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Helvetica Neue" panose="020B0604020202020204"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Roboto" panose="02000000000000000000" pitchFamily="2" charset="0"/>
      <p:regular r:id="rId62"/>
      <p:bold r:id="rId63"/>
      <p:italic r:id="rId64"/>
      <p:boldItalic r:id="rId65"/>
    </p:embeddedFont>
    <p:embeddedFont>
      <p:font typeface="Source Sans Pro" panose="020B0503030403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0" roundtripDataSignature="AMtx7mi+l+26HJHqa9y2n3UczmOr+bLW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714" y="10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 Type="http://schemas.openxmlformats.org/officeDocument/2006/relationships/slide" Target="slides/slide6.xml"/><Relationship Id="rId200"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20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202"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20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2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bc.com/future/article/20220204-the-danger-of-the-glass-cliff-for-women-and-people-of-colour"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unsplash.com/s/photos/cliff-edge?utm_source=unsplash&amp;utm_medium=referral&amp;utm_content=creditCopyText" TargetMode="External"/><Relationship Id="rId4" Type="http://schemas.openxmlformats.org/officeDocument/2006/relationships/hyperlink" Target="https://unsplash.com/es/@_exploratour?utm_source=unsplash&amp;utm_medium=referral&amp;utm_content=creditCopyTex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oyalsociety.org/-/media/policy/Publications/2015/unconscious-bias-briefing-2015.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ipd.co.uk/Images/building-inclusive-workplaces-report-sept-2019_tcm18-64154.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nsplash.com/@wocintechchat?utm_source=unsplash&amp;utm_medium=referral&amp;utm_content=creditCopyTex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unsplash.com/s/photos/diverse-workplace?utm_source=unsplash&amp;utm_medium=referral&amp;utm_content=creditCopyText"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See these notes on employment rights in NL (Conversation Club Facilitators’ Guide)</a:t>
            </a:r>
            <a:endParaRPr>
              <a:solidFill>
                <a:schemeClr val="dk1"/>
              </a:solidFill>
            </a:endParaRPr>
          </a:p>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These findings have been confirmed in more recent research. Do we have something similar relating to findings in the Netherlands?</a:t>
            </a:r>
            <a:endParaRPr/>
          </a:p>
          <a:p>
            <a:pPr marL="0" marR="0" lvl="0" indent="0" algn="l" rtl="0">
              <a:lnSpc>
                <a:spcPct val="100000"/>
              </a:lnSpc>
              <a:spcBef>
                <a:spcPts val="0"/>
              </a:spcBef>
              <a:spcAft>
                <a:spcPts val="0"/>
              </a:spcAft>
              <a:buClr>
                <a:srgbClr val="000000"/>
              </a:buClr>
              <a:buSzPts val="1100"/>
              <a:buFont typeface="Arial"/>
              <a:buNone/>
            </a:pPr>
            <a:r>
              <a:rPr lang="en-US"/>
              <a:t>See McKinsey reports 2015/ 21. </a:t>
            </a:r>
            <a:endParaRPr/>
          </a:p>
          <a:p>
            <a:pPr marL="0" marR="0" lvl="0" indent="0" algn="l" rtl="0">
              <a:lnSpc>
                <a:spcPct val="100000"/>
              </a:lnSpc>
              <a:spcBef>
                <a:spcPts val="0"/>
              </a:spcBef>
              <a:spcAft>
                <a:spcPts val="0"/>
              </a:spcAft>
              <a:buClr>
                <a:srgbClr val="000000"/>
              </a:buClr>
              <a:buSzPts val="1100"/>
              <a:buFont typeface="Arial"/>
              <a:buNone/>
            </a:pPr>
            <a:r>
              <a:rPr lang="en-US"/>
              <a:t>NL?</a:t>
            </a:r>
            <a:endParaRPr/>
          </a:p>
          <a:p>
            <a:pPr marL="0" marR="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Organisations having taken measured action to improve situation enhance position</a:t>
            </a:r>
            <a:endParaRPr/>
          </a:p>
          <a:p>
            <a:pPr marL="457200" lvl="0" indent="-298450" algn="l" rtl="0">
              <a:lnSpc>
                <a:spcPct val="100000"/>
              </a:lnSpc>
              <a:spcBef>
                <a:spcPts val="0"/>
              </a:spcBef>
              <a:spcAft>
                <a:spcPts val="0"/>
              </a:spcAft>
              <a:buSzPts val="1100"/>
              <a:buChar char="●"/>
            </a:pPr>
            <a:r>
              <a:rPr lang="en-US"/>
              <a:t>Appeals to employees</a:t>
            </a:r>
            <a:endParaRPr/>
          </a:p>
          <a:p>
            <a:pPr marL="457200" lvl="0" indent="-298450" algn="l" rtl="0">
              <a:lnSpc>
                <a:spcPct val="100000"/>
              </a:lnSpc>
              <a:spcBef>
                <a:spcPts val="0"/>
              </a:spcBef>
              <a:spcAft>
                <a:spcPts val="0"/>
              </a:spcAft>
              <a:buSzPts val="1100"/>
              <a:buChar char="●"/>
            </a:pPr>
            <a:r>
              <a:rPr lang="en-US"/>
              <a:t>Investors</a:t>
            </a:r>
            <a:endParaRPr/>
          </a:p>
          <a:p>
            <a:pPr marL="457200" lvl="0" indent="-298450" algn="l" rtl="0">
              <a:lnSpc>
                <a:spcPct val="100000"/>
              </a:lnSpc>
              <a:spcBef>
                <a:spcPts val="0"/>
              </a:spcBef>
              <a:spcAft>
                <a:spcPts val="0"/>
              </a:spcAft>
              <a:buSzPts val="1100"/>
              <a:buChar char="●"/>
            </a:pPr>
            <a:r>
              <a:rPr lang="en-US"/>
              <a:t>Customers</a:t>
            </a:r>
            <a:endParaRPr/>
          </a:p>
          <a:p>
            <a:pPr marL="457200" lvl="0" indent="-298450" algn="l" rtl="0">
              <a:lnSpc>
                <a:spcPct val="100000"/>
              </a:lnSpc>
              <a:spcBef>
                <a:spcPts val="0"/>
              </a:spcBef>
              <a:spcAft>
                <a:spcPts val="0"/>
              </a:spcAft>
              <a:buSzPts val="1100"/>
              <a:buChar char="●"/>
            </a:pPr>
            <a:r>
              <a:rPr lang="en-US"/>
              <a:t>More buying power</a:t>
            </a:r>
            <a:endParaRPr/>
          </a:p>
          <a:p>
            <a:pPr marL="457200" lvl="0" indent="-298450" algn="l" rtl="0">
              <a:lnSpc>
                <a:spcPct val="100000"/>
              </a:lnSpc>
              <a:spcBef>
                <a:spcPts val="0"/>
              </a:spcBef>
              <a:spcAft>
                <a:spcPts val="0"/>
              </a:spcAft>
              <a:buSzPts val="1100"/>
              <a:buChar char="●"/>
            </a:pPr>
            <a:r>
              <a:rPr lang="en-US"/>
              <a:t>Recruit from a talent pool- want to work from them</a:t>
            </a:r>
            <a:endParaRPr/>
          </a:p>
          <a:p>
            <a:pPr marL="457200" lvl="0" indent="-298450" algn="l" rtl="0">
              <a:lnSpc>
                <a:spcPct val="100000"/>
              </a:lnSpc>
              <a:spcBef>
                <a:spcPts val="0"/>
              </a:spcBef>
              <a:spcAft>
                <a:spcPts val="0"/>
              </a:spcAft>
              <a:buSzPts val="1100"/>
              <a:buChar char="●"/>
            </a:pPr>
            <a:r>
              <a:rPr lang="en-US"/>
              <a:t>Signals psychological safety</a:t>
            </a:r>
            <a:endParaRPr/>
          </a:p>
          <a:p>
            <a:pPr marL="457200" lvl="0" indent="-298450" algn="l" rtl="0">
              <a:lnSpc>
                <a:spcPct val="100000"/>
              </a:lnSpc>
              <a:spcBef>
                <a:spcPts val="0"/>
              </a:spcBef>
              <a:spcAft>
                <a:spcPts val="0"/>
              </a:spcAft>
              <a:buSzPts val="1100"/>
              <a:buChar char="●"/>
            </a:pPr>
            <a:r>
              <a:rPr lang="en-US"/>
              <a:t>What do people want when they join an organisation: belonging/ connection/ meaningful work and-</a:t>
            </a:r>
            <a:endParaRPr/>
          </a:p>
          <a:p>
            <a:pPr marL="342900" marR="3029585" lvl="0" indent="-342900" algn="l" rtl="0">
              <a:lnSpc>
                <a:spcPct val="107000"/>
              </a:lnSpc>
              <a:spcBef>
                <a:spcPts val="0"/>
              </a:spcBef>
              <a:spcAft>
                <a:spcPts val="0"/>
              </a:spcAft>
              <a:buSzPts val="1000"/>
              <a:buFont typeface="Noto Sans Symbols"/>
              <a:buChar char="∙"/>
            </a:pPr>
            <a:r>
              <a:rPr lang="en-US" sz="1600">
                <a:solidFill>
                  <a:srgbClr val="333333"/>
                </a:solidFill>
                <a:latin typeface="Calibri"/>
                <a:ea typeface="Calibri"/>
                <a:cs typeface="Calibri"/>
                <a:sym typeface="Calibri"/>
              </a:rPr>
              <a:t>Openness – it is safe to express thoughts, ideas, and concerns.</a:t>
            </a:r>
            <a:endParaRPr sz="1600">
              <a:solidFill>
                <a:srgbClr val="333333"/>
              </a:solidFill>
              <a:latin typeface="Calibri"/>
              <a:ea typeface="Calibri"/>
              <a:cs typeface="Calibri"/>
              <a:sym typeface="Calibri"/>
            </a:endParaRPr>
          </a:p>
          <a:p>
            <a:pPr marL="342900" marR="3029585" lvl="0" indent="-342900" algn="l" rtl="0">
              <a:lnSpc>
                <a:spcPct val="107000"/>
              </a:lnSpc>
              <a:spcBef>
                <a:spcPts val="900"/>
              </a:spcBef>
              <a:spcAft>
                <a:spcPts val="0"/>
              </a:spcAft>
              <a:buSzPts val="1000"/>
              <a:buFont typeface="Noto Sans Symbols"/>
              <a:buChar char="∙"/>
            </a:pPr>
            <a:r>
              <a:rPr lang="en-US" sz="1600">
                <a:solidFill>
                  <a:srgbClr val="333333"/>
                </a:solidFill>
                <a:latin typeface="Calibri"/>
                <a:ea typeface="Calibri"/>
                <a:cs typeface="Calibri"/>
                <a:sym typeface="Calibri"/>
              </a:rPr>
              <a:t>Equality – there is a perception of fairness, an equal chance for all employees to succeed.</a:t>
            </a:r>
            <a:endParaRPr sz="1600">
              <a:solidFill>
                <a:srgbClr val="333333"/>
              </a:solidFill>
              <a:latin typeface="Calibri"/>
              <a:ea typeface="Calibri"/>
              <a:cs typeface="Calibri"/>
              <a:sym typeface="Calibri"/>
            </a:endParaRPr>
          </a:p>
          <a:p>
            <a:pPr marL="342900" marR="3029585" lvl="0" indent="-342900" algn="l" rtl="0">
              <a:lnSpc>
                <a:spcPct val="107000"/>
              </a:lnSpc>
              <a:spcBef>
                <a:spcPts val="900"/>
              </a:spcBef>
              <a:spcAft>
                <a:spcPts val="0"/>
              </a:spcAft>
              <a:buSzPts val="1000"/>
              <a:buFont typeface="Noto Sans Symbols"/>
              <a:buChar char="∙"/>
            </a:pPr>
            <a:r>
              <a:rPr lang="en-US" sz="1600">
                <a:solidFill>
                  <a:srgbClr val="333333"/>
                </a:solidFill>
                <a:latin typeface="Calibri"/>
                <a:ea typeface="Calibri"/>
                <a:cs typeface="Calibri"/>
                <a:sym typeface="Calibri"/>
              </a:rPr>
              <a:t>Belonging – employees share a positive connection to each other and the organization.</a:t>
            </a:r>
            <a:endParaRPr sz="1600">
              <a:solidFill>
                <a:srgbClr val="333333"/>
              </a:solidFill>
              <a:latin typeface="Calibri"/>
              <a:ea typeface="Calibri"/>
              <a:cs typeface="Calibri"/>
              <a:sym typeface="Calibri"/>
            </a:endParaRPr>
          </a:p>
          <a:p>
            <a:pPr marL="457200" lvl="0" indent="-298450" algn="l" rtl="0">
              <a:lnSpc>
                <a:spcPct val="100000"/>
              </a:lnSpc>
              <a:spcBef>
                <a:spcPts val="800"/>
              </a:spcBef>
              <a:spcAft>
                <a:spcPts val="0"/>
              </a:spcAft>
              <a:buSzPts val="1100"/>
              <a:buChar char="●"/>
            </a:pPr>
            <a:r>
              <a:rPr lang="en-US"/>
              <a:t>https://www.mckinsey.com/featured-insights/gender-equality/taking-the-lead-for-inclusion</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https://hbr.org/2021/04/research-adding-women-to-the-c-suite-changes-how-companies-think?utm_campaign=hbr&amp;utm_medium=social&amp;utm_source=linkedin</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Note: one woman entering a board at senior level when only female on board has more impact than a new woman entering board where women are readily established</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r>
              <a:rPr lang="en-US"/>
              <a:t>https://www.mckinsey.com/featured-insights/diversity-and-inclusion/women-in-the-workplace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r>
              <a:rPr lang="en-US"/>
              <a:t>https://www.mckinsey.com/featured-insights/diversity-and-inclusion/women-in-the-workplace (2022)</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u="sng">
                <a:solidFill>
                  <a:schemeClr val="hlink"/>
                </a:solidFill>
                <a:hlinkClick r:id="rId3"/>
              </a:rPr>
              <a:t>https://www.bbc.com/future/article/20220204-the-danger-of-the-glass-cliff-for-women-and-people-of-colour</a:t>
            </a:r>
            <a:endParaRPr/>
          </a:p>
          <a:p>
            <a:pPr marL="457200" lvl="0" indent="-298450" algn="l" rtl="0">
              <a:lnSpc>
                <a:spcPct val="100000"/>
              </a:lnSpc>
              <a:spcBef>
                <a:spcPts val="0"/>
              </a:spcBef>
              <a:spcAft>
                <a:spcPts val="0"/>
              </a:spcAft>
              <a:buSzPts val="1100"/>
              <a:buChar char="●"/>
            </a:pPr>
            <a:r>
              <a:rPr lang="en-US">
                <a:solidFill>
                  <a:schemeClr val="dk1"/>
                </a:solidFill>
              </a:rPr>
              <a:t>Photo by</a:t>
            </a:r>
            <a:r>
              <a:rPr lang="en-US">
                <a:solidFill>
                  <a:schemeClr val="dk1"/>
                </a:solidFill>
                <a:uFill>
                  <a:noFill/>
                </a:uFill>
                <a:hlinkClick r:id="rId4">
                  <a:extLst>
                    <a:ext uri="{A12FA001-AC4F-418D-AE19-62706E023703}">
                      <ahyp:hlinkClr xmlns:ahyp="http://schemas.microsoft.com/office/drawing/2018/hyperlinkcolor" val="tx"/>
                    </a:ext>
                  </a:extLst>
                </a:hlinkClick>
              </a:rPr>
              <a:t> </a:t>
            </a:r>
            <a:r>
              <a:rPr lang="en-US" u="sng">
                <a:solidFill>
                  <a:schemeClr val="hlink"/>
                </a:solidFill>
                <a:hlinkClick r:id="rId4"/>
              </a:rPr>
              <a:t>Andrew H</a:t>
            </a:r>
            <a:r>
              <a:rPr lang="en-US">
                <a:solidFill>
                  <a:schemeClr val="dk1"/>
                </a:solidFill>
              </a:rPr>
              <a:t> on</a:t>
            </a:r>
            <a:r>
              <a:rPr lang="en-US">
                <a:solidFill>
                  <a:schemeClr val="dk1"/>
                </a:solidFill>
                <a:uFill>
                  <a:noFill/>
                </a:uFill>
                <a:hlinkClick r:id="rId5">
                  <a:extLst>
                    <a:ext uri="{A12FA001-AC4F-418D-AE19-62706E023703}">
                      <ahyp:hlinkClr xmlns:ahyp="http://schemas.microsoft.com/office/drawing/2018/hyperlinkcolor" val="tx"/>
                    </a:ext>
                  </a:extLst>
                </a:hlinkClick>
              </a:rPr>
              <a:t> </a:t>
            </a:r>
            <a:r>
              <a:rPr lang="en-US" u="sng">
                <a:solidFill>
                  <a:schemeClr val="hlink"/>
                </a:solidFill>
                <a:hlinkClick r:id="rId5"/>
              </a:rPr>
              <a:t>Unsplash</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Add more to slide re updated NL legal environment-check before delivery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3e01226eb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13e01226eb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https://www.gov.uk/government/publications/the-report-of-the-commission-on-race-and-ethnic-disparities/summary-of-recommendations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https://www.gov.uk/government/publications/unconscious-bias-and-diversity-training-what-the-evidence-says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Me too, BLM, LGBTQi community, women going through menopause, people who have not had voices in organisations are finding voices to challenge status quo</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474296616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12474296616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Source of definition of unconscious bias :  </a:t>
            </a:r>
            <a:r>
              <a:rPr lang="en-US" sz="1100"/>
              <a:t>- </a:t>
            </a:r>
            <a:r>
              <a:rPr lang="en-US" sz="1100" u="sng">
                <a:solidFill>
                  <a:schemeClr val="hlink"/>
                </a:solidFill>
                <a:hlinkClick r:id="rId3"/>
              </a:rPr>
              <a:t>https://royalsociety.org/-/media/policy/Publications/2015/unconscious-bias-briefing-2015.pdf</a:t>
            </a:r>
            <a:r>
              <a:rPr lang="en-US" sz="1100"/>
              <a:t> p2</a:t>
            </a:r>
            <a:endParaRPr/>
          </a:p>
          <a:p>
            <a:pPr marL="0" marR="0" lvl="0" indent="0" algn="l" rtl="0">
              <a:lnSpc>
                <a:spcPct val="100000"/>
              </a:lnSpc>
              <a:spcBef>
                <a:spcPts val="0"/>
              </a:spcBef>
              <a:spcAft>
                <a:spcPts val="0"/>
              </a:spcAft>
              <a:buClr>
                <a:srgbClr val="B6B6B6"/>
              </a:buClr>
              <a:buSzPts val="1100"/>
              <a:buFont typeface="Arial"/>
              <a:buNone/>
            </a:pPr>
            <a:r>
              <a:rPr lang="en-US" b="1">
                <a:solidFill>
                  <a:srgbClr val="B6B6B6"/>
                </a:solidFill>
              </a:rPr>
              <a:t>The brain seeks to short-cut and categorise to enable quick decision-making.</a:t>
            </a:r>
            <a:endParaRPr/>
          </a:p>
          <a:p>
            <a:pPr marL="0" marR="0" lvl="0" indent="0" algn="l" rtl="0">
              <a:lnSpc>
                <a:spcPct val="100000"/>
              </a:lnSpc>
              <a:spcBef>
                <a:spcPts val="0"/>
              </a:spcBef>
              <a:spcAft>
                <a:spcPts val="0"/>
              </a:spcAft>
              <a:buClr>
                <a:srgbClr val="B6B6B6"/>
              </a:buClr>
              <a:buSzPts val="1100"/>
              <a:buFont typeface="Arial"/>
              <a:buNone/>
            </a:pPr>
            <a:r>
              <a:rPr lang="en-US" b="1">
                <a:solidFill>
                  <a:srgbClr val="B6B6B6"/>
                </a:solidFill>
              </a:rPr>
              <a:t>These quick decisions helped us survive and  defend ourselves.</a:t>
            </a:r>
            <a:endParaRPr/>
          </a:p>
          <a:p>
            <a:pPr marL="0" marR="0" lvl="0" indent="0" algn="l" rtl="0">
              <a:lnSpc>
                <a:spcPct val="100000"/>
              </a:lnSpc>
              <a:spcBef>
                <a:spcPts val="0"/>
              </a:spcBef>
              <a:spcAft>
                <a:spcPts val="0"/>
              </a:spcAft>
              <a:buClr>
                <a:srgbClr val="B6B6B6"/>
              </a:buClr>
              <a:buSzPts val="1100"/>
              <a:buFont typeface="Arial"/>
              <a:buNone/>
            </a:pPr>
            <a:r>
              <a:rPr lang="en-US" b="1">
                <a:solidFill>
                  <a:srgbClr val="B6B6B6"/>
                </a:solidFill>
              </a:rPr>
              <a:t>The brain sifts vast amounts of information based on patterns.</a:t>
            </a:r>
            <a:endParaRPr/>
          </a:p>
          <a:p>
            <a:pPr marL="0" marR="0" lvl="0" indent="0" algn="l" rtl="0">
              <a:lnSpc>
                <a:spcPct val="100000"/>
              </a:lnSpc>
              <a:spcBef>
                <a:spcPts val="0"/>
              </a:spcBef>
              <a:spcAft>
                <a:spcPts val="0"/>
              </a:spcAft>
              <a:buClr>
                <a:srgbClr val="B6B6B6"/>
              </a:buClr>
              <a:buSzPts val="1100"/>
              <a:buFont typeface="Arial"/>
              <a:buNone/>
            </a:pPr>
            <a:r>
              <a:rPr lang="en-US" b="1">
                <a:solidFill>
                  <a:srgbClr val="B6B6B6"/>
                </a:solidFill>
              </a:rPr>
              <a:t>Stereotyping, often seen in bias, is a cognitive unconscious short-cut, often based on faulty, non-logical thinking.</a:t>
            </a:r>
            <a:endParaRPr/>
          </a:p>
          <a:p>
            <a:pPr marL="0" marR="0" lvl="0" indent="0" algn="l" rtl="0">
              <a:lnSpc>
                <a:spcPct val="100000"/>
              </a:lnSpc>
              <a:spcBef>
                <a:spcPts val="0"/>
              </a:spcBef>
              <a:spcAft>
                <a:spcPts val="0"/>
              </a:spcAft>
              <a:buClr>
                <a:srgbClr val="B6B6B6"/>
              </a:buClr>
              <a:buSzPts val="1100"/>
              <a:buFont typeface="Arial"/>
              <a:buNone/>
            </a:pPr>
            <a:r>
              <a:rPr lang="en-US" b="1">
                <a:solidFill>
                  <a:srgbClr val="B6B6B6"/>
                </a:solidFill>
              </a:rPr>
              <a:t>We are all affected by this.</a:t>
            </a:r>
            <a:endParaRPr>
              <a:solidFill>
                <a:srgbClr val="B6B6B6"/>
              </a:solidFill>
            </a:endParaRPr>
          </a:p>
          <a:p>
            <a:pPr marL="0" marR="0" lvl="0" indent="0" algn="l" rtl="0">
              <a:lnSpc>
                <a:spcPct val="100000"/>
              </a:lnSpc>
              <a:spcBef>
                <a:spcPts val="0"/>
              </a:spcBef>
              <a:spcAft>
                <a:spcPts val="0"/>
              </a:spcAft>
              <a:buClr>
                <a:srgbClr val="B6B6B6"/>
              </a:buClr>
              <a:buSzPts val="1100"/>
              <a:buFont typeface="Arial"/>
              <a:buNone/>
            </a:pPr>
            <a:r>
              <a:rPr lang="en-US" b="1">
                <a:solidFill>
                  <a:srgbClr val="B6B6B6"/>
                </a:solidFill>
              </a:rPr>
              <a:t>Source: </a:t>
            </a:r>
            <a:r>
              <a:rPr lang="en-US" sz="1100"/>
              <a:t>Professor Uta Frith DBE FBA FMedSci FRS</a:t>
            </a:r>
            <a:endParaRPr/>
          </a:p>
          <a:p>
            <a:pPr marL="0" marR="0" lvl="0" indent="0" algn="l" rtl="0">
              <a:lnSpc>
                <a:spcPct val="100000"/>
              </a:lnSpc>
              <a:spcBef>
                <a:spcPts val="0"/>
              </a:spcBef>
              <a:spcAft>
                <a:spcPts val="0"/>
              </a:spcAft>
              <a:buClr>
                <a:srgbClr val="000000"/>
              </a:buClr>
              <a:buSzPts val="1100"/>
              <a:buFont typeface="Arial"/>
              <a:buNone/>
            </a:pPr>
            <a:endParaRPr>
              <a:solidFill>
                <a:srgbClr val="B6B6B6"/>
              </a:solidFill>
            </a:endParaRPr>
          </a:p>
          <a:p>
            <a:pPr marL="0" marR="0" lvl="0" indent="0" algn="l" rtl="0">
              <a:lnSpc>
                <a:spcPct val="100000"/>
              </a:lnSpc>
              <a:spcBef>
                <a:spcPts val="0"/>
              </a:spcBef>
              <a:spcAft>
                <a:spcPts val="0"/>
              </a:spcAft>
              <a:buClr>
                <a:srgbClr val="000000"/>
              </a:buClr>
              <a:buSzPts val="1100"/>
              <a:buFont typeface="Arial"/>
              <a:buNone/>
            </a:pPr>
            <a:endParaRPr b="1">
              <a:solidFill>
                <a:srgbClr val="B6B6B6"/>
              </a:solidFill>
            </a:endParaRPr>
          </a:p>
          <a:p>
            <a:pPr marL="0" marR="0" lvl="0" indent="0" algn="l" rtl="0">
              <a:lnSpc>
                <a:spcPct val="100000"/>
              </a:lnSpc>
              <a:spcBef>
                <a:spcPts val="0"/>
              </a:spcBef>
              <a:spcAft>
                <a:spcPts val="0"/>
              </a:spcAft>
              <a:buClr>
                <a:srgbClr val="000000"/>
              </a:buClr>
              <a:buSzPts val="1100"/>
              <a:buFont typeface="Arial"/>
              <a:buNone/>
            </a:pPr>
            <a:endParaRPr>
              <a:solidFill>
                <a:srgbClr val="B6B6B6"/>
              </a:solidFill>
            </a:endParaRPr>
          </a:p>
          <a:p>
            <a:pPr marL="0" marR="0" lvl="0" indent="0" algn="l" rtl="0">
              <a:lnSpc>
                <a:spcPct val="100000"/>
              </a:lnSpc>
              <a:spcBef>
                <a:spcPts val="0"/>
              </a:spcBef>
              <a:spcAft>
                <a:spcPts val="0"/>
              </a:spcAft>
              <a:buClr>
                <a:srgbClr val="000000"/>
              </a:buClr>
              <a:buSzPts val="1100"/>
              <a:buFont typeface="Arial"/>
              <a:buNone/>
            </a:pPr>
            <a:endParaRPr>
              <a:solidFill>
                <a:srgbClr val="B6B6B6"/>
              </a:solidFill>
            </a:endParaRPr>
          </a:p>
          <a:p>
            <a:pPr marL="0" marR="0" lvl="0" indent="0" algn="l" rtl="0">
              <a:lnSpc>
                <a:spcPct val="100000"/>
              </a:lnSpc>
              <a:spcBef>
                <a:spcPts val="0"/>
              </a:spcBef>
              <a:spcAft>
                <a:spcPts val="0"/>
              </a:spcAft>
              <a:buClr>
                <a:srgbClr val="000000"/>
              </a:buClr>
              <a:buSzPts val="1100"/>
              <a:buFont typeface="Arial"/>
              <a:buNone/>
            </a:pPr>
            <a:endParaRPr>
              <a:solidFill>
                <a:srgbClr val="B6B6B6"/>
              </a:solidFill>
            </a:endParaRPr>
          </a:p>
          <a:p>
            <a:pPr marL="0" marR="0" lvl="0" indent="0" algn="l" rtl="0">
              <a:lnSpc>
                <a:spcPct val="100000"/>
              </a:lnSpc>
              <a:spcBef>
                <a:spcPts val="0"/>
              </a:spcBef>
              <a:spcAft>
                <a:spcPts val="0"/>
              </a:spcAft>
              <a:buClr>
                <a:srgbClr val="000000"/>
              </a:buClr>
              <a:buSzPts val="1100"/>
              <a:buFont typeface="Arial"/>
              <a:buNone/>
            </a:pPr>
            <a:endParaRPr sz="1100"/>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https://www.gov.uk/government/publications/the-report-of-the-commission-on-race-and-ethnic-disparities/summary-of-recommendations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https://www.gov.uk/government/publications/unconscious-bias-and-diversity-training-what-the-evidence-says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Me too, BLM, LGBTQi community, women going through menopause, people who have not had voices in organisations are finding voices to challenge status quo</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3e01226eb7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13e01226eb7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https://www.gov.uk/government/publications/the-report-of-the-commission-on-race-and-ethnic-disparities/summary-of-recommendations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https://www.gov.uk/government/publications/unconscious-bias-and-diversity-training-what-the-evidence-says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Me too, BLM, LGBTQi community, women going through menopause, people who have not had voices in organisations are finding voices to challenge status quo</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Source: </a:t>
            </a:r>
            <a:r>
              <a:rPr lang="en-US" sz="1100"/>
              <a:t>: </a:t>
            </a:r>
            <a:r>
              <a:rPr lang="en-US" sz="1100" u="sng">
                <a:solidFill>
                  <a:schemeClr val="hlink"/>
                </a:solidFill>
                <a:hlinkClick r:id="rId3"/>
              </a:rPr>
              <a:t>https://www.cipd.co.uk/Images/building-inclusive-workplaces-report-sept-2019_tcm18-64154.pdf</a:t>
            </a:r>
            <a:r>
              <a:rPr lang="en-US" sz="1100"/>
              <a:t>  p25</a:t>
            </a:r>
            <a:endParaRPr/>
          </a:p>
          <a:p>
            <a:pPr marL="0" marR="0" lvl="0" indent="0" algn="l" rtl="0">
              <a:lnSpc>
                <a:spcPct val="100000"/>
              </a:lnSpc>
              <a:spcBef>
                <a:spcPts val="0"/>
              </a:spcBef>
              <a:spcAft>
                <a:spcPts val="0"/>
              </a:spcAft>
              <a:buClr>
                <a:srgbClr val="000000"/>
              </a:buClr>
              <a:buSzPts val="1100"/>
              <a:buFont typeface="Arial"/>
              <a:buNone/>
            </a:pPr>
            <a:r>
              <a:rPr lang="en-US" sz="1100"/>
              <a:t>In Chat?  What are the challenges for this?</a:t>
            </a:r>
            <a:endParaRPr/>
          </a:p>
          <a:p>
            <a:pPr marL="0" marR="0" lvl="0" indent="0" algn="l" rtl="0">
              <a:lnSpc>
                <a:spcPct val="100000"/>
              </a:lnSpc>
              <a:spcBef>
                <a:spcPts val="0"/>
              </a:spcBef>
              <a:spcAft>
                <a:spcPts val="0"/>
              </a:spcAft>
              <a:buClr>
                <a:srgbClr val="000000"/>
              </a:buClr>
              <a:buSzPts val="1100"/>
              <a:buFont typeface="Arial"/>
              <a:buNone/>
            </a:pPr>
            <a:r>
              <a:rPr lang="en-US" sz="1100"/>
              <a:t>How terminology changes-awareness, acceptance.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a:t>Photo by </a:t>
            </a:r>
            <a:r>
              <a:rPr lang="en-US" sz="1100" u="sng">
                <a:solidFill>
                  <a:schemeClr val="hlink"/>
                </a:solidFill>
                <a:hlinkClick r:id="rId3"/>
              </a:rPr>
              <a:t>Christina @ wocintechchat.com</a:t>
            </a:r>
            <a:r>
              <a:rPr lang="en-US" sz="1100"/>
              <a:t> on </a:t>
            </a:r>
            <a:r>
              <a:rPr lang="en-US" sz="1100" u="sng">
                <a:solidFill>
                  <a:schemeClr val="hlink"/>
                </a:solidFill>
                <a:hlinkClick r:id="rId4"/>
              </a:rPr>
              <a:t>Unsplash</a:t>
            </a:r>
            <a:r>
              <a:rPr lang="en-US" sz="1100"/>
              <a:t> </a:t>
            </a:r>
            <a:endParaRPr sz="1100"/>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Phenomenology:</a:t>
            </a:r>
            <a:endParaRPr/>
          </a:p>
          <a:p>
            <a:pPr marL="457200" lvl="0" indent="-298450" algn="l" rtl="0">
              <a:lnSpc>
                <a:spcPct val="100000"/>
              </a:lnSpc>
              <a:spcBef>
                <a:spcPts val="0"/>
              </a:spcBef>
              <a:spcAft>
                <a:spcPts val="0"/>
              </a:spcAft>
              <a:buSzPts val="1100"/>
              <a:buChar char="●"/>
            </a:pPr>
            <a:r>
              <a:rPr lang="en-US"/>
              <a:t>https://link.springer.com/article/10.1007/s40037-019-0509-2</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Phenomenology:</a:t>
            </a:r>
            <a:endParaRPr/>
          </a:p>
          <a:p>
            <a:pPr marL="457200" lvl="0" indent="-298450" algn="l" rtl="0">
              <a:lnSpc>
                <a:spcPct val="100000"/>
              </a:lnSpc>
              <a:spcBef>
                <a:spcPts val="0"/>
              </a:spcBef>
              <a:spcAft>
                <a:spcPts val="0"/>
              </a:spcAft>
              <a:buSzPts val="1100"/>
              <a:buChar char="●"/>
            </a:pPr>
            <a:r>
              <a:rPr lang="en-US"/>
              <a:t>https://link.springer.com/article/10.1007/s40037-019-0509-2</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Cartoon source:</a:t>
            </a:r>
            <a:endParaRPr/>
          </a:p>
          <a:p>
            <a:pPr marL="457200" lvl="0" indent="-298450" algn="l" rtl="0">
              <a:lnSpc>
                <a:spcPct val="100000"/>
              </a:lnSpc>
              <a:spcBef>
                <a:spcPts val="0"/>
              </a:spcBef>
              <a:spcAft>
                <a:spcPts val="0"/>
              </a:spcAft>
              <a:buSzPts val="1100"/>
              <a:buChar char="●"/>
            </a:pPr>
            <a:r>
              <a:rPr lang="en-US"/>
              <a:t>https://participatorymedicine.org/epatients/2015/10/how-can-we-achieve-shared-work-connection-and-communication.html</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https://www.abstractuk.co.uk/leading-by-example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Illustration copyright of Ryan Huddle for the Wall Street journal</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03030"/>
              </a:buClr>
              <a:buSzPts val="1100"/>
              <a:buFont typeface="Open Sans"/>
              <a:buNone/>
            </a:pPr>
            <a:r>
              <a:rPr lang="en-US" sz="1100" b="0" i="0">
                <a:solidFill>
                  <a:srgbClr val="303030"/>
                </a:solidFill>
                <a:latin typeface="Open Sans"/>
                <a:ea typeface="Open Sans"/>
                <a:cs typeface="Open Sans"/>
                <a:sym typeface="Open Sans"/>
              </a:rPr>
              <a:t>Splitting-psychological effect. Women perceived as 'holding’ split off parts males find it harder  to integrate and vice versa. </a:t>
            </a:r>
            <a:endParaRPr/>
          </a:p>
          <a:p>
            <a:pPr marL="457200" lvl="0" indent="-298450" algn="l" rtl="0">
              <a:lnSpc>
                <a:spcPct val="100000"/>
              </a:lnSpc>
              <a:spcBef>
                <a:spcPts val="0"/>
              </a:spcBef>
              <a:spcAft>
                <a:spcPts val="0"/>
              </a:spcAft>
              <a:buSzPts val="1100"/>
              <a:buChar char="●"/>
            </a:pPr>
            <a:r>
              <a:rPr lang="en-US"/>
              <a:t>We need to pay very close attention to how we evaluate behaviours. </a:t>
            </a:r>
            <a:endParaRPr/>
          </a:p>
          <a:p>
            <a:pPr marL="457200" lvl="0" indent="-22860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3e01226eb7_1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g13e01226eb7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We may not have the language to discuss issues or be nervous of the most recent terminology in use. We can be afraid of offending people or not understanding or being clumsy with words and ideas.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Some actions punitive e.g when you take steps forward if you have privilege, but by pointing out privilege we still stigmatise those  who don’t have it.</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Language an issue</a:t>
            </a:r>
            <a:endParaRPr/>
          </a:p>
          <a:p>
            <a:pPr marL="457200" lvl="0" indent="-298450" algn="l" rtl="0">
              <a:lnSpc>
                <a:spcPct val="100000"/>
              </a:lnSpc>
              <a:spcBef>
                <a:spcPts val="0"/>
              </a:spcBef>
              <a:spcAft>
                <a:spcPts val="0"/>
              </a:spcAft>
              <a:buSzPts val="1100"/>
              <a:buChar char="●"/>
            </a:pPr>
            <a:r>
              <a:rPr lang="en-US"/>
              <a:t>Organisations may talk about representation and be well meaning</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However people may hear that as tokenism and be sceptical about the intent</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Many things have been tried in the past and approaches may not have worked or have become discredited e.g quotas for women or BAME leaders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Politicise arena when we talk of rights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From whose gaze are we looking, implementing change?</a:t>
            </a:r>
            <a:endParaRPr/>
          </a:p>
          <a:p>
            <a:pPr marL="457200" lvl="0" indent="-298450" algn="l" rtl="0">
              <a:lnSpc>
                <a:spcPct val="100000"/>
              </a:lnSpc>
              <a:spcBef>
                <a:spcPts val="0"/>
              </a:spcBef>
              <a:spcAft>
                <a:spcPts val="0"/>
              </a:spcAft>
              <a:buSzPts val="1100"/>
              <a:buChar char="●"/>
            </a:pPr>
            <a:r>
              <a:rPr lang="en-US"/>
              <a:t>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Graphic pixaby</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We may not have the language to discuss issues or be nervous of the most recent terminology in use. We can be afraid of offending people or not understanding or being clumsy with words and ideas.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Language an issue</a:t>
            </a:r>
            <a:endParaRPr/>
          </a:p>
          <a:p>
            <a:pPr marL="457200" lvl="0" indent="-298450" algn="l" rtl="0">
              <a:lnSpc>
                <a:spcPct val="100000"/>
              </a:lnSpc>
              <a:spcBef>
                <a:spcPts val="0"/>
              </a:spcBef>
              <a:spcAft>
                <a:spcPts val="0"/>
              </a:spcAft>
              <a:buSzPts val="1100"/>
              <a:buChar char="●"/>
            </a:pPr>
            <a:r>
              <a:rPr lang="en-US"/>
              <a:t>Organisations may talk about representation and be well meaning</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However people may hear that as tokenism and be sceptical about the intent</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Many things have been tried in the past and approaches may not have worked or have become discredited e.g quotas for women or BAME leaders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Politicise arena when we talk of rights</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From whose gaze are we looking, implementing change?</a:t>
            </a:r>
            <a:endParaRPr/>
          </a:p>
          <a:p>
            <a:pPr marL="457200" lvl="0" indent="-298450" algn="l" rtl="0">
              <a:lnSpc>
                <a:spcPct val="100000"/>
              </a:lnSpc>
              <a:spcBef>
                <a:spcPts val="0"/>
              </a:spcBef>
              <a:spcAft>
                <a:spcPts val="0"/>
              </a:spcAft>
              <a:buSzPts val="1100"/>
              <a:buChar char="●"/>
            </a:pPr>
            <a:r>
              <a:rPr lang="en-US"/>
              <a:t>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Add link in chat </a:t>
            </a:r>
            <a:endParaRPr/>
          </a:p>
        </p:txBody>
      </p:sp>
      <p:sp>
        <p:nvSpPr>
          <p:cNvPr id="544" name="Google Shape;54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247429661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g1247429661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55" name="Google Shape;555;g12474296616_0_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Homeworking disadvantage</a:t>
            </a:r>
            <a:endParaRPr/>
          </a:p>
          <a:p>
            <a:pPr marL="457200" lvl="0" indent="-298450" algn="l" rtl="0">
              <a:lnSpc>
                <a:spcPct val="100000"/>
              </a:lnSpc>
              <a:spcBef>
                <a:spcPts val="0"/>
              </a:spcBef>
              <a:spcAft>
                <a:spcPts val="0"/>
              </a:spcAft>
              <a:buSzPts val="1100"/>
              <a:buChar char="●"/>
            </a:pPr>
            <a:r>
              <a:rPr lang="en-US"/>
              <a:t>Less likely to receive performance bonus, promotion, access to training and development</a:t>
            </a:r>
            <a:endParaRPr/>
          </a:p>
          <a:p>
            <a:pPr marL="457200" lvl="0" indent="-298450" algn="l" rtl="0">
              <a:lnSpc>
                <a:spcPct val="100000"/>
              </a:lnSpc>
              <a:spcBef>
                <a:spcPts val="0"/>
              </a:spcBef>
              <a:spcAft>
                <a:spcPts val="0"/>
              </a:spcAft>
              <a:buSzPts val="1100"/>
              <a:buChar char="●"/>
            </a:pPr>
            <a:r>
              <a:rPr lang="en-US"/>
              <a:t>https://www.ons.gov.uk/employmentandlabourmarket/peopleinwork/labourproductivity/articles/homeworkinghoursrewardsandopportunitiesintheuk2011to2020/2021-04-19</a:t>
            </a:r>
            <a:endParaRPr/>
          </a:p>
        </p:txBody>
      </p:sp>
      <p:sp>
        <p:nvSpPr>
          <p:cNvPr id="564" name="Google Shape;564;p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76" name="Google Shape;576;p5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2418acd84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7" name="Google Shape;597;g12418acd84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See McKinsey reports 2015/ 21.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NL?</a:t>
            </a:r>
            <a:endParaRPr/>
          </a:p>
          <a:p>
            <a:pPr marL="114300" lvl="0" indent="0" algn="l" rtl="0">
              <a:lnSpc>
                <a:spcPct val="100000"/>
              </a:lnSpc>
              <a:spcBef>
                <a:spcPts val="360"/>
              </a:spcBef>
              <a:spcAft>
                <a:spcPts val="0"/>
              </a:spcAft>
              <a:buSzPts val="825"/>
              <a:buNone/>
            </a:pPr>
            <a:r>
              <a:rPr lang="en-US" sz="1100" b="1">
                <a:solidFill>
                  <a:srgbClr val="0070C0"/>
                </a:solidFill>
              </a:rPr>
              <a:t>See Women in the Workplace 2021</a:t>
            </a:r>
            <a:endParaRPr/>
          </a:p>
          <a:p>
            <a:pPr marL="114300" lvl="0" indent="0" algn="l" rtl="0">
              <a:lnSpc>
                <a:spcPct val="100000"/>
              </a:lnSpc>
              <a:spcBef>
                <a:spcPts val="360"/>
              </a:spcBef>
              <a:spcAft>
                <a:spcPts val="0"/>
              </a:spcAft>
              <a:buSzPts val="825"/>
              <a:buNone/>
            </a:pPr>
            <a:r>
              <a:rPr lang="en-US" sz="1100" b="1">
                <a:solidFill>
                  <a:srgbClr val="0070C0"/>
                </a:solidFill>
              </a:rPr>
              <a:t>https://www.mckinsey.com/featured-insights/diversity-and-inclusion</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1792288" y="612775"/>
            <a:ext cx="5486400" cy="4114800"/>
          </a:xfrm>
          <a:prstGeom prst="rect">
            <a:avLst/>
          </a:prstGeom>
          <a:noFill/>
          <a:ln>
            <a:noFill/>
          </a:ln>
        </p:spPr>
      </p:sp>
      <p:sp>
        <p:nvSpPr>
          <p:cNvPr id="64" name="Google Shape;64;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peoplemanagement.co.uk/article/1790935/caretaker-successfully-claims-long-covid-disability-landmark-tribunal-cas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unsplash.com/s/photos/asian-woman?utm_source=unsplash&amp;utm_medium=referral&amp;utm_content=creditCopyText" TargetMode="External"/><Relationship Id="rId5" Type="http://schemas.openxmlformats.org/officeDocument/2006/relationships/hyperlink" Target="https://unsplash.com/@wocintechchat?utm_source=unsplash&amp;utm_medium=referral&amp;utm_content=creditCopyText"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unsplash.com/s/photos/asian-woman?utm_source=unsplash&amp;utm_medium=referral&amp;utm_content=creditCopyText" TargetMode="External"/><Relationship Id="rId5" Type="http://schemas.openxmlformats.org/officeDocument/2006/relationships/hyperlink" Target="https://unsplash.com/@wocintechchat?utm_source=unsplash&amp;utm_medium=referral&amp;utm_content=creditCopyText"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6.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openxmlformats.org/officeDocument/2006/relationships/hyperlink" Target="https://hbr.org/2021/02/are-your-diversity-efforts-othering-underrepresented-groups" TargetMode="External"/><Relationship Id="rId13"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hyperlink" Target="https://www.gov.uk/government/publications/unconscious-bias-and-diversity-training-what-the-evidence-says" TargetMode="External"/><Relationship Id="rId12"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hyperlink" Target="https://www.gov.uk/government/publications/the-report-of-the-commission-on-race-and-ethnic-disparities/summary-of-recommendations" TargetMode="External"/><Relationship Id="rId11" Type="http://schemas.openxmlformats.org/officeDocument/2006/relationships/hyperlink" Target="https://menopauseintheworkplace.co.uk/articles/how-to-write-your-menopause-policy/" TargetMode="External"/><Relationship Id="rId5" Type="http://schemas.openxmlformats.org/officeDocument/2006/relationships/hyperlink" Target="https://assets.publishing.service.gov.uk/government/uploads/system/uploads/attachment_data/file/594336/race-in-workplace-mcgregor-smith-review.pdf" TargetMode="External"/><Relationship Id="rId10" Type="http://schemas.openxmlformats.org/officeDocument/2006/relationships/hyperlink" Target="https://wgha.org.au/how-to-avoid-gender-bias-in-performance-reviews/" TargetMode="External"/><Relationship Id="rId4" Type="http://schemas.openxmlformats.org/officeDocument/2006/relationships/image" Target="../media/image28.png"/><Relationship Id="rId9" Type="http://schemas.openxmlformats.org/officeDocument/2006/relationships/hyperlink" Target="https://hbr.org/2021/04/research-adding-women-to-the-c-suite-changes-how-companies-think?utm_campaign=hbr&amp;utm_medium=social&amp;utm_source=linkedin"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genderedinnovations.stanford.edu/policy/timeline.html" TargetMode="External"/><Relationship Id="rId3" Type="http://schemas.openxmlformats.org/officeDocument/2006/relationships/image" Target="../media/image27.png"/><Relationship Id="rId7" Type="http://schemas.openxmlformats.org/officeDocument/2006/relationships/hyperlink" Target="https://www.vox.com/2015/2/16/8031073/what-are-microaggressions" TargetMode="External"/><Relationship Id="rId12"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www.fawcettsociety.org.uk/Handlers/Download.ashx?IDMF=45a5a7f5-ffbd-4078-b0b7-4bfcccab159d" TargetMode="External"/><Relationship Id="rId11" Type="http://schemas.openxmlformats.org/officeDocument/2006/relationships/image" Target="../media/image5.png"/><Relationship Id="rId5" Type="http://schemas.openxmlformats.org/officeDocument/2006/relationships/hyperlink" Target="https://www.peoplemanagement.co.uk/news/articles/three-quarters-men-feel-stigmatised-taking-extended-paternity-leave" TargetMode="External"/><Relationship Id="rId10" Type="http://schemas.openxmlformats.org/officeDocument/2006/relationships/hyperlink" Target="https://www.youngwomenstrust.org/" TargetMode="External"/><Relationship Id="rId4" Type="http://schemas.openxmlformats.org/officeDocument/2006/relationships/image" Target="../media/image28.png"/><Relationship Id="rId9" Type="http://schemas.openxmlformats.org/officeDocument/2006/relationships/hyperlink" Target="https://socialprotection-humanrights.org/key-issues/disadvantaged-and-vulnerable-groups/lgbtqi/"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85" name="Google Shape;85;p1"/>
          <p:cNvPicPr preferRelativeResize="0"/>
          <p:nvPr/>
        </p:nvPicPr>
        <p:blipFill rotWithShape="1">
          <a:blip r:embed="rId3">
            <a:alphaModFix/>
          </a:blip>
          <a:srcRect l="1762" t="47329" r="7327"/>
          <a:stretch/>
        </p:blipFill>
        <p:spPr>
          <a:xfrm>
            <a:off x="20" y="0"/>
            <a:ext cx="9143982" cy="6857990"/>
          </a:xfrm>
          <a:prstGeom prst="rect">
            <a:avLst/>
          </a:prstGeom>
          <a:noFill/>
          <a:ln>
            <a:noFill/>
          </a:ln>
        </p:spPr>
      </p:pic>
      <p:pic>
        <p:nvPicPr>
          <p:cNvPr id="86" name="Google Shape;86;p1" descr="Protect"/>
          <p:cNvPicPr preferRelativeResize="0"/>
          <p:nvPr/>
        </p:nvPicPr>
        <p:blipFill rotWithShape="1">
          <a:blip r:embed="rId4">
            <a:alphaModFix/>
          </a:blip>
          <a:srcRect/>
          <a:stretch/>
        </p:blipFill>
        <p:spPr>
          <a:xfrm>
            <a:off x="30225" y="56600"/>
            <a:ext cx="1910035" cy="415500"/>
          </a:xfrm>
          <a:prstGeom prst="rect">
            <a:avLst/>
          </a:prstGeom>
          <a:noFill/>
          <a:ln>
            <a:noFill/>
          </a:ln>
        </p:spPr>
      </p:pic>
      <p:sp>
        <p:nvSpPr>
          <p:cNvPr id="87" name="Google Shape;87;p1"/>
          <p:cNvSpPr txBox="1"/>
          <p:nvPr/>
        </p:nvSpPr>
        <p:spPr>
          <a:xfrm>
            <a:off x="276652" y="6408810"/>
            <a:ext cx="886732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1D2129"/>
                </a:solidFill>
                <a:latin typeface="Helvetica Neue"/>
                <a:ea typeface="Helvetica Neue"/>
                <a:cs typeface="Helvetica Neue"/>
                <a:sym typeface="Helvetica Neu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pic>
        <p:nvPicPr>
          <p:cNvPr id="88" name="Google Shape;88;p1"/>
          <p:cNvPicPr preferRelativeResize="0"/>
          <p:nvPr/>
        </p:nvPicPr>
        <p:blipFill rotWithShape="1">
          <a:blip r:embed="rId5">
            <a:alphaModFix/>
          </a:blip>
          <a:srcRect/>
          <a:stretch/>
        </p:blipFill>
        <p:spPr>
          <a:xfrm>
            <a:off x="7490768" y="90150"/>
            <a:ext cx="1488906" cy="481276"/>
          </a:xfrm>
          <a:prstGeom prst="rect">
            <a:avLst/>
          </a:prstGeom>
          <a:noFill/>
          <a:ln>
            <a:noFill/>
          </a:ln>
        </p:spPr>
      </p:pic>
      <p:pic>
        <p:nvPicPr>
          <p:cNvPr id="89" name="Google Shape;89;p1"/>
          <p:cNvPicPr preferRelativeResize="0"/>
          <p:nvPr/>
        </p:nvPicPr>
        <p:blipFill rotWithShape="1">
          <a:blip r:embed="rId6">
            <a:alphaModFix/>
          </a:blip>
          <a:srcRect/>
          <a:stretch/>
        </p:blipFill>
        <p:spPr>
          <a:xfrm>
            <a:off x="3759475" y="38413"/>
            <a:ext cx="1261242" cy="584750"/>
          </a:xfrm>
          <a:prstGeom prst="rect">
            <a:avLst/>
          </a:prstGeom>
          <a:noFill/>
          <a:ln>
            <a:noFill/>
          </a:ln>
        </p:spPr>
      </p:pic>
      <p:sp>
        <p:nvSpPr>
          <p:cNvPr id="90" name="Google Shape;90;p1"/>
          <p:cNvSpPr txBox="1"/>
          <p:nvPr/>
        </p:nvSpPr>
        <p:spPr>
          <a:xfrm>
            <a:off x="298649" y="1305925"/>
            <a:ext cx="85467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2800" b="1" i="0" u="sng" strike="noStrike" cap="none" dirty="0">
                <a:solidFill>
                  <a:schemeClr val="dk1"/>
                </a:solidFill>
                <a:latin typeface="Arial"/>
                <a:ea typeface="Arial"/>
                <a:cs typeface="Arial"/>
                <a:sym typeface="Arial"/>
              </a:rPr>
              <a:t>Diversity Inside Out - Module 1</a:t>
            </a:r>
            <a:r>
              <a:rPr lang="en-US" sz="2800" b="1" i="0" u="none" strike="noStrike" cap="none" dirty="0">
                <a:solidFill>
                  <a:schemeClr val="dk1"/>
                </a:solidFill>
                <a:latin typeface="Arial"/>
                <a:ea typeface="Arial"/>
                <a:cs typeface="Arial"/>
                <a:sym typeface="Arial"/>
              </a:rPr>
              <a:t>: </a:t>
            </a:r>
            <a:endParaRPr sz="28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2800" b="1" i="0" u="none" strike="noStrike" cap="none" dirty="0">
                <a:solidFill>
                  <a:schemeClr val="dk1"/>
                </a:solidFill>
                <a:latin typeface="Arial"/>
                <a:ea typeface="Arial"/>
                <a:cs typeface="Arial"/>
                <a:sym typeface="Arial"/>
              </a:rPr>
              <a:t>Benefits of a Diverse Workforce for </a:t>
            </a:r>
            <a:r>
              <a:rPr lang="en-US" sz="2800" b="1" i="0" u="none" strike="noStrike" cap="none" dirty="0" err="1">
                <a:solidFill>
                  <a:schemeClr val="dk1"/>
                </a:solidFill>
                <a:latin typeface="Arial"/>
                <a:ea typeface="Arial"/>
                <a:cs typeface="Arial"/>
                <a:sym typeface="Arial"/>
              </a:rPr>
              <a:t>Organisations</a:t>
            </a:r>
            <a:r>
              <a:rPr lang="en-US" sz="2800" b="1" i="0" u="none" strike="noStrike" cap="none" dirty="0">
                <a:solidFill>
                  <a:schemeClr val="dk1"/>
                </a:solidFill>
                <a:latin typeface="Arial"/>
                <a:ea typeface="Arial"/>
                <a:cs typeface="Arial"/>
                <a:sym typeface="Arial"/>
              </a:rPr>
              <a:t> and Individuals </a:t>
            </a: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1"/>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b="1">
                <a:solidFill>
                  <a:srgbClr val="0070C0"/>
                </a:solidFill>
              </a:rPr>
              <a:t>Why should we pursue gender equality? Business case</a:t>
            </a:r>
            <a:endParaRPr sz="3600"/>
          </a:p>
        </p:txBody>
      </p:sp>
      <p:sp>
        <p:nvSpPr>
          <p:cNvPr id="198" name="Google Shape;198;p21"/>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199" name="Google Shape;199;p21"/>
          <p:cNvSpPr/>
          <p:nvPr/>
        </p:nvSpPr>
        <p:spPr>
          <a:xfrm>
            <a:off x="457200" y="13669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0" name="Google Shape;200;p21"/>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01" name="Google Shape;201;p21"/>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202" name="Google Shape;202;p21"/>
          <p:cNvSpPr txBox="1"/>
          <p:nvPr/>
        </p:nvSpPr>
        <p:spPr>
          <a:xfrm>
            <a:off x="457200" y="1740337"/>
            <a:ext cx="3571500" cy="43512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00000"/>
              </a:lnSpc>
              <a:spcBef>
                <a:spcPts val="360"/>
              </a:spcBef>
              <a:spcAft>
                <a:spcPts val="0"/>
              </a:spcAft>
              <a:buClr>
                <a:schemeClr val="dk1"/>
              </a:buClr>
              <a:buSzPct val="60810"/>
              <a:buFont typeface="Arial"/>
              <a:buNone/>
            </a:pPr>
            <a:r>
              <a:rPr lang="en-US" sz="3200" b="0" i="0" u="none" strike="noStrike" cap="none">
                <a:solidFill>
                  <a:schemeClr val="dk1"/>
                </a:solidFill>
                <a:latin typeface="Calibri"/>
                <a:ea typeface="Calibri"/>
                <a:cs typeface="Calibri"/>
                <a:sym typeface="Calibri"/>
              </a:rPr>
              <a:t>‘</a:t>
            </a:r>
            <a:r>
              <a:rPr lang="en-US" sz="2600" b="0" i="0" u="none" strike="noStrike" cap="none">
                <a:solidFill>
                  <a:schemeClr val="dk1"/>
                </a:solidFill>
                <a:latin typeface="Calibri"/>
                <a:ea typeface="Calibri"/>
                <a:cs typeface="Calibri"/>
                <a:sym typeface="Calibri"/>
              </a:rPr>
              <a:t>The potential benefit to the UK economy from full representation of BME individuals across the labour market, through improved participation and progression, is estimated to be £24 billion a year, which represents 1.3% of GDP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08107"/>
              <a:buFont typeface="Arial"/>
              <a:buNone/>
            </a:pPr>
            <a:r>
              <a:rPr lang="en-US" sz="1800" b="0" i="0" u="none" strike="noStrike" cap="none">
                <a:solidFill>
                  <a:schemeClr val="dk1"/>
                </a:solidFill>
                <a:latin typeface="Calibri"/>
                <a:ea typeface="Calibri"/>
                <a:cs typeface="Calibri"/>
                <a:sym typeface="Calibri"/>
              </a:rPr>
              <a:t>McGregor Smith Review (2017)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08107"/>
              <a:buFont typeface="Arial"/>
              <a:buNone/>
            </a:pPr>
            <a:endParaRPr sz="1800" b="0" i="0" u="none" strike="noStrike" cap="none">
              <a:solidFill>
                <a:srgbClr val="FF0000"/>
              </a:solidFill>
              <a:latin typeface="Calibri"/>
              <a:ea typeface="Calibri"/>
              <a:cs typeface="Calibri"/>
              <a:sym typeface="Calibri"/>
            </a:endParaRPr>
          </a:p>
        </p:txBody>
      </p:sp>
      <p:pic>
        <p:nvPicPr>
          <p:cNvPr id="203" name="Google Shape;203;p21"/>
          <p:cNvPicPr preferRelativeResize="0"/>
          <p:nvPr/>
        </p:nvPicPr>
        <p:blipFill rotWithShape="1">
          <a:blip r:embed="rId5">
            <a:alphaModFix/>
          </a:blip>
          <a:srcRect/>
          <a:stretch/>
        </p:blipFill>
        <p:spPr>
          <a:xfrm>
            <a:off x="3924300" y="1918507"/>
            <a:ext cx="5219700" cy="3343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b="1">
                <a:solidFill>
                  <a:srgbClr val="0070C0"/>
                </a:solidFill>
              </a:rPr>
              <a:t>Why should we pursue gender equality? Business Case</a:t>
            </a:r>
            <a:endParaRPr sz="3600"/>
          </a:p>
        </p:txBody>
      </p:sp>
      <p:sp>
        <p:nvSpPr>
          <p:cNvPr id="209" name="Google Shape;209;p22"/>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210" name="Google Shape;210;p22"/>
          <p:cNvSpPr/>
          <p:nvPr/>
        </p:nvSpPr>
        <p:spPr>
          <a:xfrm>
            <a:off x="457200" y="1510025"/>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1" name="Google Shape;211;p22"/>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12" name="Google Shape;212;p22"/>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13" name="Google Shape;213;p22" descr="Scales of justice outline"/>
          <p:cNvPicPr preferRelativeResize="0"/>
          <p:nvPr/>
        </p:nvPicPr>
        <p:blipFill rotWithShape="1">
          <a:blip r:embed="rId5">
            <a:alphaModFix/>
          </a:blip>
          <a:srcRect/>
          <a:stretch/>
        </p:blipFill>
        <p:spPr>
          <a:xfrm>
            <a:off x="5871294" y="2269749"/>
            <a:ext cx="2756794" cy="2756794"/>
          </a:xfrm>
          <a:prstGeom prst="rect">
            <a:avLst/>
          </a:prstGeom>
          <a:noFill/>
          <a:ln>
            <a:noFill/>
          </a:ln>
        </p:spPr>
      </p:pic>
      <p:sp>
        <p:nvSpPr>
          <p:cNvPr id="214" name="Google Shape;214;p22"/>
          <p:cNvSpPr txBox="1"/>
          <p:nvPr/>
        </p:nvSpPr>
        <p:spPr>
          <a:xfrm>
            <a:off x="457200" y="1799056"/>
            <a:ext cx="5181600" cy="4351338"/>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360"/>
              </a:spcBef>
              <a:spcAft>
                <a:spcPts val="0"/>
              </a:spcAft>
              <a:buClr>
                <a:schemeClr val="dk1"/>
              </a:buClr>
              <a:buSzPct val="64171"/>
              <a:buFont typeface="Arial"/>
              <a:buNone/>
            </a:pPr>
            <a:r>
              <a:rPr lang="en-US" sz="3300" b="0" i="0" u="none" strike="noStrike" cap="none">
                <a:solidFill>
                  <a:schemeClr val="dk1"/>
                </a:solidFill>
                <a:latin typeface="Calibri"/>
                <a:ea typeface="Calibri"/>
                <a:cs typeface="Calibri"/>
                <a:sym typeface="Calibri"/>
              </a:rPr>
              <a:t>Stakeholder demand:</a:t>
            </a:r>
            <a:endParaRPr sz="1400" b="0" i="0" u="none" strike="noStrike" cap="none">
              <a:solidFill>
                <a:srgbClr val="000000"/>
              </a:solidFill>
              <a:latin typeface="Arial"/>
              <a:ea typeface="Arial"/>
              <a:cs typeface="Arial"/>
              <a:sym typeface="Arial"/>
            </a:endParaRPr>
          </a:p>
          <a:p>
            <a:pPr marL="457200" marR="0" lvl="0" indent="-391032" algn="l" rtl="0">
              <a:lnSpc>
                <a:spcPct val="100000"/>
              </a:lnSpc>
              <a:spcBef>
                <a:spcPts val="360"/>
              </a:spcBef>
              <a:spcAft>
                <a:spcPts val="0"/>
              </a:spcAft>
              <a:buClr>
                <a:schemeClr val="dk1"/>
              </a:buClr>
              <a:buSzPct val="100000"/>
              <a:buFont typeface="Calibri"/>
              <a:buChar char="●"/>
            </a:pPr>
            <a:r>
              <a:rPr lang="en-US" sz="3300" b="0" i="0" u="none" strike="noStrike" cap="none">
                <a:solidFill>
                  <a:schemeClr val="dk1"/>
                </a:solidFill>
                <a:latin typeface="Calibri"/>
                <a:ea typeface="Calibri"/>
                <a:cs typeface="Calibri"/>
                <a:sym typeface="Calibri"/>
              </a:rPr>
              <a:t>Investors</a:t>
            </a:r>
            <a:endParaRPr sz="1400" b="0" i="0" u="none" strike="noStrike" cap="none">
              <a:solidFill>
                <a:srgbClr val="000000"/>
              </a:solidFill>
              <a:latin typeface="Arial"/>
              <a:ea typeface="Arial"/>
              <a:cs typeface="Arial"/>
              <a:sym typeface="Arial"/>
            </a:endParaRPr>
          </a:p>
          <a:p>
            <a:pPr marL="457200" marR="0" lvl="0" indent="-391032" algn="l" rtl="0">
              <a:lnSpc>
                <a:spcPct val="100000"/>
              </a:lnSpc>
              <a:spcBef>
                <a:spcPts val="0"/>
              </a:spcBef>
              <a:spcAft>
                <a:spcPts val="0"/>
              </a:spcAft>
              <a:buClr>
                <a:schemeClr val="dk1"/>
              </a:buClr>
              <a:buSzPct val="100000"/>
              <a:buFont typeface="Calibri"/>
              <a:buChar char="●"/>
            </a:pPr>
            <a:r>
              <a:rPr lang="en-US" sz="3300" b="0" i="0" u="none" strike="noStrike" cap="none">
                <a:solidFill>
                  <a:schemeClr val="dk1"/>
                </a:solidFill>
                <a:latin typeface="Calibri"/>
                <a:ea typeface="Calibri"/>
                <a:cs typeface="Calibri"/>
                <a:sym typeface="Calibri"/>
              </a:rPr>
              <a:t>Employees</a:t>
            </a:r>
            <a:endParaRPr sz="1400" b="0" i="0" u="none" strike="noStrike" cap="none">
              <a:solidFill>
                <a:srgbClr val="000000"/>
              </a:solidFill>
              <a:latin typeface="Arial"/>
              <a:ea typeface="Arial"/>
              <a:cs typeface="Arial"/>
              <a:sym typeface="Arial"/>
            </a:endParaRPr>
          </a:p>
          <a:p>
            <a:pPr marL="457200" marR="0" lvl="0" indent="-391032" algn="l" rtl="0">
              <a:lnSpc>
                <a:spcPct val="100000"/>
              </a:lnSpc>
              <a:spcBef>
                <a:spcPts val="0"/>
              </a:spcBef>
              <a:spcAft>
                <a:spcPts val="0"/>
              </a:spcAft>
              <a:buClr>
                <a:schemeClr val="dk1"/>
              </a:buClr>
              <a:buSzPct val="100000"/>
              <a:buFont typeface="Calibri"/>
              <a:buChar char="●"/>
            </a:pPr>
            <a:r>
              <a:rPr lang="en-US" sz="3300" b="0" i="0" u="none" strike="noStrike" cap="none">
                <a:solidFill>
                  <a:schemeClr val="dk1"/>
                </a:solidFill>
                <a:latin typeface="Calibri"/>
                <a:ea typeface="Calibri"/>
                <a:cs typeface="Calibri"/>
                <a:sym typeface="Calibri"/>
              </a:rPr>
              <a:t>Local community</a:t>
            </a:r>
            <a:endParaRPr sz="1400" b="0" i="0" u="none" strike="noStrike" cap="none">
              <a:solidFill>
                <a:srgbClr val="000000"/>
              </a:solidFill>
              <a:latin typeface="Arial"/>
              <a:ea typeface="Arial"/>
              <a:cs typeface="Arial"/>
              <a:sym typeface="Arial"/>
            </a:endParaRPr>
          </a:p>
          <a:p>
            <a:pPr marL="457200" marR="0" lvl="0" indent="-391032" algn="l" rtl="0">
              <a:lnSpc>
                <a:spcPct val="100000"/>
              </a:lnSpc>
              <a:spcBef>
                <a:spcPts val="0"/>
              </a:spcBef>
              <a:spcAft>
                <a:spcPts val="0"/>
              </a:spcAft>
              <a:buClr>
                <a:schemeClr val="dk1"/>
              </a:buClr>
              <a:buSzPct val="100000"/>
              <a:buFont typeface="Calibri"/>
              <a:buChar char="●"/>
            </a:pPr>
            <a:r>
              <a:rPr lang="en-US" sz="3300" b="0" i="0" u="none" strike="noStrike" cap="none">
                <a:solidFill>
                  <a:schemeClr val="dk1"/>
                </a:solidFill>
                <a:latin typeface="Calibri"/>
                <a:ea typeface="Calibri"/>
                <a:cs typeface="Calibri"/>
                <a:sym typeface="Calibri"/>
              </a:rPr>
              <a:t>Customers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64171"/>
              <a:buFont typeface="Arial"/>
              <a:buNone/>
            </a:pPr>
            <a:r>
              <a:rPr lang="en-US" sz="3300" b="0" i="0" u="none" strike="noStrike" cap="none">
                <a:solidFill>
                  <a:schemeClr val="dk1"/>
                </a:solidFill>
                <a:latin typeface="Calibri"/>
                <a:ea typeface="Calibri"/>
                <a:cs typeface="Calibri"/>
                <a:sym typeface="Calibri"/>
              </a:rPr>
              <a:t>Drive for transparency and metrics</a:t>
            </a:r>
            <a:endParaRPr sz="1400" b="0" i="0" u="none" strike="noStrike" cap="none">
              <a:solidFill>
                <a:srgbClr val="000000"/>
              </a:solidFill>
              <a:latin typeface="Arial"/>
              <a:ea typeface="Arial"/>
              <a:cs typeface="Arial"/>
              <a:sym typeface="Arial"/>
            </a:endParaRPr>
          </a:p>
          <a:p>
            <a:pPr marL="457200" marR="0" lvl="0" indent="-391032" algn="l" rtl="0">
              <a:lnSpc>
                <a:spcPct val="100000"/>
              </a:lnSpc>
              <a:spcBef>
                <a:spcPts val="360"/>
              </a:spcBef>
              <a:spcAft>
                <a:spcPts val="0"/>
              </a:spcAft>
              <a:buClr>
                <a:schemeClr val="dk1"/>
              </a:buClr>
              <a:buSzPct val="100000"/>
              <a:buFont typeface="Calibri"/>
              <a:buChar char="●"/>
            </a:pPr>
            <a:r>
              <a:rPr lang="en-US" sz="3300" b="0" i="0" u="none" strike="noStrike" cap="none">
                <a:solidFill>
                  <a:schemeClr val="dk1"/>
                </a:solidFill>
                <a:latin typeface="Calibri"/>
                <a:ea typeface="Calibri"/>
                <a:cs typeface="Calibri"/>
                <a:sym typeface="Calibri"/>
              </a:rPr>
              <a:t>Measurement and data driving change</a:t>
            </a:r>
            <a:endParaRPr sz="1400" b="0" i="0" u="none" strike="noStrike" cap="none">
              <a:solidFill>
                <a:srgbClr val="000000"/>
              </a:solidFill>
              <a:latin typeface="Arial"/>
              <a:ea typeface="Arial"/>
              <a:cs typeface="Arial"/>
              <a:sym typeface="Arial"/>
            </a:endParaRPr>
          </a:p>
          <a:p>
            <a:pPr marL="457200" marR="0" lvl="0" indent="-391032" algn="l" rtl="0">
              <a:lnSpc>
                <a:spcPct val="100000"/>
              </a:lnSpc>
              <a:spcBef>
                <a:spcPts val="0"/>
              </a:spcBef>
              <a:spcAft>
                <a:spcPts val="0"/>
              </a:spcAft>
              <a:buClr>
                <a:schemeClr val="dk1"/>
              </a:buClr>
              <a:buSzPct val="100000"/>
              <a:buFont typeface="Calibri"/>
              <a:buChar char="●"/>
            </a:pPr>
            <a:r>
              <a:rPr lang="en-US" sz="3300" b="0" i="0" u="none" strike="noStrike" cap="none">
                <a:solidFill>
                  <a:schemeClr val="dk1"/>
                </a:solidFill>
                <a:latin typeface="Calibri"/>
                <a:ea typeface="Calibri"/>
                <a:cs typeface="Calibri"/>
                <a:sym typeface="Calibri"/>
              </a:rPr>
              <a:t>Openness- interest, demand for change.</a:t>
            </a:r>
            <a:endParaRPr sz="3300" b="0" i="0" u="none" strike="noStrike" cap="none">
              <a:solidFill>
                <a:schemeClr val="dk1"/>
              </a:solidFill>
              <a:latin typeface="Calibri"/>
              <a:ea typeface="Calibri"/>
              <a:cs typeface="Calibri"/>
              <a:sym typeface="Calibri"/>
            </a:endParaRPr>
          </a:p>
          <a:p>
            <a:pPr marL="457200" marR="0" lvl="0" indent="-391032" algn="l" rtl="0">
              <a:lnSpc>
                <a:spcPct val="100000"/>
              </a:lnSpc>
              <a:spcBef>
                <a:spcPts val="0"/>
              </a:spcBef>
              <a:spcAft>
                <a:spcPts val="0"/>
              </a:spcAft>
              <a:buClr>
                <a:schemeClr val="dk1"/>
              </a:buClr>
              <a:buSzPct val="100000"/>
              <a:buFont typeface="Calibri"/>
              <a:buChar char="●"/>
            </a:pPr>
            <a:r>
              <a:rPr lang="en-US" sz="3300" b="0" i="0" u="none" strike="noStrike" cap="none">
                <a:solidFill>
                  <a:schemeClr val="dk1"/>
                </a:solidFill>
                <a:latin typeface="Calibri"/>
                <a:ea typeface="Calibri"/>
                <a:cs typeface="Calibri"/>
                <a:sym typeface="Calibri"/>
              </a:rPr>
              <a:t>Recruitment and retention</a:t>
            </a:r>
            <a:endParaRPr sz="3300" b="0" i="0" u="none" strike="noStrike" cap="none">
              <a:solidFill>
                <a:schemeClr val="dk1"/>
              </a:solidFill>
              <a:latin typeface="Calibri"/>
              <a:ea typeface="Calibri"/>
              <a:cs typeface="Calibri"/>
              <a:sym typeface="Calibri"/>
            </a:endParaRPr>
          </a:p>
          <a:p>
            <a:pPr marL="457200" marR="0" lvl="0" indent="-391032" algn="l" rtl="0">
              <a:lnSpc>
                <a:spcPct val="100000"/>
              </a:lnSpc>
              <a:spcBef>
                <a:spcPts val="0"/>
              </a:spcBef>
              <a:spcAft>
                <a:spcPts val="0"/>
              </a:spcAft>
              <a:buClr>
                <a:schemeClr val="dk1"/>
              </a:buClr>
              <a:buSzPct val="100000"/>
              <a:buFont typeface="Calibri"/>
              <a:buChar char="●"/>
            </a:pPr>
            <a:r>
              <a:rPr lang="en-US" sz="3300" b="0" i="0" u="none" strike="noStrike" cap="none">
                <a:solidFill>
                  <a:schemeClr val="dk1"/>
                </a:solidFill>
                <a:latin typeface="Calibri"/>
                <a:ea typeface="Calibri"/>
                <a:cs typeface="Calibri"/>
                <a:sym typeface="Calibri"/>
              </a:rPr>
              <a:t>Reputational effects + and -</a:t>
            </a:r>
            <a:endParaRPr sz="33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66176"/>
              <a:buFont typeface="Arial"/>
              <a:buNone/>
            </a:pPr>
            <a:endParaRPr sz="3200" b="1"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3"/>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b="1">
                <a:solidFill>
                  <a:srgbClr val="0070C0"/>
                </a:solidFill>
              </a:rPr>
              <a:t>Why should we pursue gender equality? Business Case</a:t>
            </a:r>
            <a:endParaRPr sz="3600"/>
          </a:p>
        </p:txBody>
      </p:sp>
      <p:sp>
        <p:nvSpPr>
          <p:cNvPr id="220" name="Google Shape;220;p23"/>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221" name="Google Shape;221;p2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2" name="Google Shape;222;p2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23" name="Google Shape;223;p23"/>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224" name="Google Shape;224;p23"/>
          <p:cNvSpPr txBox="1"/>
          <p:nvPr/>
        </p:nvSpPr>
        <p:spPr>
          <a:xfrm>
            <a:off x="888798" y="1857775"/>
            <a:ext cx="5181600" cy="4351338"/>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l" rtl="0">
              <a:lnSpc>
                <a:spcPct val="100000"/>
              </a:lnSpc>
              <a:spcBef>
                <a:spcPts val="360"/>
              </a:spcBef>
              <a:spcAft>
                <a:spcPts val="0"/>
              </a:spcAft>
              <a:buClr>
                <a:schemeClr val="dk1"/>
              </a:buClr>
              <a:buSzPct val="102272"/>
              <a:buFont typeface="Arial"/>
              <a:buNone/>
            </a:pPr>
            <a:r>
              <a:rPr lang="en-US" sz="3200" b="1" i="0" u="none" strike="noStrike" cap="none">
                <a:solidFill>
                  <a:schemeClr val="dk1"/>
                </a:solidFill>
                <a:latin typeface="Arial"/>
                <a:ea typeface="Arial"/>
                <a:cs typeface="Arial"/>
                <a:sym typeface="Arial"/>
              </a:rPr>
              <a:t>Example: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02272"/>
              <a:buFont typeface="Arial"/>
              <a:buNone/>
            </a:pPr>
            <a:r>
              <a:rPr lang="en-US" sz="3200" b="1" i="0" u="none" strike="noStrike" cap="none">
                <a:solidFill>
                  <a:schemeClr val="dk1"/>
                </a:solidFill>
                <a:latin typeface="Arial"/>
                <a:ea typeface="Arial"/>
                <a:cs typeface="Arial"/>
                <a:sym typeface="Arial"/>
              </a:rPr>
              <a:t>In USA Nasdaq n</a:t>
            </a:r>
            <a:r>
              <a:rPr lang="en-US" sz="3200" b="0" i="0" u="none" strike="noStrike" cap="none">
                <a:solidFill>
                  <a:srgbClr val="000000"/>
                </a:solidFill>
                <a:latin typeface="Arial"/>
                <a:ea typeface="Arial"/>
                <a:cs typeface="Arial"/>
                <a:sym typeface="Arial"/>
              </a:rPr>
              <a:t>amed to 2021 Bloomberg Gender-Equality Index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02272"/>
              <a:buFont typeface="Arial"/>
              <a:buNone/>
            </a:pP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02272"/>
              <a:buFont typeface="Arial"/>
              <a:buNone/>
            </a:pPr>
            <a:r>
              <a:rPr lang="en-US" sz="3200" b="0" i="0" u="none" strike="noStrike" cap="none">
                <a:solidFill>
                  <a:srgbClr val="2B2B2B"/>
                </a:solidFill>
                <a:latin typeface="Arial"/>
                <a:ea typeface="Arial"/>
                <a:cs typeface="Arial"/>
                <a:sym typeface="Arial"/>
              </a:rPr>
              <a:t>The reference index measures gender equality across five pillars: female leadership and talent pipeline, equal pay and gender pay parity, inclusive culture, sexual harassment policies, and pro-women brands. Nasdaq was included in this year’s index for scoring at or above a global threshold established by Bloomberg to reflect a high level of disclosure and overall performance across the framework’s five pillars.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02272"/>
              <a:buFont typeface="Arial"/>
              <a:buNone/>
            </a:pPr>
            <a:endParaRPr sz="3200" b="0" i="0" u="none" strike="noStrike" cap="none">
              <a:solidFill>
                <a:srgbClr val="2B2B2B"/>
              </a:solidFill>
              <a:latin typeface="Source Sans Pro"/>
              <a:ea typeface="Source Sans Pro"/>
              <a:cs typeface="Source Sans Pro"/>
              <a:sym typeface="Source Sans Pro"/>
            </a:endParaRPr>
          </a:p>
          <a:p>
            <a:pPr marL="0" marR="0" lvl="0" indent="0" algn="l" rtl="0">
              <a:lnSpc>
                <a:spcPct val="100000"/>
              </a:lnSpc>
              <a:spcBef>
                <a:spcPts val="360"/>
              </a:spcBef>
              <a:spcAft>
                <a:spcPts val="0"/>
              </a:spcAft>
              <a:buClr>
                <a:schemeClr val="dk1"/>
              </a:buClr>
              <a:buSzPct val="163636"/>
              <a:buFont typeface="Arial"/>
              <a:buNone/>
            </a:pPr>
            <a:r>
              <a:rPr lang="en-US" sz="3400" b="1" i="0" u="none" strike="noStrike" cap="none">
                <a:solidFill>
                  <a:srgbClr val="0070C0"/>
                </a:solidFill>
                <a:latin typeface="Calibri"/>
                <a:ea typeface="Calibri"/>
                <a:cs typeface="Calibri"/>
                <a:sym typeface="Calibri"/>
              </a:rPr>
              <a:t>Competitive edge for recruitment and with other brands/ providers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63636"/>
              <a:buFont typeface="Arial"/>
              <a:buNone/>
            </a:pPr>
            <a:endParaRPr sz="3400" b="1" i="0" u="none" strike="noStrike" cap="none">
              <a:solidFill>
                <a:srgbClr val="0070C0"/>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163636"/>
              <a:buFont typeface="Arial"/>
              <a:buNone/>
            </a:pPr>
            <a:r>
              <a:rPr lang="en-US" sz="2000" b="1" i="0" u="none" strike="noStrike" cap="none">
                <a:solidFill>
                  <a:schemeClr val="dk1"/>
                </a:solidFill>
                <a:latin typeface="Calibri"/>
                <a:ea typeface="Calibri"/>
                <a:cs typeface="Calibri"/>
                <a:sym typeface="Calibri"/>
              </a:rPr>
              <a:t>https://www.nasdaq.com/articles/nasdaq-named-to-2021-bloomberg-gender-equality-index-2021-02-03</a:t>
            </a:r>
            <a:endParaRPr sz="1400" b="0" i="0" u="none" strike="noStrike" cap="none">
              <a:solidFill>
                <a:srgbClr val="000000"/>
              </a:solidFill>
              <a:latin typeface="Arial"/>
              <a:ea typeface="Arial"/>
              <a:cs typeface="Arial"/>
              <a:sym typeface="Arial"/>
            </a:endParaRPr>
          </a:p>
        </p:txBody>
      </p:sp>
      <p:pic>
        <p:nvPicPr>
          <p:cNvPr id="225" name="Google Shape;225;p23" descr="Scales of justice outline"/>
          <p:cNvPicPr preferRelativeResize="0"/>
          <p:nvPr/>
        </p:nvPicPr>
        <p:blipFill rotWithShape="1">
          <a:blip r:embed="rId5">
            <a:alphaModFix/>
          </a:blip>
          <a:srcRect/>
          <a:stretch/>
        </p:blipFill>
        <p:spPr>
          <a:xfrm>
            <a:off x="6070398" y="2241380"/>
            <a:ext cx="2375240" cy="23752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br>
              <a:rPr lang="en-US" sz="2800" b="1">
                <a:solidFill>
                  <a:srgbClr val="0070C0"/>
                </a:solidFill>
              </a:rPr>
            </a:br>
            <a:r>
              <a:rPr lang="en-US" sz="2800" b="1">
                <a:solidFill>
                  <a:srgbClr val="0070C0"/>
                </a:solidFill>
              </a:rPr>
              <a:t>Harvard Business Review research (April 2021 150 multinational firms in Europe analysed)</a:t>
            </a:r>
            <a:br>
              <a:rPr lang="en-US" sz="2800" b="1"/>
            </a:br>
            <a:endParaRPr sz="2800"/>
          </a:p>
        </p:txBody>
      </p:sp>
      <p:sp>
        <p:nvSpPr>
          <p:cNvPr id="231" name="Google Shape;231;p24"/>
          <p:cNvSpPr txBox="1">
            <a:spLocks noGrp="1"/>
          </p:cNvSpPr>
          <p:nvPr>
            <p:ph type="body" idx="1"/>
          </p:nvPr>
        </p:nvSpPr>
        <p:spPr>
          <a:xfrm>
            <a:off x="457200" y="1823275"/>
            <a:ext cx="3156900" cy="430290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US" sz="2800"/>
              <a:t>What are mechanisms that deliver higher performance with gender equal organisations?</a:t>
            </a:r>
            <a:endParaRPr/>
          </a:p>
          <a:p>
            <a:pPr marL="114300" lvl="0" indent="0" algn="l" rtl="0">
              <a:lnSpc>
                <a:spcPct val="100000"/>
              </a:lnSpc>
              <a:spcBef>
                <a:spcPts val="360"/>
              </a:spcBef>
              <a:spcAft>
                <a:spcPts val="0"/>
              </a:spcAft>
              <a:buSzPts val="1800"/>
              <a:buNone/>
            </a:pPr>
            <a:endParaRPr sz="2400" b="1"/>
          </a:p>
          <a:p>
            <a:pPr marL="114300" lvl="0" indent="0" algn="l" rtl="0">
              <a:lnSpc>
                <a:spcPct val="100000"/>
              </a:lnSpc>
              <a:spcBef>
                <a:spcPts val="360"/>
              </a:spcBef>
              <a:spcAft>
                <a:spcPts val="0"/>
              </a:spcAft>
              <a:buSzPts val="1800"/>
              <a:buNone/>
            </a:pPr>
            <a:r>
              <a:rPr lang="en-US" sz="2400" b="1"/>
              <a:t>Women on boards/ senior positions?</a:t>
            </a:r>
            <a:endParaRPr sz="2400"/>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232" name="Google Shape;232;p24"/>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3" name="Google Shape;233;p24"/>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34" name="Google Shape;234;p24"/>
          <p:cNvPicPr preferRelativeResize="0"/>
          <p:nvPr/>
        </p:nvPicPr>
        <p:blipFill rotWithShape="1">
          <a:blip r:embed="rId4">
            <a:alphaModFix/>
          </a:blip>
          <a:srcRect/>
          <a:stretch/>
        </p:blipFill>
        <p:spPr>
          <a:xfrm>
            <a:off x="7718900" y="6209113"/>
            <a:ext cx="1261242" cy="584750"/>
          </a:xfrm>
          <a:prstGeom prst="rect">
            <a:avLst/>
          </a:prstGeom>
          <a:noFill/>
          <a:ln>
            <a:noFill/>
          </a:ln>
        </p:spPr>
      </p:pic>
      <p:grpSp>
        <p:nvGrpSpPr>
          <p:cNvPr id="235" name="Google Shape;235;p24"/>
          <p:cNvGrpSpPr/>
          <p:nvPr/>
        </p:nvGrpSpPr>
        <p:grpSpPr>
          <a:xfrm>
            <a:off x="3948825" y="1823275"/>
            <a:ext cx="2427580" cy="2062535"/>
            <a:chOff x="-1" y="0"/>
            <a:chExt cx="2590801" cy="2175670"/>
          </a:xfrm>
        </p:grpSpPr>
        <p:sp>
          <p:nvSpPr>
            <p:cNvPr id="236" name="Google Shape;236;p24"/>
            <p:cNvSpPr/>
            <p:nvPr/>
          </p:nvSpPr>
          <p:spPr>
            <a:xfrm rot="-5400000">
              <a:off x="207565" y="-207565"/>
              <a:ext cx="2175669" cy="2590800"/>
            </a:xfrm>
            <a:prstGeom prst="round1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4"/>
            <p:cNvSpPr txBox="1"/>
            <p:nvPr/>
          </p:nvSpPr>
          <p:spPr>
            <a:xfrm>
              <a:off x="0" y="0"/>
              <a:ext cx="2590800" cy="163175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Open to change and less open to risk</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Change in strategic thinking and decisions</a:t>
              </a:r>
              <a:endParaRPr sz="1400" b="0" i="0" u="none" strike="noStrike" cap="none">
                <a:solidFill>
                  <a:srgbClr val="000000"/>
                </a:solidFill>
                <a:latin typeface="Arial"/>
                <a:ea typeface="Arial"/>
                <a:cs typeface="Arial"/>
                <a:sym typeface="Arial"/>
              </a:endParaRPr>
            </a:p>
          </p:txBody>
        </p:sp>
      </p:grpSp>
      <p:grpSp>
        <p:nvGrpSpPr>
          <p:cNvPr id="238" name="Google Shape;238;p24"/>
          <p:cNvGrpSpPr/>
          <p:nvPr/>
        </p:nvGrpSpPr>
        <p:grpSpPr>
          <a:xfrm>
            <a:off x="6389341" y="3790456"/>
            <a:ext cx="2590800" cy="2175669"/>
            <a:chOff x="2590800" y="2175668"/>
            <a:chExt cx="2590800" cy="2175669"/>
          </a:xfrm>
        </p:grpSpPr>
        <p:sp>
          <p:nvSpPr>
            <p:cNvPr id="239" name="Google Shape;239;p24"/>
            <p:cNvSpPr/>
            <p:nvPr/>
          </p:nvSpPr>
          <p:spPr>
            <a:xfrm rot="5400000">
              <a:off x="2798365" y="1968103"/>
              <a:ext cx="2175669" cy="2590800"/>
            </a:xfrm>
            <a:prstGeom prst="round1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4"/>
            <p:cNvSpPr txBox="1"/>
            <p:nvPr/>
          </p:nvSpPr>
          <p:spPr>
            <a:xfrm>
              <a:off x="2590800" y="2719586"/>
              <a:ext cx="2590800" cy="163175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Care less about tradition and challenge the status quo- drives change</a:t>
              </a:r>
              <a:endParaRPr sz="1400" b="0" i="0" u="none" strike="noStrike" cap="none">
                <a:solidFill>
                  <a:srgbClr val="000000"/>
                </a:solidFill>
                <a:latin typeface="Arial"/>
                <a:ea typeface="Arial"/>
                <a:cs typeface="Arial"/>
                <a:sym typeface="Arial"/>
              </a:endParaRPr>
            </a:p>
          </p:txBody>
        </p:sp>
      </p:grpSp>
      <p:grpSp>
        <p:nvGrpSpPr>
          <p:cNvPr id="241" name="Google Shape;241;p24"/>
          <p:cNvGrpSpPr/>
          <p:nvPr/>
        </p:nvGrpSpPr>
        <p:grpSpPr>
          <a:xfrm>
            <a:off x="6376350" y="1815200"/>
            <a:ext cx="2590800" cy="2062534"/>
            <a:chOff x="2590800" y="0"/>
            <a:chExt cx="2590800" cy="2175669"/>
          </a:xfrm>
        </p:grpSpPr>
        <p:sp>
          <p:nvSpPr>
            <p:cNvPr id="242" name="Google Shape;242;p24"/>
            <p:cNvSpPr/>
            <p:nvPr/>
          </p:nvSpPr>
          <p:spPr>
            <a:xfrm>
              <a:off x="2590800" y="0"/>
              <a:ext cx="2590800" cy="2175669"/>
            </a:xfrm>
            <a:prstGeom prst="round1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4"/>
            <p:cNvSpPr txBox="1"/>
            <p:nvPr/>
          </p:nvSpPr>
          <p:spPr>
            <a:xfrm>
              <a:off x="2590800" y="0"/>
              <a:ext cx="2590800" cy="163175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More investment in research and development</a:t>
              </a:r>
              <a:endParaRPr sz="1400" b="0" i="0" u="none" strike="noStrike" cap="none">
                <a:solidFill>
                  <a:srgbClr val="000000"/>
                </a:solidFill>
                <a:latin typeface="Arial"/>
                <a:ea typeface="Arial"/>
                <a:cs typeface="Arial"/>
                <a:sym typeface="Arial"/>
              </a:endParaRPr>
            </a:p>
          </p:txBody>
        </p:sp>
      </p:grpSp>
      <p:grpSp>
        <p:nvGrpSpPr>
          <p:cNvPr id="244" name="Google Shape;244;p24"/>
          <p:cNvGrpSpPr/>
          <p:nvPr/>
        </p:nvGrpSpPr>
        <p:grpSpPr>
          <a:xfrm>
            <a:off x="3853450" y="3877698"/>
            <a:ext cx="2509967" cy="2088327"/>
            <a:chOff x="0" y="2348146"/>
            <a:chExt cx="2590800" cy="2003191"/>
          </a:xfrm>
        </p:grpSpPr>
        <p:sp>
          <p:nvSpPr>
            <p:cNvPr id="245" name="Google Shape;245;p24"/>
            <p:cNvSpPr/>
            <p:nvPr/>
          </p:nvSpPr>
          <p:spPr>
            <a:xfrm rot="10800000">
              <a:off x="73148" y="2348146"/>
              <a:ext cx="2517652" cy="2003191"/>
            </a:xfrm>
            <a:prstGeom prst="round1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4"/>
            <p:cNvSpPr txBox="1"/>
            <p:nvPr/>
          </p:nvSpPr>
          <p:spPr>
            <a:xfrm>
              <a:off x="0" y="2719586"/>
              <a:ext cx="2590800" cy="163175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Weighing proposals for novelty with failure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5"/>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b="1">
                <a:solidFill>
                  <a:srgbClr val="0070C0"/>
                </a:solidFill>
              </a:rPr>
              <a:t>Women are leaving organisations (2022)</a:t>
            </a:r>
            <a:endParaRPr sz="3600"/>
          </a:p>
        </p:txBody>
      </p:sp>
      <p:sp>
        <p:nvSpPr>
          <p:cNvPr id="252" name="Google Shape;252;p55"/>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253" name="Google Shape;253;p5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4" name="Google Shape;254;p55"/>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55" name="Google Shape;255;p55"/>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56" name="Google Shape;256;p55" descr="Scales of justice outline"/>
          <p:cNvPicPr preferRelativeResize="0"/>
          <p:nvPr/>
        </p:nvPicPr>
        <p:blipFill rotWithShape="1">
          <a:blip r:embed="rId5">
            <a:alphaModFix/>
          </a:blip>
          <a:srcRect/>
          <a:stretch/>
        </p:blipFill>
        <p:spPr>
          <a:xfrm>
            <a:off x="6260533" y="2090058"/>
            <a:ext cx="2185534" cy="2185534"/>
          </a:xfrm>
          <a:prstGeom prst="rect">
            <a:avLst/>
          </a:prstGeom>
          <a:noFill/>
          <a:ln>
            <a:noFill/>
          </a:ln>
        </p:spPr>
      </p:pic>
      <p:pic>
        <p:nvPicPr>
          <p:cNvPr id="257" name="Google Shape;257;p55"/>
          <p:cNvPicPr preferRelativeResize="0"/>
          <p:nvPr/>
        </p:nvPicPr>
        <p:blipFill rotWithShape="1">
          <a:blip r:embed="rId6">
            <a:alphaModFix/>
          </a:blip>
          <a:srcRect/>
          <a:stretch/>
        </p:blipFill>
        <p:spPr>
          <a:xfrm>
            <a:off x="1962150" y="1757374"/>
            <a:ext cx="5219700" cy="3343275"/>
          </a:xfrm>
          <a:prstGeom prst="rect">
            <a:avLst/>
          </a:prstGeom>
          <a:noFill/>
          <a:ln>
            <a:noFill/>
          </a:ln>
        </p:spPr>
      </p:pic>
      <p:pic>
        <p:nvPicPr>
          <p:cNvPr id="258" name="Google Shape;258;p55"/>
          <p:cNvPicPr preferRelativeResize="0"/>
          <p:nvPr/>
        </p:nvPicPr>
        <p:blipFill rotWithShape="1">
          <a:blip r:embed="rId7">
            <a:alphaModFix/>
          </a:blip>
          <a:srcRect/>
          <a:stretch/>
        </p:blipFill>
        <p:spPr>
          <a:xfrm>
            <a:off x="919614" y="1435650"/>
            <a:ext cx="7304773" cy="47734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b="1">
                <a:solidFill>
                  <a:srgbClr val="0070C0"/>
                </a:solidFill>
              </a:rPr>
              <a:t>Why women are switching jobs</a:t>
            </a:r>
            <a:endParaRPr sz="3600"/>
          </a:p>
        </p:txBody>
      </p:sp>
      <p:sp>
        <p:nvSpPr>
          <p:cNvPr id="264" name="Google Shape;264;p5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265" name="Google Shape;265;p5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6" name="Google Shape;266;p5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67" name="Google Shape;267;p56"/>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68" name="Google Shape;268;p56"/>
          <p:cNvPicPr preferRelativeResize="0"/>
          <p:nvPr/>
        </p:nvPicPr>
        <p:blipFill rotWithShape="1">
          <a:blip r:embed="rId5">
            <a:alphaModFix/>
          </a:blip>
          <a:srcRect/>
          <a:stretch/>
        </p:blipFill>
        <p:spPr>
          <a:xfrm>
            <a:off x="688063" y="1656432"/>
            <a:ext cx="7767873" cy="49269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br>
              <a:rPr lang="en-US" sz="2800" b="1">
                <a:solidFill>
                  <a:srgbClr val="0070C0"/>
                </a:solidFill>
              </a:rPr>
            </a:br>
            <a:r>
              <a:rPr lang="en-US" sz="2800" b="1">
                <a:solidFill>
                  <a:srgbClr val="0070C0"/>
                </a:solidFill>
              </a:rPr>
              <a:t>Also …the Glass Cliff Effect</a:t>
            </a:r>
            <a:br>
              <a:rPr lang="en-US" sz="2800" b="1"/>
            </a:br>
            <a:endParaRPr sz="2800"/>
          </a:p>
        </p:txBody>
      </p:sp>
      <p:sp>
        <p:nvSpPr>
          <p:cNvPr id="274" name="Google Shape;274;p57"/>
          <p:cNvSpPr txBox="1">
            <a:spLocks noGrp="1"/>
          </p:cNvSpPr>
          <p:nvPr>
            <p:ph type="body" idx="1"/>
          </p:nvPr>
        </p:nvSpPr>
        <p:spPr>
          <a:xfrm>
            <a:off x="457200" y="1823275"/>
            <a:ext cx="3808800" cy="430290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US" sz="2800"/>
              <a:t>Women and minoritised groups are more likely to be promoted to senior positions in times of crises when risks are greater and failure more likely!</a:t>
            </a:r>
            <a:endParaRPr/>
          </a:p>
          <a:p>
            <a:pPr marL="114300" lvl="0" indent="0" algn="l" rtl="0">
              <a:lnSpc>
                <a:spcPct val="100000"/>
              </a:lnSpc>
              <a:spcBef>
                <a:spcPts val="360"/>
              </a:spcBef>
              <a:spcAft>
                <a:spcPts val="0"/>
              </a:spcAft>
              <a:buSzPts val="1800"/>
              <a:buNone/>
            </a:pPr>
            <a:endParaRPr sz="2400" b="1"/>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275" name="Google Shape;275;p5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6" name="Google Shape;276;p5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77" name="Google Shape;277;p57"/>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278" name="Google Shape;278;p57"/>
          <p:cNvSpPr txBox="1"/>
          <p:nvPr/>
        </p:nvSpPr>
        <p:spPr>
          <a:xfrm>
            <a:off x="6389342" y="4334372"/>
            <a:ext cx="2590800" cy="16317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Car les about tradition and challenge the status quo- drives change</a:t>
            </a:r>
            <a:endParaRPr sz="1400" b="0" i="0" u="none" strike="noStrike" cap="none">
              <a:solidFill>
                <a:srgbClr val="000000"/>
              </a:solidFill>
              <a:latin typeface="Arial"/>
              <a:ea typeface="Arial"/>
              <a:cs typeface="Arial"/>
              <a:sym typeface="Arial"/>
            </a:endParaRPr>
          </a:p>
        </p:txBody>
      </p:sp>
      <p:pic>
        <p:nvPicPr>
          <p:cNvPr id="279" name="Google Shape;279;p57"/>
          <p:cNvPicPr preferRelativeResize="0"/>
          <p:nvPr/>
        </p:nvPicPr>
        <p:blipFill rotWithShape="1">
          <a:blip r:embed="rId5">
            <a:alphaModFix/>
          </a:blip>
          <a:srcRect/>
          <a:stretch/>
        </p:blipFill>
        <p:spPr>
          <a:xfrm>
            <a:off x="4389000" y="1570050"/>
            <a:ext cx="4602598" cy="3451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5"/>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b="1">
                <a:solidFill>
                  <a:srgbClr val="0070C0"/>
                </a:solidFill>
              </a:rPr>
              <a:t>Diversity breadth</a:t>
            </a:r>
            <a:endParaRPr/>
          </a:p>
        </p:txBody>
      </p:sp>
      <p:sp>
        <p:nvSpPr>
          <p:cNvPr id="285" name="Google Shape;285;p25"/>
          <p:cNvSpPr txBox="1">
            <a:spLocks noGrp="1"/>
          </p:cNvSpPr>
          <p:nvPr>
            <p:ph type="body" idx="1"/>
          </p:nvPr>
        </p:nvSpPr>
        <p:spPr>
          <a:xfrm>
            <a:off x="568571" y="2015776"/>
            <a:ext cx="8229600" cy="4302900"/>
          </a:xfrm>
          <a:prstGeom prst="rect">
            <a:avLst/>
          </a:prstGeom>
          <a:noFill/>
          <a:ln>
            <a:noFill/>
          </a:ln>
        </p:spPr>
        <p:txBody>
          <a:bodyPr spcFirstLastPara="1" wrap="square" lIns="91425" tIns="45700" rIns="91425" bIns="45700" anchor="t" anchorCtr="0">
            <a:normAutofit fontScale="92500" lnSpcReduction="10000"/>
          </a:bodyPr>
          <a:lstStyle/>
          <a:p>
            <a:pPr marL="457200" lvl="0" indent="-332127" algn="l" rtl="0">
              <a:lnSpc>
                <a:spcPct val="100000"/>
              </a:lnSpc>
              <a:spcBef>
                <a:spcPts val="360"/>
              </a:spcBef>
              <a:spcAft>
                <a:spcPts val="0"/>
              </a:spcAft>
              <a:buClr>
                <a:schemeClr val="dk1"/>
              </a:buClr>
              <a:buSzPct val="87657"/>
              <a:buChar char="•"/>
            </a:pPr>
            <a:r>
              <a:rPr lang="en-US" sz="2400"/>
              <a:t>Age</a:t>
            </a:r>
            <a:endParaRPr sz="2400"/>
          </a:p>
          <a:p>
            <a:pPr marL="457200" lvl="0" indent="-356286" algn="l" rtl="0">
              <a:lnSpc>
                <a:spcPct val="100000"/>
              </a:lnSpc>
              <a:spcBef>
                <a:spcPts val="360"/>
              </a:spcBef>
              <a:spcAft>
                <a:spcPts val="0"/>
              </a:spcAft>
              <a:buSzPct val="108107"/>
              <a:buChar char="•"/>
            </a:pPr>
            <a:r>
              <a:rPr lang="en-US" sz="2400"/>
              <a:t>Race</a:t>
            </a:r>
            <a:endParaRPr sz="2400"/>
          </a:p>
          <a:p>
            <a:pPr marL="457200" lvl="0" indent="-356286" algn="l" rtl="0">
              <a:lnSpc>
                <a:spcPct val="100000"/>
              </a:lnSpc>
              <a:spcBef>
                <a:spcPts val="360"/>
              </a:spcBef>
              <a:spcAft>
                <a:spcPts val="0"/>
              </a:spcAft>
              <a:buSzPct val="108107"/>
              <a:buChar char="•"/>
            </a:pPr>
            <a:r>
              <a:rPr lang="en-US" sz="2400"/>
              <a:t>Neurodiversity</a:t>
            </a:r>
            <a:endParaRPr sz="2400"/>
          </a:p>
          <a:p>
            <a:pPr marL="457200" lvl="0" indent="-356286" algn="l" rtl="0">
              <a:lnSpc>
                <a:spcPct val="100000"/>
              </a:lnSpc>
              <a:spcBef>
                <a:spcPts val="360"/>
              </a:spcBef>
              <a:spcAft>
                <a:spcPts val="0"/>
              </a:spcAft>
              <a:buSzPct val="108107"/>
              <a:buChar char="•"/>
            </a:pPr>
            <a:r>
              <a:rPr lang="en-US" sz="2400"/>
              <a:t>LGBTQiA+</a:t>
            </a:r>
            <a:endParaRPr sz="2400"/>
          </a:p>
          <a:p>
            <a:pPr marL="457200" lvl="0" indent="-356286" algn="l" rtl="0">
              <a:lnSpc>
                <a:spcPct val="100000"/>
              </a:lnSpc>
              <a:spcBef>
                <a:spcPts val="360"/>
              </a:spcBef>
              <a:spcAft>
                <a:spcPts val="0"/>
              </a:spcAft>
              <a:buSzPct val="108107"/>
              <a:buChar char="•"/>
            </a:pPr>
            <a:r>
              <a:rPr lang="en-US" sz="2400"/>
              <a:t>Physical disability</a:t>
            </a:r>
            <a:endParaRPr sz="2400"/>
          </a:p>
          <a:p>
            <a:pPr marL="457200" lvl="0" indent="-356286" algn="l" rtl="0">
              <a:lnSpc>
                <a:spcPct val="100000"/>
              </a:lnSpc>
              <a:spcBef>
                <a:spcPts val="360"/>
              </a:spcBef>
              <a:spcAft>
                <a:spcPts val="0"/>
              </a:spcAft>
              <a:buSzPct val="108107"/>
              <a:buChar char="•"/>
            </a:pPr>
            <a:r>
              <a:rPr lang="en-US" sz="2400"/>
              <a:t>Mental health issues</a:t>
            </a:r>
            <a:endParaRPr sz="2400"/>
          </a:p>
          <a:p>
            <a:pPr marL="457200" lvl="0" indent="-356286" algn="l" rtl="0">
              <a:lnSpc>
                <a:spcPct val="100000"/>
              </a:lnSpc>
              <a:spcBef>
                <a:spcPts val="360"/>
              </a:spcBef>
              <a:spcAft>
                <a:spcPts val="0"/>
              </a:spcAft>
              <a:buSzPct val="108107"/>
              <a:buChar char="•"/>
            </a:pPr>
            <a:r>
              <a:rPr lang="en-US" sz="2400"/>
              <a:t>Enduring health issues</a:t>
            </a:r>
            <a:endParaRPr/>
          </a:p>
          <a:p>
            <a:pPr marL="457200" lvl="0" indent="-356286" algn="l" rtl="0">
              <a:lnSpc>
                <a:spcPct val="100000"/>
              </a:lnSpc>
              <a:spcBef>
                <a:spcPts val="360"/>
              </a:spcBef>
              <a:spcAft>
                <a:spcPts val="0"/>
              </a:spcAft>
              <a:buSzPct val="108107"/>
              <a:buChar char="•"/>
            </a:pPr>
            <a:r>
              <a:rPr lang="en-US" sz="2400"/>
              <a:t>Recent long Covid case has gone to appeal- likely to be classed as a disability in terms of Equality Act (2010) </a:t>
            </a:r>
            <a:endParaRPr/>
          </a:p>
          <a:p>
            <a:pPr marL="457200" lvl="0" indent="-356286" algn="l" rtl="0">
              <a:lnSpc>
                <a:spcPct val="100000"/>
              </a:lnSpc>
              <a:spcBef>
                <a:spcPts val="360"/>
              </a:spcBef>
              <a:spcAft>
                <a:spcPts val="0"/>
              </a:spcAft>
              <a:buSzPct val="108107"/>
              <a:buChar char="•"/>
            </a:pPr>
            <a:r>
              <a:rPr lang="en-US" sz="2400" u="sng">
                <a:solidFill>
                  <a:schemeClr val="hlink"/>
                </a:solidFill>
                <a:hlinkClick r:id="rId3"/>
              </a:rPr>
              <a:t>https://www.peoplemanagement.co.uk/article/1790935/caretaker-successfully-claims-long-covid-disability-landmark-tribunal-case</a:t>
            </a:r>
            <a:endParaRPr sz="2400"/>
          </a:p>
          <a:p>
            <a:pPr marL="457200" lvl="0" indent="-356286" algn="l" rtl="0">
              <a:lnSpc>
                <a:spcPct val="100000"/>
              </a:lnSpc>
              <a:spcBef>
                <a:spcPts val="360"/>
              </a:spcBef>
              <a:spcAft>
                <a:spcPts val="0"/>
              </a:spcAft>
              <a:buSzPct val="108108"/>
              <a:buChar char="•"/>
            </a:pPr>
            <a:r>
              <a:rPr lang="en-US" sz="2400"/>
              <a:t>Intersectionality</a:t>
            </a:r>
            <a:endParaRPr sz="2400"/>
          </a:p>
          <a:p>
            <a:pPr marL="0" lvl="0" indent="0" algn="l" rtl="0">
              <a:lnSpc>
                <a:spcPct val="100000"/>
              </a:lnSpc>
              <a:spcBef>
                <a:spcPts val="360"/>
              </a:spcBef>
              <a:spcAft>
                <a:spcPts val="0"/>
              </a:spcAft>
              <a:buSzPct val="84151"/>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84151"/>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84151"/>
              <a:buNone/>
            </a:pPr>
            <a:endParaRPr sz="2500">
              <a:solidFill>
                <a:srgbClr val="000000"/>
              </a:solidFill>
              <a:highlight>
                <a:schemeClr val="lt1"/>
              </a:highlight>
              <a:latin typeface="Arial"/>
              <a:ea typeface="Arial"/>
              <a:cs typeface="Arial"/>
              <a:sym typeface="Arial"/>
            </a:endParaRPr>
          </a:p>
        </p:txBody>
      </p:sp>
      <p:sp>
        <p:nvSpPr>
          <p:cNvPr id="286" name="Google Shape;286;p2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7" name="Google Shape;287;p25"/>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288" name="Google Shape;288;p25"/>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3e01226eb7_1_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b="1">
                <a:solidFill>
                  <a:srgbClr val="0070C0"/>
                </a:solidFill>
              </a:rPr>
              <a:t>Fairness</a:t>
            </a:r>
            <a:br>
              <a:rPr lang="en-US" b="1"/>
            </a:br>
            <a:endParaRPr/>
          </a:p>
        </p:txBody>
      </p:sp>
      <p:sp>
        <p:nvSpPr>
          <p:cNvPr id="294" name="Google Shape;294;g13e01226eb7_1_0"/>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62500" lnSpcReduction="20000"/>
          </a:bodyPr>
          <a:lstStyle/>
          <a:p>
            <a:pPr marL="457200" lvl="0" indent="-308512" algn="l" rtl="0">
              <a:lnSpc>
                <a:spcPct val="100000"/>
              </a:lnSpc>
              <a:spcBef>
                <a:spcPts val="360"/>
              </a:spcBef>
              <a:spcAft>
                <a:spcPts val="0"/>
              </a:spcAft>
              <a:buSzPct val="83439"/>
              <a:buChar char="•"/>
            </a:pPr>
            <a:r>
              <a:rPr lang="en-US" sz="2741" b="1"/>
              <a:t>‘Employees not feeling treated fairly is central to job dissatisfaction and stress.’ (CIPD, 2021).</a:t>
            </a:r>
            <a:endParaRPr sz="3541"/>
          </a:p>
          <a:p>
            <a:pPr marL="457200" lvl="0" indent="-228600" algn="l" rtl="0">
              <a:lnSpc>
                <a:spcPct val="100000"/>
              </a:lnSpc>
              <a:spcBef>
                <a:spcPts val="360"/>
              </a:spcBef>
              <a:spcAft>
                <a:spcPts val="0"/>
              </a:spcAft>
              <a:buClr>
                <a:schemeClr val="dk1"/>
              </a:buClr>
              <a:buSzPct val="70971"/>
              <a:buNone/>
            </a:pPr>
            <a:endParaRPr sz="2741" b="1"/>
          </a:p>
          <a:p>
            <a:pPr marL="457200" lvl="0" indent="-308512" algn="l" rtl="0">
              <a:lnSpc>
                <a:spcPct val="100000"/>
              </a:lnSpc>
              <a:spcBef>
                <a:spcPts val="360"/>
              </a:spcBef>
              <a:spcAft>
                <a:spcPts val="0"/>
              </a:spcAft>
              <a:buSzPct val="83439"/>
              <a:buChar char="•"/>
            </a:pPr>
            <a:r>
              <a:rPr lang="en-US" sz="2741" b="1"/>
              <a:t>Recessions/ uncertainty- not much movement in labour market.</a:t>
            </a:r>
            <a:endParaRPr sz="3541"/>
          </a:p>
          <a:p>
            <a:pPr marL="457200" lvl="0" indent="-228600" algn="l" rtl="0">
              <a:lnSpc>
                <a:spcPct val="100000"/>
              </a:lnSpc>
              <a:spcBef>
                <a:spcPts val="360"/>
              </a:spcBef>
              <a:spcAft>
                <a:spcPts val="0"/>
              </a:spcAft>
              <a:buClr>
                <a:schemeClr val="dk1"/>
              </a:buClr>
              <a:buSzPct val="70971"/>
              <a:buNone/>
            </a:pPr>
            <a:endParaRPr sz="2741" b="1"/>
          </a:p>
          <a:p>
            <a:pPr marL="457200" lvl="0" indent="-308512" algn="l" rtl="0">
              <a:lnSpc>
                <a:spcPct val="100000"/>
              </a:lnSpc>
              <a:spcBef>
                <a:spcPts val="360"/>
              </a:spcBef>
              <a:spcAft>
                <a:spcPts val="0"/>
              </a:spcAft>
              <a:buSzPct val="83439"/>
              <a:buChar char="•"/>
            </a:pPr>
            <a:r>
              <a:rPr lang="en-US" sz="2741" b="1"/>
              <a:t>In times of boom, people become more mobile. </a:t>
            </a:r>
            <a:endParaRPr sz="3541"/>
          </a:p>
          <a:p>
            <a:pPr marL="457200" lvl="0" indent="-308512" algn="l" rtl="0">
              <a:lnSpc>
                <a:spcPct val="100000"/>
              </a:lnSpc>
              <a:spcBef>
                <a:spcPts val="360"/>
              </a:spcBef>
              <a:spcAft>
                <a:spcPts val="0"/>
              </a:spcAft>
              <a:buSzPct val="83439"/>
              <a:buChar char="•"/>
            </a:pPr>
            <a:r>
              <a:rPr lang="en-US" sz="2741" b="1"/>
              <a:t>Dissatisfied staff may then  leave. </a:t>
            </a:r>
            <a:endParaRPr sz="3541"/>
          </a:p>
          <a:p>
            <a:pPr marL="457200" lvl="0" indent="-228600" algn="l" rtl="0">
              <a:lnSpc>
                <a:spcPct val="100000"/>
              </a:lnSpc>
              <a:spcBef>
                <a:spcPts val="360"/>
              </a:spcBef>
              <a:spcAft>
                <a:spcPts val="0"/>
              </a:spcAft>
              <a:buClr>
                <a:schemeClr val="dk1"/>
              </a:buClr>
              <a:buSzPct val="70971"/>
              <a:buNone/>
            </a:pPr>
            <a:endParaRPr sz="2741" b="1"/>
          </a:p>
          <a:p>
            <a:pPr marL="457200" lvl="0" indent="-308512" algn="l" rtl="0">
              <a:lnSpc>
                <a:spcPct val="100000"/>
              </a:lnSpc>
              <a:spcBef>
                <a:spcPts val="360"/>
              </a:spcBef>
              <a:spcAft>
                <a:spcPts val="0"/>
              </a:spcAft>
              <a:buSzPct val="83439"/>
              <a:buChar char="•"/>
            </a:pPr>
            <a:r>
              <a:rPr lang="en-US" sz="2741" b="1"/>
              <a:t>When Covid hit, trust went up. Organisations seemed actively engaged in staff welfare which built trust and engagement. </a:t>
            </a:r>
            <a:endParaRPr sz="2741" b="1"/>
          </a:p>
          <a:p>
            <a:pPr marL="457200" lvl="0" indent="0" algn="l" rtl="0">
              <a:lnSpc>
                <a:spcPct val="100000"/>
              </a:lnSpc>
              <a:spcBef>
                <a:spcPts val="360"/>
              </a:spcBef>
              <a:spcAft>
                <a:spcPts val="0"/>
              </a:spcAft>
              <a:buSzPct val="105071"/>
              <a:buNone/>
            </a:pPr>
            <a:endParaRPr sz="2741" b="1"/>
          </a:p>
          <a:p>
            <a:pPr marL="457200" lvl="0" indent="-308512" algn="l" rtl="0">
              <a:lnSpc>
                <a:spcPct val="100000"/>
              </a:lnSpc>
              <a:spcBef>
                <a:spcPts val="360"/>
              </a:spcBef>
              <a:spcAft>
                <a:spcPts val="0"/>
              </a:spcAft>
              <a:buSzPct val="83439"/>
              <a:buChar char="•"/>
            </a:pPr>
            <a:r>
              <a:rPr lang="en-US" sz="2741" b="1"/>
              <a:t>Post Covid wellbeing was firmly on organisational agendas but slight return to normal.</a:t>
            </a:r>
            <a:endParaRPr sz="2741" b="1"/>
          </a:p>
          <a:p>
            <a:pPr marL="457200" lvl="0" indent="0" algn="l" rtl="0">
              <a:lnSpc>
                <a:spcPct val="100000"/>
              </a:lnSpc>
              <a:spcBef>
                <a:spcPts val="360"/>
              </a:spcBef>
              <a:spcAft>
                <a:spcPts val="0"/>
              </a:spcAft>
              <a:buSzPct val="105071"/>
              <a:buNone/>
            </a:pPr>
            <a:endParaRPr sz="2741" b="1"/>
          </a:p>
          <a:p>
            <a:pPr marL="457200" lvl="0" indent="-324372" algn="l" rtl="0">
              <a:lnSpc>
                <a:spcPct val="100000"/>
              </a:lnSpc>
              <a:spcBef>
                <a:spcPts val="360"/>
              </a:spcBef>
              <a:spcAft>
                <a:spcPts val="0"/>
              </a:spcAft>
              <a:buSzPct val="100000"/>
              <a:buChar char="•"/>
            </a:pPr>
            <a:r>
              <a:rPr lang="en-US" sz="2741" b="1"/>
              <a:t>Research is showing wellbeing and work life balance/ flexibility are crucial to employees.</a:t>
            </a:r>
            <a:endParaRPr/>
          </a:p>
          <a:p>
            <a:pPr marL="457200" lvl="0" indent="-324372" algn="l" rtl="0">
              <a:lnSpc>
                <a:spcPct val="100000"/>
              </a:lnSpc>
              <a:spcBef>
                <a:spcPts val="360"/>
              </a:spcBef>
              <a:spcAft>
                <a:spcPts val="0"/>
              </a:spcAft>
              <a:buSzPct val="100000"/>
              <a:buChar char="•"/>
            </a:pPr>
            <a:r>
              <a:rPr lang="en-US" sz="2741" b="1"/>
              <a:t>Not a return to normal-a reset!</a:t>
            </a:r>
            <a:endParaRPr sz="2741" b="1"/>
          </a:p>
          <a:p>
            <a:pPr marL="457200" lvl="0" indent="0" algn="l" rtl="0">
              <a:lnSpc>
                <a:spcPct val="100000"/>
              </a:lnSpc>
              <a:spcBef>
                <a:spcPts val="360"/>
              </a:spcBef>
              <a:spcAft>
                <a:spcPts val="0"/>
              </a:spcAft>
              <a:buSzPct val="119999"/>
              <a:buNone/>
            </a:pPr>
            <a:endParaRPr sz="2400" b="1">
              <a:solidFill>
                <a:srgbClr val="0070C0"/>
              </a:solidFill>
            </a:endParaRPr>
          </a:p>
          <a:p>
            <a:pPr marL="0" lvl="0" indent="0" algn="l" rtl="0">
              <a:lnSpc>
                <a:spcPct val="100000"/>
              </a:lnSpc>
              <a:spcBef>
                <a:spcPts val="360"/>
              </a:spcBef>
              <a:spcAft>
                <a:spcPts val="0"/>
              </a:spcAft>
              <a:buSzPct val="77838"/>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8"/>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8"/>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8"/>
              <a:buNone/>
            </a:pPr>
            <a:endParaRPr sz="2500">
              <a:solidFill>
                <a:srgbClr val="000000"/>
              </a:solidFill>
              <a:highlight>
                <a:schemeClr val="lt1"/>
              </a:highlight>
              <a:latin typeface="Arial"/>
              <a:ea typeface="Arial"/>
              <a:cs typeface="Arial"/>
              <a:sym typeface="Arial"/>
            </a:endParaRPr>
          </a:p>
        </p:txBody>
      </p:sp>
      <p:sp>
        <p:nvSpPr>
          <p:cNvPr id="295" name="Google Shape;295;g13e01226eb7_1_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6" name="Google Shape;296;g13e01226eb7_1_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97" name="Google Shape;297;g13e01226eb7_1_0"/>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b="1">
                <a:solidFill>
                  <a:srgbClr val="0070C0"/>
                </a:solidFill>
              </a:rPr>
              <a:t>Gender equality is a shifting landscape</a:t>
            </a:r>
            <a:endParaRPr/>
          </a:p>
        </p:txBody>
      </p:sp>
      <p:sp>
        <p:nvSpPr>
          <p:cNvPr id="303" name="Google Shape;303;p26"/>
          <p:cNvSpPr txBox="1">
            <a:spLocks noGrp="1"/>
          </p:cNvSpPr>
          <p:nvPr>
            <p:ph type="body" idx="1"/>
          </p:nvPr>
        </p:nvSpPr>
        <p:spPr>
          <a:xfrm>
            <a:off x="5210628" y="1797401"/>
            <a:ext cx="3476171" cy="432877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304" name="Google Shape;304;p26"/>
          <p:cNvSpPr/>
          <p:nvPr/>
        </p:nvSpPr>
        <p:spPr>
          <a:xfrm>
            <a:off x="457200" y="14176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5" name="Google Shape;305;p2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06" name="Google Shape;306;p26"/>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307" name="Google Shape;307;p26" descr="A picture containing mountain, sky, outdoor, grass&#10;&#10;Description automatically generated"/>
          <p:cNvPicPr preferRelativeResize="0"/>
          <p:nvPr/>
        </p:nvPicPr>
        <p:blipFill rotWithShape="1">
          <a:blip r:embed="rId5">
            <a:alphaModFix/>
          </a:blip>
          <a:srcRect/>
          <a:stretch/>
        </p:blipFill>
        <p:spPr>
          <a:xfrm>
            <a:off x="537585" y="1797401"/>
            <a:ext cx="4353115" cy="3239056"/>
          </a:xfrm>
          <a:prstGeom prst="rect">
            <a:avLst/>
          </a:prstGeom>
          <a:noFill/>
          <a:ln>
            <a:noFill/>
          </a:ln>
        </p:spPr>
      </p:pic>
      <p:sp>
        <p:nvSpPr>
          <p:cNvPr id="308" name="Google Shape;308;p26"/>
          <p:cNvSpPr txBox="1"/>
          <p:nvPr/>
        </p:nvSpPr>
        <p:spPr>
          <a:xfrm>
            <a:off x="5036458" y="1500588"/>
            <a:ext cx="4037844" cy="3239057"/>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00000"/>
              </a:lnSpc>
              <a:spcBef>
                <a:spcPts val="0"/>
              </a:spcBef>
              <a:spcAft>
                <a:spcPts val="0"/>
              </a:spcAft>
              <a:buClr>
                <a:srgbClr val="000000"/>
              </a:buClr>
              <a:buSzPct val="100000"/>
              <a:buFont typeface="Arial"/>
              <a:buNone/>
            </a:pPr>
            <a:r>
              <a:rPr lang="en-US" sz="2400" b="0" i="0" u="none" strike="noStrike" cap="none">
                <a:solidFill>
                  <a:srgbClr val="000000"/>
                </a:solidFill>
                <a:latin typeface="Calibri"/>
                <a:ea typeface="Calibri"/>
                <a:cs typeface="Calibri"/>
                <a:sym typeface="Calibri"/>
              </a:rPr>
              <a:t>Definitions contested-BAME becoming outmoded-</a:t>
            </a:r>
            <a:r>
              <a:rPr lang="en-US" sz="2400" b="0" i="0" u="none" strike="noStrike" cap="none">
                <a:solidFill>
                  <a:srgbClr val="0B0C0C"/>
                </a:solidFill>
                <a:latin typeface="Calibri"/>
                <a:ea typeface="Calibri"/>
                <a:cs typeface="Calibri"/>
                <a:sym typeface="Calibri"/>
              </a:rPr>
              <a:t>to better focus on understanding disparities and outcomes for specific ethnic groups.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Arial"/>
              <a:buNone/>
            </a:pPr>
            <a:r>
              <a:rPr lang="en-US" sz="2400" b="0" i="0" u="none" strike="noStrike" cap="none">
                <a:solidFill>
                  <a:srgbClr val="000000"/>
                </a:solidFill>
                <a:latin typeface="Calibri"/>
                <a:ea typeface="Calibri"/>
                <a:cs typeface="Calibri"/>
                <a:sym typeface="Calibri"/>
              </a:rPr>
              <a:t>Government abandoning unconscious bias training as poor evidence of efficacy.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Arial"/>
              <a:buNone/>
            </a:pPr>
            <a:r>
              <a:rPr lang="en-US" sz="2400" b="0" i="0" u="none" strike="noStrike" cap="none">
                <a:solidFill>
                  <a:srgbClr val="000000"/>
                </a:solidFill>
                <a:latin typeface="Calibri"/>
                <a:ea typeface="Calibri"/>
                <a:cs typeface="Calibri"/>
                <a:sym typeface="Calibri"/>
              </a:rPr>
              <a:t>Marginalised groups finding voices to drive changes they want to see.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2474296616_0_5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latin typeface="Arial"/>
                <a:ea typeface="Arial"/>
                <a:cs typeface="Arial"/>
                <a:sym typeface="Arial"/>
              </a:rPr>
              <a:t>Welcome! </a:t>
            </a:r>
            <a:endParaRPr/>
          </a:p>
        </p:txBody>
      </p:sp>
      <p:sp>
        <p:nvSpPr>
          <p:cNvPr id="96" name="Google Shape;96;g12474296616_0_5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97" name="Google Shape;97;g12474296616_0_5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8" name="Google Shape;98;g12474296616_0_5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99" name="Google Shape;99;g12474296616_0_56"/>
          <p:cNvPicPr preferRelativeResize="0"/>
          <p:nvPr/>
        </p:nvPicPr>
        <p:blipFill rotWithShape="1">
          <a:blip r:embed="rId4">
            <a:alphaModFix/>
          </a:blip>
          <a:srcRect/>
          <a:stretch/>
        </p:blipFill>
        <p:spPr>
          <a:xfrm>
            <a:off x="7718900" y="6209113"/>
            <a:ext cx="1261242" cy="584750"/>
          </a:xfrm>
          <a:prstGeom prst="rect">
            <a:avLst/>
          </a:prstGeom>
          <a:noFill/>
          <a:ln>
            <a:noFill/>
          </a:ln>
        </p:spPr>
      </p:pic>
      <p:grpSp>
        <p:nvGrpSpPr>
          <p:cNvPr id="100" name="Google Shape;100;g12474296616_0_56"/>
          <p:cNvGrpSpPr/>
          <p:nvPr/>
        </p:nvGrpSpPr>
        <p:grpSpPr>
          <a:xfrm>
            <a:off x="611966" y="2456051"/>
            <a:ext cx="8072466" cy="2440512"/>
            <a:chOff x="2366" y="632776"/>
            <a:chExt cx="8072466" cy="2440512"/>
          </a:xfrm>
        </p:grpSpPr>
        <p:sp>
          <p:nvSpPr>
            <p:cNvPr id="101" name="Google Shape;101;g12474296616_0_56"/>
            <p:cNvSpPr/>
            <p:nvPr/>
          </p:nvSpPr>
          <p:spPr>
            <a:xfrm>
              <a:off x="2366" y="632776"/>
              <a:ext cx="1877317" cy="1126390"/>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12474296616_0_56"/>
            <p:cNvSpPr txBox="1"/>
            <p:nvPr/>
          </p:nvSpPr>
          <p:spPr>
            <a:xfrm>
              <a:off x="2366" y="632776"/>
              <a:ext cx="1877317" cy="112639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Find the settings option to test your microphone if you have one.</a:t>
              </a:r>
              <a:br>
                <a:rPr lang="en-US" sz="1300" b="0" i="0" u="none" strike="noStrike" cap="none">
                  <a:solidFill>
                    <a:schemeClr val="lt1"/>
                  </a:solidFill>
                  <a:latin typeface="Arial"/>
                  <a:ea typeface="Arial"/>
                  <a:cs typeface="Arial"/>
                  <a:sym typeface="Arial"/>
                </a:rPr>
              </a:br>
              <a:endParaRPr sz="1300" b="0" i="0" u="none" strike="noStrike" cap="none">
                <a:solidFill>
                  <a:schemeClr val="lt1"/>
                </a:solidFill>
                <a:latin typeface="Arial"/>
                <a:ea typeface="Arial"/>
                <a:cs typeface="Arial"/>
                <a:sym typeface="Arial"/>
              </a:endParaRPr>
            </a:p>
          </p:txBody>
        </p:sp>
        <p:sp>
          <p:nvSpPr>
            <p:cNvPr id="103" name="Google Shape;103;g12474296616_0_56"/>
            <p:cNvSpPr/>
            <p:nvPr/>
          </p:nvSpPr>
          <p:spPr>
            <a:xfrm>
              <a:off x="2067416" y="632776"/>
              <a:ext cx="1877317" cy="1126390"/>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12474296616_0_56"/>
            <p:cNvSpPr txBox="1"/>
            <p:nvPr/>
          </p:nvSpPr>
          <p:spPr>
            <a:xfrm>
              <a:off x="2067416" y="632776"/>
              <a:ext cx="1877317" cy="112639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To participate via text  chat during the session find the icon on your screen to the right left</a:t>
              </a:r>
              <a:br>
                <a:rPr lang="en-US" sz="1300" b="0" i="0" u="none" strike="noStrike" cap="none">
                  <a:solidFill>
                    <a:schemeClr val="lt1"/>
                  </a:solidFill>
                  <a:latin typeface="Arial"/>
                  <a:ea typeface="Arial"/>
                  <a:cs typeface="Arial"/>
                  <a:sym typeface="Arial"/>
                </a:rPr>
              </a:br>
              <a:r>
                <a:rPr lang="en-US" sz="1300" b="0" i="0" u="none" strike="noStrike" cap="none">
                  <a:solidFill>
                    <a:schemeClr val="lt1"/>
                  </a:solidFill>
                  <a:latin typeface="Arial"/>
                  <a:ea typeface="Arial"/>
                  <a:cs typeface="Arial"/>
                  <a:sym typeface="Arial"/>
                </a:rPr>
                <a:t>select 'Everyone’.</a:t>
              </a:r>
              <a:endParaRPr sz="1300" b="0" i="0" u="none" strike="noStrike" cap="none">
                <a:solidFill>
                  <a:schemeClr val="lt1"/>
                </a:solidFill>
                <a:latin typeface="Arial"/>
                <a:ea typeface="Arial"/>
                <a:cs typeface="Arial"/>
                <a:sym typeface="Arial"/>
              </a:endParaRPr>
            </a:p>
          </p:txBody>
        </p:sp>
        <p:sp>
          <p:nvSpPr>
            <p:cNvPr id="105" name="Google Shape;105;g12474296616_0_56"/>
            <p:cNvSpPr/>
            <p:nvPr/>
          </p:nvSpPr>
          <p:spPr>
            <a:xfrm>
              <a:off x="4132465" y="632776"/>
              <a:ext cx="1877317" cy="1126390"/>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12474296616_0_56"/>
            <p:cNvSpPr txBox="1"/>
            <p:nvPr/>
          </p:nvSpPr>
          <p:spPr>
            <a:xfrm>
              <a:off x="4132465" y="632776"/>
              <a:ext cx="1877317" cy="112639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NB. If you lose audio in the session, please let me know!</a:t>
              </a:r>
              <a:endParaRPr sz="1300" b="0" i="0" u="none" strike="noStrike" cap="none">
                <a:solidFill>
                  <a:schemeClr val="lt1"/>
                </a:solidFill>
                <a:latin typeface="Arial"/>
                <a:ea typeface="Arial"/>
                <a:cs typeface="Arial"/>
                <a:sym typeface="Arial"/>
              </a:endParaRPr>
            </a:p>
          </p:txBody>
        </p:sp>
        <p:sp>
          <p:nvSpPr>
            <p:cNvPr id="107" name="Google Shape;107;g12474296616_0_56"/>
            <p:cNvSpPr/>
            <p:nvPr/>
          </p:nvSpPr>
          <p:spPr>
            <a:xfrm>
              <a:off x="6197515" y="632776"/>
              <a:ext cx="1877317" cy="1126390"/>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g12474296616_0_56"/>
            <p:cNvSpPr txBox="1"/>
            <p:nvPr/>
          </p:nvSpPr>
          <p:spPr>
            <a:xfrm>
              <a:off x="6197515" y="632776"/>
              <a:ext cx="1877317" cy="112639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During the session, please mute your microphone unless you wish to speak.</a:t>
              </a:r>
              <a:endParaRPr sz="1300" b="0" i="0" u="none" strike="noStrike" cap="none">
                <a:solidFill>
                  <a:schemeClr val="lt1"/>
                </a:solidFill>
                <a:latin typeface="Arial"/>
                <a:ea typeface="Arial"/>
                <a:cs typeface="Arial"/>
                <a:sym typeface="Arial"/>
              </a:endParaRPr>
            </a:p>
          </p:txBody>
        </p:sp>
        <p:sp>
          <p:nvSpPr>
            <p:cNvPr id="109" name="Google Shape;109;g12474296616_0_56"/>
            <p:cNvSpPr/>
            <p:nvPr/>
          </p:nvSpPr>
          <p:spPr>
            <a:xfrm>
              <a:off x="2366" y="1946898"/>
              <a:ext cx="1877317" cy="1126390"/>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12474296616_0_56"/>
            <p:cNvSpPr txBox="1"/>
            <p:nvPr/>
          </p:nvSpPr>
          <p:spPr>
            <a:xfrm>
              <a:off x="2366" y="1946898"/>
              <a:ext cx="1877317" cy="112639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If you lose connection, you can re-join this meeting by following the original link we sent you in your email.</a:t>
              </a:r>
              <a:endParaRPr sz="1300" b="0" i="0" u="none" strike="noStrike" cap="none">
                <a:solidFill>
                  <a:schemeClr val="lt1"/>
                </a:solidFill>
                <a:latin typeface="Arial"/>
                <a:ea typeface="Arial"/>
                <a:cs typeface="Arial"/>
                <a:sym typeface="Arial"/>
              </a:endParaRPr>
            </a:p>
          </p:txBody>
        </p:sp>
        <p:sp>
          <p:nvSpPr>
            <p:cNvPr id="111" name="Google Shape;111;g12474296616_0_56"/>
            <p:cNvSpPr/>
            <p:nvPr/>
          </p:nvSpPr>
          <p:spPr>
            <a:xfrm>
              <a:off x="2067416" y="1946898"/>
              <a:ext cx="1877317" cy="1126390"/>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12474296616_0_56"/>
            <p:cNvSpPr txBox="1"/>
            <p:nvPr/>
          </p:nvSpPr>
          <p:spPr>
            <a:xfrm>
              <a:off x="2067416" y="1946898"/>
              <a:ext cx="1877317" cy="112639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Thanks. Say hi in the chat box.</a:t>
              </a:r>
              <a:endParaRPr sz="1300" b="0" i="0" u="none" strike="noStrike" cap="none">
                <a:solidFill>
                  <a:schemeClr val="lt1"/>
                </a:solidFill>
                <a:latin typeface="Arial"/>
                <a:ea typeface="Arial"/>
                <a:cs typeface="Arial"/>
                <a:sym typeface="Arial"/>
              </a:endParaRPr>
            </a:p>
          </p:txBody>
        </p:sp>
        <p:sp>
          <p:nvSpPr>
            <p:cNvPr id="113" name="Google Shape;113;g12474296616_0_56"/>
            <p:cNvSpPr/>
            <p:nvPr/>
          </p:nvSpPr>
          <p:spPr>
            <a:xfrm>
              <a:off x="4132465" y="1946898"/>
              <a:ext cx="1877317" cy="1126390"/>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12474296616_0_56"/>
            <p:cNvSpPr txBox="1"/>
            <p:nvPr/>
          </p:nvSpPr>
          <p:spPr>
            <a:xfrm>
              <a:off x="4132465" y="1946898"/>
              <a:ext cx="1877317" cy="112639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Grab a paper and pen to make notes.</a:t>
              </a:r>
              <a:endParaRPr sz="1300" b="0" i="0" u="none" strike="noStrike" cap="none">
                <a:solidFill>
                  <a:schemeClr val="lt1"/>
                </a:solidFill>
                <a:latin typeface="Arial"/>
                <a:ea typeface="Arial"/>
                <a:cs typeface="Arial"/>
                <a:sym typeface="Arial"/>
              </a:endParaRPr>
            </a:p>
          </p:txBody>
        </p:sp>
        <p:sp>
          <p:nvSpPr>
            <p:cNvPr id="115" name="Google Shape;115;g12474296616_0_56"/>
            <p:cNvSpPr/>
            <p:nvPr/>
          </p:nvSpPr>
          <p:spPr>
            <a:xfrm>
              <a:off x="6197515" y="1946898"/>
              <a:ext cx="1877317" cy="1126390"/>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12474296616_0_56"/>
            <p:cNvSpPr txBox="1"/>
            <p:nvPr/>
          </p:nvSpPr>
          <p:spPr>
            <a:xfrm>
              <a:off x="6197515" y="1946898"/>
              <a:ext cx="1877317" cy="112639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We will send you some resources and further information after today’s session</a:t>
              </a:r>
              <a:endParaRPr sz="1300" b="0" i="0" u="none" strike="noStrike" cap="none">
                <a:solidFill>
                  <a:schemeClr val="lt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Unconscious bias still relevant</a:t>
            </a:r>
            <a:endParaRPr/>
          </a:p>
        </p:txBody>
      </p:sp>
      <p:sp>
        <p:nvSpPr>
          <p:cNvPr id="314" name="Google Shape;314;p27"/>
          <p:cNvSpPr txBox="1">
            <a:spLocks noGrp="1"/>
          </p:cNvSpPr>
          <p:nvPr>
            <p:ph type="body" idx="1"/>
          </p:nvPr>
        </p:nvSpPr>
        <p:spPr>
          <a:xfrm>
            <a:off x="457200" y="1823275"/>
            <a:ext cx="5246914" cy="43029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360"/>
              </a:spcBef>
              <a:spcAft>
                <a:spcPts val="0"/>
              </a:spcAft>
              <a:buSzPct val="92903"/>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82949"/>
              <a:buNone/>
            </a:pPr>
            <a:r>
              <a:rPr lang="en-US" sz="2800"/>
              <a:t>Unconscious bias is when we make judgments or decisions on the basis of our prior experience, our own personal deep-seated thought patterns, assumptions or interpretations, and we are not aware that we are doing it. The irony is that prejudice and discrimination are inevitable by-products of the efficiency of human cognition. </a:t>
            </a:r>
            <a:endParaRPr/>
          </a:p>
          <a:p>
            <a:pPr marL="0" lvl="0" indent="0" algn="l" rtl="0">
              <a:lnSpc>
                <a:spcPct val="100000"/>
              </a:lnSpc>
              <a:spcBef>
                <a:spcPts val="360"/>
              </a:spcBef>
              <a:spcAft>
                <a:spcPts val="0"/>
              </a:spcAft>
              <a:buSzPct val="82949"/>
              <a:buNone/>
            </a:pPr>
            <a:endParaRPr sz="2800"/>
          </a:p>
          <a:p>
            <a:pPr marL="0" lvl="0" indent="0" algn="l" rtl="0">
              <a:lnSpc>
                <a:spcPct val="100000"/>
              </a:lnSpc>
              <a:spcBef>
                <a:spcPts val="360"/>
              </a:spcBef>
              <a:spcAft>
                <a:spcPts val="0"/>
              </a:spcAft>
              <a:buSzPct val="82949"/>
              <a:buNone/>
            </a:pPr>
            <a:r>
              <a:rPr lang="en-US" sz="2800"/>
              <a:t>Professor Uta Frith DBE FBA FMedSci FRS</a:t>
            </a:r>
            <a:endParaRPr sz="2800"/>
          </a:p>
          <a:p>
            <a:pPr marL="0" lvl="0" indent="0" algn="l" rtl="0">
              <a:lnSpc>
                <a:spcPct val="100000"/>
              </a:lnSpc>
              <a:spcBef>
                <a:spcPts val="360"/>
              </a:spcBef>
              <a:spcAft>
                <a:spcPts val="0"/>
              </a:spcAft>
              <a:buSzPct val="211143"/>
              <a:buNone/>
            </a:pPr>
            <a:endParaRPr sz="1100" u="sng">
              <a:solidFill>
                <a:schemeClr val="hlink"/>
              </a:solidFill>
              <a:latin typeface="Arial"/>
              <a:ea typeface="Arial"/>
              <a:cs typeface="Arial"/>
              <a:sym typeface="Arial"/>
            </a:endParaRPr>
          </a:p>
          <a:p>
            <a:pPr marL="0" lvl="0" indent="0" algn="l" rtl="0">
              <a:lnSpc>
                <a:spcPct val="115000"/>
              </a:lnSpc>
              <a:spcBef>
                <a:spcPts val="1200"/>
              </a:spcBef>
              <a:spcAft>
                <a:spcPts val="0"/>
              </a:spcAft>
              <a:buClr>
                <a:schemeClr val="dk1"/>
              </a:buClr>
              <a:buSzPct val="100000"/>
              <a:buFont typeface="Arial"/>
              <a:buNone/>
            </a:pPr>
            <a:endParaRPr sz="1100" u="sng">
              <a:solidFill>
                <a:schemeClr val="hlink"/>
              </a:solidFill>
              <a:latin typeface="Arial"/>
              <a:ea typeface="Arial"/>
              <a:cs typeface="Arial"/>
              <a:sym typeface="Arial"/>
            </a:endParaRPr>
          </a:p>
          <a:p>
            <a:pPr marL="0" lvl="0" indent="0" algn="l" rtl="0">
              <a:lnSpc>
                <a:spcPct val="100000"/>
              </a:lnSpc>
              <a:spcBef>
                <a:spcPts val="1200"/>
              </a:spcBef>
              <a:spcAft>
                <a:spcPts val="0"/>
              </a:spcAft>
              <a:buSzPct val="82949"/>
              <a:buNone/>
            </a:pPr>
            <a:endParaRPr sz="2800">
              <a:highlight>
                <a:srgbClr val="FFFF00"/>
              </a:highlight>
            </a:endParaRPr>
          </a:p>
          <a:p>
            <a:pPr marL="0" lvl="0" indent="0" algn="l" rtl="0">
              <a:lnSpc>
                <a:spcPct val="100000"/>
              </a:lnSpc>
              <a:spcBef>
                <a:spcPts val="360"/>
              </a:spcBef>
              <a:spcAft>
                <a:spcPts val="0"/>
              </a:spcAft>
              <a:buSzPct val="92903"/>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92903"/>
              <a:buNone/>
            </a:pPr>
            <a:endParaRPr sz="2500">
              <a:solidFill>
                <a:srgbClr val="000000"/>
              </a:solidFill>
              <a:highlight>
                <a:schemeClr val="lt1"/>
              </a:highlight>
              <a:latin typeface="Arial"/>
              <a:ea typeface="Arial"/>
              <a:cs typeface="Arial"/>
              <a:sym typeface="Arial"/>
            </a:endParaRPr>
          </a:p>
        </p:txBody>
      </p:sp>
      <p:sp>
        <p:nvSpPr>
          <p:cNvPr id="315" name="Google Shape;315;p2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6" name="Google Shape;316;p2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17" name="Google Shape;317;p27"/>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318" name="Google Shape;318;p27"/>
          <p:cNvPicPr preferRelativeResize="0"/>
          <p:nvPr/>
        </p:nvPicPr>
        <p:blipFill rotWithShape="1">
          <a:blip r:embed="rId5">
            <a:alphaModFix/>
          </a:blip>
          <a:srcRect l="11174" r="9337" b="-1"/>
          <a:stretch/>
        </p:blipFill>
        <p:spPr>
          <a:xfrm>
            <a:off x="6152474" y="1949638"/>
            <a:ext cx="2580000" cy="2166609"/>
          </a:xfrm>
          <a:prstGeom prst="rect">
            <a:avLst/>
          </a:prstGeom>
          <a:solidFill>
            <a:srgbClr val="FFFFFF"/>
          </a:solidFill>
          <a:ln>
            <a:noFill/>
          </a:ln>
        </p:spPr>
      </p:pic>
      <p:pic>
        <p:nvPicPr>
          <p:cNvPr id="319" name="Google Shape;319;p27"/>
          <p:cNvPicPr preferRelativeResize="0"/>
          <p:nvPr/>
        </p:nvPicPr>
        <p:blipFill rotWithShape="1">
          <a:blip r:embed="rId6">
            <a:alphaModFix/>
          </a:blip>
          <a:srcRect/>
          <a:stretch/>
        </p:blipFill>
        <p:spPr>
          <a:xfrm>
            <a:off x="548838" y="4648238"/>
            <a:ext cx="6143625" cy="1762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8"/>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b="1">
                <a:solidFill>
                  <a:srgbClr val="0070C0"/>
                </a:solidFill>
              </a:rPr>
              <a:t>Current climate</a:t>
            </a:r>
            <a:endParaRPr/>
          </a:p>
        </p:txBody>
      </p:sp>
      <p:sp>
        <p:nvSpPr>
          <p:cNvPr id="325" name="Google Shape;325;p58"/>
          <p:cNvSpPr txBox="1">
            <a:spLocks noGrp="1"/>
          </p:cNvSpPr>
          <p:nvPr>
            <p:ph type="body" idx="1"/>
          </p:nvPr>
        </p:nvSpPr>
        <p:spPr>
          <a:xfrm>
            <a:off x="5210628" y="1797401"/>
            <a:ext cx="3476100" cy="4328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326" name="Google Shape;326;p5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7" name="Google Shape;327;p5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28" name="Google Shape;328;p58"/>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329" name="Google Shape;329;p58"/>
          <p:cNvSpPr txBox="1"/>
          <p:nvPr/>
        </p:nvSpPr>
        <p:spPr>
          <a:xfrm>
            <a:off x="4144183" y="1568088"/>
            <a:ext cx="4037700" cy="3239100"/>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Calibri"/>
                <a:ea typeface="Calibri"/>
                <a:cs typeface="Calibri"/>
                <a:sym typeface="Calibri"/>
              </a:rPr>
              <a:t>The great resignation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Calibri"/>
                <a:ea typeface="Calibri"/>
                <a:cs typeface="Calibri"/>
                <a:sym typeface="Calibri"/>
              </a:rPr>
              <a:t>Skills shortages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Calibri"/>
                <a:ea typeface="Calibri"/>
                <a:cs typeface="Calibri"/>
                <a:sym typeface="Calibri"/>
              </a:rPr>
              <a:t>July 2022- skills shortages therefore,  80% of employers would recruit for potential rather than ability now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Calibri"/>
                <a:ea typeface="Calibri"/>
                <a:cs typeface="Calibri"/>
                <a:sym typeface="Calibri"/>
              </a:rPr>
              <a:t>Inflation reducing value of money in our pockets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Calibri"/>
                <a:ea typeface="Calibri"/>
                <a:cs typeface="Calibri"/>
                <a:sym typeface="Calibri"/>
              </a:rPr>
              <a:t>In work-poverty</a:t>
            </a:r>
            <a:endParaRPr sz="1400" b="0" i="0" u="none" strike="noStrike" cap="none">
              <a:solidFill>
                <a:srgbClr val="000000"/>
              </a:solidFill>
              <a:latin typeface="Arial"/>
              <a:ea typeface="Arial"/>
              <a:cs typeface="Arial"/>
              <a:sym typeface="Arial"/>
            </a:endParaRPr>
          </a:p>
          <a:p>
            <a:pPr marL="342900" marR="0" lvl="0" indent="-213359" algn="l" rtl="0">
              <a:lnSpc>
                <a:spcPct val="100000"/>
              </a:lnSpc>
              <a:spcBef>
                <a:spcPts val="0"/>
              </a:spcBef>
              <a:spcAft>
                <a:spcPts val="0"/>
              </a:spcAft>
              <a:buClr>
                <a:srgbClr val="000000"/>
              </a:buClr>
              <a:buSzPct val="1000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Calibri"/>
                <a:ea typeface="Calibri"/>
                <a:cs typeface="Calibri"/>
                <a:sym typeface="Calibri"/>
              </a:rPr>
              <a:t>Organisations need to widen the talent pool.</a:t>
            </a:r>
            <a:endParaRPr sz="2400" b="0" i="0" u="none" strike="noStrike" cap="none">
              <a:solidFill>
                <a:srgbClr val="000000"/>
              </a:solidFill>
              <a:latin typeface="Calibri"/>
              <a:ea typeface="Calibri"/>
              <a:cs typeface="Calibri"/>
              <a:sym typeface="Calibri"/>
            </a:endParaRPr>
          </a:p>
        </p:txBody>
      </p:sp>
      <p:sp>
        <p:nvSpPr>
          <p:cNvPr id="330" name="Google Shape;330;p58"/>
          <p:cNvSpPr txBox="1"/>
          <p:nvPr/>
        </p:nvSpPr>
        <p:spPr>
          <a:xfrm>
            <a:off x="537575" y="5804075"/>
            <a:ext cx="3000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Photo by</a:t>
            </a:r>
            <a:r>
              <a:rPr lang="en-US" sz="1100" b="0" i="0" u="none" strike="noStrike" cap="none">
                <a:solidFill>
                  <a:schemeClr val="dk1"/>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5"/>
              </a:rPr>
              <a:t>Christina @ wocintechchat.com</a:t>
            </a:r>
            <a:r>
              <a:rPr lang="en-US" sz="1100" b="0" i="0" u="none" strike="noStrike" cap="none">
                <a:solidFill>
                  <a:schemeClr val="dk1"/>
                </a:solidFill>
                <a:latin typeface="Arial"/>
                <a:ea typeface="Arial"/>
                <a:cs typeface="Arial"/>
                <a:sym typeface="Arial"/>
              </a:rPr>
              <a:t> on</a:t>
            </a:r>
            <a:r>
              <a:rPr lang="en-US" sz="1100" b="0" i="0" u="none" strike="noStrike" cap="none">
                <a:solidFill>
                  <a:schemeClr val="dk1"/>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6"/>
              </a:rPr>
              <a:t>Unsplash</a:t>
            </a:r>
            <a:endParaRPr sz="1400" b="0" i="0" u="none" strike="noStrike" cap="none">
              <a:solidFill>
                <a:srgbClr val="000000"/>
              </a:solidFill>
              <a:latin typeface="Arial"/>
              <a:ea typeface="Arial"/>
              <a:cs typeface="Arial"/>
              <a:sym typeface="Arial"/>
            </a:endParaRPr>
          </a:p>
        </p:txBody>
      </p:sp>
      <p:pic>
        <p:nvPicPr>
          <p:cNvPr id="331" name="Google Shape;331;p58"/>
          <p:cNvPicPr preferRelativeResize="0"/>
          <p:nvPr/>
        </p:nvPicPr>
        <p:blipFill rotWithShape="1">
          <a:blip r:embed="rId7">
            <a:alphaModFix/>
          </a:blip>
          <a:srcRect/>
          <a:stretch/>
        </p:blipFill>
        <p:spPr>
          <a:xfrm>
            <a:off x="614575" y="1521263"/>
            <a:ext cx="2845975" cy="40816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3e01226eb7_1_8"/>
          <p:cNvSpPr txBox="1">
            <a:spLocks noGrp="1"/>
          </p:cNvSpPr>
          <p:nvPr>
            <p:ph type="title"/>
          </p:nvPr>
        </p:nvSpPr>
        <p:spPr>
          <a:xfrm>
            <a:off x="393825" y="703441"/>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0505"/>
              <a:buNone/>
            </a:pPr>
            <a:r>
              <a:rPr lang="en-US" b="1">
                <a:solidFill>
                  <a:srgbClr val="0070C0"/>
                </a:solidFill>
              </a:rPr>
              <a:t>Organisations needs greater sensitivity when recruiting</a:t>
            </a:r>
            <a:br>
              <a:rPr lang="en-US" b="1">
                <a:solidFill>
                  <a:srgbClr val="0070C0"/>
                </a:solidFill>
              </a:rPr>
            </a:br>
            <a:r>
              <a:rPr lang="en-US" b="1">
                <a:solidFill>
                  <a:srgbClr val="0070C0"/>
                </a:solidFill>
              </a:rPr>
              <a:t> </a:t>
            </a:r>
            <a:br>
              <a:rPr lang="en-US" b="1">
                <a:solidFill>
                  <a:srgbClr val="0070C0"/>
                </a:solidFill>
              </a:rPr>
            </a:br>
            <a:endParaRPr/>
          </a:p>
        </p:txBody>
      </p:sp>
      <p:sp>
        <p:nvSpPr>
          <p:cNvPr id="337" name="Google Shape;337;g13e01226eb7_1_8"/>
          <p:cNvSpPr txBox="1">
            <a:spLocks noGrp="1"/>
          </p:cNvSpPr>
          <p:nvPr>
            <p:ph type="body" idx="1"/>
          </p:nvPr>
        </p:nvSpPr>
        <p:spPr>
          <a:xfrm>
            <a:off x="5210628" y="1797401"/>
            <a:ext cx="3476100" cy="4328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338" name="Google Shape;338;g13e01226eb7_1_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9" name="Google Shape;339;g13e01226eb7_1_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40" name="Google Shape;340;g13e01226eb7_1_8"/>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341" name="Google Shape;341;g13e01226eb7_1_8"/>
          <p:cNvSpPr txBox="1"/>
          <p:nvPr/>
        </p:nvSpPr>
        <p:spPr>
          <a:xfrm>
            <a:off x="4144183" y="1568088"/>
            <a:ext cx="4037700" cy="4117488"/>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400" b="1" i="0" u="none" strike="noStrike" cap="none">
                <a:solidFill>
                  <a:srgbClr val="000000"/>
                </a:solidFill>
                <a:latin typeface="Calibri"/>
                <a:ea typeface="Calibri"/>
                <a:cs typeface="Calibri"/>
                <a:sym typeface="Calibri"/>
              </a:rPr>
              <a:t>Job seeker: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Arial"/>
              <a:buNone/>
            </a:pPr>
            <a:r>
              <a:rPr lang="en-US" sz="2400" b="0" i="0" u="none" strike="noStrike" cap="none">
                <a:solidFill>
                  <a:srgbClr val="000000"/>
                </a:solidFill>
                <a:latin typeface="Calibri"/>
                <a:ea typeface="Calibri"/>
                <a:cs typeface="Calibri"/>
                <a:sym typeface="Calibri"/>
              </a:rPr>
              <a:t>When a job advert says: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Arial"/>
              <a:buNone/>
            </a:pPr>
            <a:r>
              <a:rPr lang="en-US" sz="2400" b="0" i="0" u="none" strike="noStrike" cap="none">
                <a:solidFill>
                  <a:srgbClr val="000000"/>
                </a:solidFill>
                <a:latin typeface="Calibri"/>
                <a:ea typeface="Calibri"/>
                <a:cs typeface="Calibri"/>
                <a:sym typeface="Calibri"/>
              </a:rPr>
              <a:t>‘</a:t>
            </a:r>
            <a:r>
              <a:rPr lang="en-US" sz="2400" b="0" i="1" u="none" strike="noStrike" cap="none">
                <a:solidFill>
                  <a:srgbClr val="000000"/>
                </a:solidFill>
                <a:latin typeface="Calibri"/>
                <a:ea typeface="Calibri"/>
                <a:cs typeface="Calibri"/>
                <a:sym typeface="Calibri"/>
              </a:rPr>
              <a:t>We welcome applications from marginalised groups’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r>
              <a:rPr lang="en-US" sz="2400" b="0" i="0" u="none" strike="noStrike" cap="none">
                <a:solidFill>
                  <a:srgbClr val="000000"/>
                </a:solidFill>
                <a:latin typeface="Calibri"/>
                <a:ea typeface="Calibri"/>
                <a:cs typeface="Calibri"/>
                <a:sym typeface="Calibri"/>
              </a:rPr>
              <a:t>I think of tokenism and that they just want a quote to look virtuous…it doesn’t encourage me to apply.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Arial"/>
              <a:buNone/>
            </a:pPr>
            <a:r>
              <a:rPr lang="en-US" sz="2400" b="0" i="0" u="none" strike="noStrike" cap="none">
                <a:solidFill>
                  <a:srgbClr val="000000"/>
                </a:solidFill>
                <a:latin typeface="Calibri"/>
                <a:ea typeface="Calibri"/>
                <a:cs typeface="Calibri"/>
                <a:sym typeface="Calibri"/>
              </a:rPr>
              <a:t>I want to be reassured they really understand structural inequalities and they have a plan of action and they are making progress.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Arial"/>
              <a:buNone/>
            </a:pPr>
            <a:r>
              <a:rPr lang="en-US" sz="2400" b="0" i="0" u="none" strike="noStrike" cap="none">
                <a:solidFill>
                  <a:srgbClr val="000000"/>
                </a:solidFill>
                <a:latin typeface="Calibri"/>
                <a:ea typeface="Calibri"/>
                <a:cs typeface="Calibri"/>
                <a:sym typeface="Calibri"/>
              </a:rPr>
              <a:t>I belong to a global majority!</a:t>
            </a:r>
            <a:endParaRPr sz="1400" b="0" i="0" u="none" strike="noStrike" cap="none">
              <a:solidFill>
                <a:srgbClr val="000000"/>
              </a:solidFill>
              <a:latin typeface="Arial"/>
              <a:ea typeface="Arial"/>
              <a:cs typeface="Arial"/>
              <a:sym typeface="Arial"/>
            </a:endParaRPr>
          </a:p>
        </p:txBody>
      </p:sp>
      <p:sp>
        <p:nvSpPr>
          <p:cNvPr id="342" name="Google Shape;342;g13e01226eb7_1_8"/>
          <p:cNvSpPr txBox="1"/>
          <p:nvPr/>
        </p:nvSpPr>
        <p:spPr>
          <a:xfrm>
            <a:off x="537575" y="5804075"/>
            <a:ext cx="3000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Photo by</a:t>
            </a:r>
            <a:r>
              <a:rPr lang="en-US" sz="1100" b="0" i="0" u="none" strike="noStrike" cap="none">
                <a:solidFill>
                  <a:schemeClr val="dk1"/>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5"/>
              </a:rPr>
              <a:t>Christina @ wocintechchat.com</a:t>
            </a:r>
            <a:r>
              <a:rPr lang="en-US" sz="1100" b="0" i="0" u="none" strike="noStrike" cap="none">
                <a:solidFill>
                  <a:schemeClr val="dk1"/>
                </a:solidFill>
                <a:latin typeface="Arial"/>
                <a:ea typeface="Arial"/>
                <a:cs typeface="Arial"/>
                <a:sym typeface="Arial"/>
              </a:rPr>
              <a:t> on</a:t>
            </a:r>
            <a:r>
              <a:rPr lang="en-US" sz="1100" b="0" i="0" u="none" strike="noStrike" cap="none">
                <a:solidFill>
                  <a:schemeClr val="dk1"/>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6"/>
              </a:rPr>
              <a:t>Unsplash</a:t>
            </a:r>
            <a:endParaRPr sz="1400" b="0" i="0" u="none" strike="noStrike" cap="none">
              <a:solidFill>
                <a:srgbClr val="000000"/>
              </a:solidFill>
              <a:latin typeface="Arial"/>
              <a:ea typeface="Arial"/>
              <a:cs typeface="Arial"/>
              <a:sym typeface="Arial"/>
            </a:endParaRPr>
          </a:p>
        </p:txBody>
      </p:sp>
      <p:pic>
        <p:nvPicPr>
          <p:cNvPr id="343" name="Google Shape;343;g13e01226eb7_1_8"/>
          <p:cNvPicPr preferRelativeResize="0"/>
          <p:nvPr/>
        </p:nvPicPr>
        <p:blipFill rotWithShape="1">
          <a:blip r:embed="rId7">
            <a:alphaModFix/>
          </a:blip>
          <a:srcRect/>
          <a:stretch/>
        </p:blipFill>
        <p:spPr>
          <a:xfrm>
            <a:off x="614575" y="1521263"/>
            <a:ext cx="2845975" cy="40816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8"/>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Inclusion Philosophy</a:t>
            </a:r>
            <a:endParaRPr/>
          </a:p>
        </p:txBody>
      </p:sp>
      <p:sp>
        <p:nvSpPr>
          <p:cNvPr id="349" name="Google Shape;349;p2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350" name="Google Shape;350;p2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51" name="Google Shape;351;p2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52" name="Google Shape;352;p28"/>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353" name="Google Shape;353;p28"/>
          <p:cNvPicPr preferRelativeResize="0"/>
          <p:nvPr/>
        </p:nvPicPr>
        <p:blipFill rotWithShape="1">
          <a:blip r:embed="rId5">
            <a:alphaModFix/>
          </a:blip>
          <a:srcRect/>
          <a:stretch/>
        </p:blipFill>
        <p:spPr>
          <a:xfrm>
            <a:off x="1352337" y="2370538"/>
            <a:ext cx="6439325" cy="2116914"/>
          </a:xfrm>
          <a:prstGeom prst="rect">
            <a:avLst/>
          </a:prstGeom>
          <a:noFill/>
          <a:ln>
            <a:noFill/>
          </a:ln>
        </p:spPr>
      </p:pic>
      <p:sp>
        <p:nvSpPr>
          <p:cNvPr id="354" name="Google Shape;354;p28"/>
          <p:cNvSpPr txBox="1"/>
          <p:nvPr/>
        </p:nvSpPr>
        <p:spPr>
          <a:xfrm>
            <a:off x="2766615" y="4997826"/>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CIPD, (2019).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9"/>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360" name="Google Shape;360;p39"/>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361" name="Google Shape;361;p3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2" name="Google Shape;362;p3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63" name="Google Shape;363;p39"/>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364" name="Google Shape;364;p39"/>
          <p:cNvPicPr preferRelativeResize="0"/>
          <p:nvPr/>
        </p:nvPicPr>
        <p:blipFill rotWithShape="1">
          <a:blip r:embed="rId5">
            <a:alphaModFix/>
          </a:blip>
          <a:srcRect r="11534"/>
          <a:stretch/>
        </p:blipFill>
        <p:spPr>
          <a:xfrm>
            <a:off x="-21825" y="0"/>
            <a:ext cx="9143999"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9"/>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b="1">
                <a:solidFill>
                  <a:srgbClr val="0070C0"/>
                </a:solidFill>
              </a:rPr>
              <a:t>For an inclusive workplace what do we need to pay attention to?</a:t>
            </a:r>
            <a:endParaRPr sz="3600"/>
          </a:p>
        </p:txBody>
      </p:sp>
      <p:sp>
        <p:nvSpPr>
          <p:cNvPr id="370" name="Google Shape;370;p29"/>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371" name="Google Shape;371;p29"/>
          <p:cNvSpPr/>
          <p:nvPr/>
        </p:nvSpPr>
        <p:spPr>
          <a:xfrm>
            <a:off x="457200" y="14176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2" name="Google Shape;372;p2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73" name="Google Shape;373;p29"/>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374" name="Google Shape;374;p29"/>
          <p:cNvSpPr txBox="1"/>
          <p:nvPr/>
        </p:nvSpPr>
        <p:spPr>
          <a:xfrm>
            <a:off x="105301" y="1889725"/>
            <a:ext cx="9038700" cy="4170000"/>
          </a:xfrm>
          <a:prstGeom prst="rect">
            <a:avLst/>
          </a:prstGeom>
          <a:noFill/>
          <a:ln>
            <a:noFill/>
          </a:ln>
        </p:spPr>
        <p:txBody>
          <a:bodyPr spcFirstLastPara="1" wrap="square" lIns="91425" tIns="45700" rIns="91425" bIns="45700" anchor="t" anchorCtr="0">
            <a:normAutofit/>
          </a:bodyPr>
          <a:lstStyle/>
          <a:p>
            <a:pPr marL="114300" marR="0" lvl="0" indent="0" algn="l" rtl="0">
              <a:lnSpc>
                <a:spcPct val="100000"/>
              </a:lnSpc>
              <a:spcBef>
                <a:spcPts val="360"/>
              </a:spcBef>
              <a:spcAft>
                <a:spcPts val="0"/>
              </a:spcAft>
              <a:buClr>
                <a:schemeClr val="dk1"/>
              </a:buClr>
              <a:buSzPts val="1800"/>
              <a:buFont typeface="Arial"/>
              <a:buNone/>
            </a:pPr>
            <a:r>
              <a:rPr lang="en-US" sz="3200" b="1" i="0" u="none" strike="noStrike" cap="none">
                <a:solidFill>
                  <a:schemeClr val="dk1"/>
                </a:solidFill>
                <a:latin typeface="Calibri"/>
                <a:ea typeface="Calibri"/>
                <a:cs typeface="Calibri"/>
                <a:sym typeface="Calibri"/>
              </a:rPr>
              <a:t>McKinsey’s definition of inclusiveness incorporates:</a:t>
            </a:r>
            <a:endParaRPr sz="1400" b="0" i="0" u="none" strike="noStrike" cap="none">
              <a:solidFill>
                <a:srgbClr val="000000"/>
              </a:solidFill>
              <a:latin typeface="Arial"/>
              <a:ea typeface="Arial"/>
              <a:cs typeface="Arial"/>
              <a:sym typeface="Arial"/>
            </a:endParaRPr>
          </a:p>
          <a:p>
            <a:pPr marL="457200" marR="3029585" lvl="0" indent="-342900" algn="l" rtl="0">
              <a:lnSpc>
                <a:spcPct val="107000"/>
              </a:lnSpc>
              <a:spcBef>
                <a:spcPts val="360"/>
              </a:spcBef>
              <a:spcAft>
                <a:spcPts val="0"/>
              </a:spcAft>
              <a:buClr>
                <a:srgbClr val="333333"/>
              </a:buClr>
              <a:buSzPts val="1800"/>
              <a:buFont typeface="Calibri"/>
              <a:buChar char="●"/>
            </a:pPr>
            <a:r>
              <a:rPr lang="en-US" sz="1800" b="0" i="0" u="none" strike="noStrike" cap="none">
                <a:solidFill>
                  <a:srgbClr val="333333"/>
                </a:solidFill>
                <a:latin typeface="Calibri"/>
                <a:ea typeface="Calibri"/>
                <a:cs typeface="Calibri"/>
                <a:sym typeface="Calibri"/>
              </a:rPr>
              <a:t>Openness – it is safe to express thoughts, ideas, and concerns.</a:t>
            </a:r>
            <a:endParaRPr sz="1800" b="0" i="0" u="none" strike="noStrike" cap="none">
              <a:solidFill>
                <a:srgbClr val="333333"/>
              </a:solidFill>
              <a:latin typeface="Calibri"/>
              <a:ea typeface="Calibri"/>
              <a:cs typeface="Calibri"/>
              <a:sym typeface="Calibri"/>
            </a:endParaRPr>
          </a:p>
          <a:p>
            <a:pPr marL="457200" marR="3029585" lvl="0" indent="-342900" algn="l" rtl="0">
              <a:lnSpc>
                <a:spcPct val="107000"/>
              </a:lnSpc>
              <a:spcBef>
                <a:spcPts val="0"/>
              </a:spcBef>
              <a:spcAft>
                <a:spcPts val="0"/>
              </a:spcAft>
              <a:buClr>
                <a:srgbClr val="333333"/>
              </a:buClr>
              <a:buSzPts val="1800"/>
              <a:buFont typeface="Calibri"/>
              <a:buChar char="●"/>
            </a:pPr>
            <a:r>
              <a:rPr lang="en-US" sz="1800" b="0" i="0" u="none" strike="noStrike" cap="none">
                <a:solidFill>
                  <a:srgbClr val="333333"/>
                </a:solidFill>
                <a:latin typeface="Calibri"/>
                <a:ea typeface="Calibri"/>
                <a:cs typeface="Calibri"/>
                <a:sym typeface="Calibri"/>
              </a:rPr>
              <a:t>Equality – there is a perception of fairness, an equal chance for all employees to succeed.</a:t>
            </a:r>
            <a:endParaRPr sz="1800" b="0" i="0" u="none" strike="noStrike" cap="none">
              <a:solidFill>
                <a:srgbClr val="333333"/>
              </a:solidFill>
              <a:latin typeface="Calibri"/>
              <a:ea typeface="Calibri"/>
              <a:cs typeface="Calibri"/>
              <a:sym typeface="Calibri"/>
            </a:endParaRPr>
          </a:p>
          <a:p>
            <a:pPr marL="457200" marR="3029585" lvl="0" indent="-342900" algn="l" rtl="0">
              <a:lnSpc>
                <a:spcPct val="107000"/>
              </a:lnSpc>
              <a:spcBef>
                <a:spcPts val="0"/>
              </a:spcBef>
              <a:spcAft>
                <a:spcPts val="0"/>
              </a:spcAft>
              <a:buClr>
                <a:srgbClr val="333333"/>
              </a:buClr>
              <a:buSzPts val="1800"/>
              <a:buFont typeface="Calibri"/>
              <a:buChar char="●"/>
            </a:pPr>
            <a:r>
              <a:rPr lang="en-US" sz="1800" b="0" i="0" u="none" strike="noStrike" cap="none">
                <a:solidFill>
                  <a:srgbClr val="333333"/>
                </a:solidFill>
                <a:latin typeface="Calibri"/>
                <a:ea typeface="Calibri"/>
                <a:cs typeface="Calibri"/>
                <a:sym typeface="Calibri"/>
              </a:rPr>
              <a:t>Belonging – employees share a positive connection to each other and the organization.</a:t>
            </a:r>
            <a:endParaRPr sz="1400" b="0" i="0" u="none" strike="noStrike" cap="none">
              <a:solidFill>
                <a:srgbClr val="000000"/>
              </a:solidFill>
              <a:latin typeface="Arial"/>
              <a:ea typeface="Arial"/>
              <a:cs typeface="Arial"/>
              <a:sym typeface="Arial"/>
            </a:endParaRPr>
          </a:p>
          <a:p>
            <a:pPr marL="342900" marR="3029585" lvl="0" indent="-279400" algn="l" rtl="0">
              <a:lnSpc>
                <a:spcPct val="107000"/>
              </a:lnSpc>
              <a:spcBef>
                <a:spcPts val="1160"/>
              </a:spcBef>
              <a:spcAft>
                <a:spcPts val="0"/>
              </a:spcAft>
              <a:buClr>
                <a:schemeClr val="dk1"/>
              </a:buClr>
              <a:buSzPts val="1000"/>
              <a:buFont typeface="Noto Sans Symbols"/>
              <a:buNone/>
            </a:pPr>
            <a:endParaRPr sz="1800" b="0" i="0" u="none" strike="noStrike" cap="none">
              <a:solidFill>
                <a:srgbClr val="333333"/>
              </a:solidFill>
              <a:latin typeface="Calibri"/>
              <a:ea typeface="Calibri"/>
              <a:cs typeface="Calibri"/>
              <a:sym typeface="Calibri"/>
            </a:endParaRPr>
          </a:p>
          <a:p>
            <a:pPr marL="0" marR="3029585" lvl="0" indent="0" algn="l" rtl="0">
              <a:lnSpc>
                <a:spcPct val="107000"/>
              </a:lnSpc>
              <a:spcBef>
                <a:spcPts val="1160"/>
              </a:spcBef>
              <a:spcAft>
                <a:spcPts val="0"/>
              </a:spcAft>
              <a:buClr>
                <a:schemeClr val="dk1"/>
              </a:buClr>
              <a:buSzPts val="1000"/>
              <a:buFont typeface="Arial"/>
              <a:buNone/>
            </a:pPr>
            <a:r>
              <a:rPr lang="en-US" sz="1400" b="0" i="0" u="none" strike="noStrike" cap="none">
                <a:solidFill>
                  <a:srgbClr val="4472C4"/>
                </a:solidFill>
                <a:latin typeface="Calibri"/>
                <a:ea typeface="Calibri"/>
                <a:cs typeface="Calibri"/>
                <a:sym typeface="Calibri"/>
              </a:rPr>
              <a:t>https://www.mckinsey.com/featured-insights/gender-equality/taking-the-lead-for-inclusion</a:t>
            </a:r>
            <a:endParaRPr sz="1400" b="0" i="0" u="none" strike="noStrike" cap="none">
              <a:solidFill>
                <a:schemeClr val="dk1"/>
              </a:solidFill>
              <a:latin typeface="Calibri"/>
              <a:ea typeface="Calibri"/>
              <a:cs typeface="Calibri"/>
              <a:sym typeface="Calibri"/>
            </a:endParaRPr>
          </a:p>
          <a:p>
            <a:pPr marL="342900" marR="3029585" lvl="0" indent="-279400" algn="l" rtl="0">
              <a:lnSpc>
                <a:spcPct val="107000"/>
              </a:lnSpc>
              <a:spcBef>
                <a:spcPts val="1160"/>
              </a:spcBef>
              <a:spcAft>
                <a:spcPts val="800"/>
              </a:spcAft>
              <a:buClr>
                <a:schemeClr val="dk1"/>
              </a:buClr>
              <a:buSzPts val="1000"/>
              <a:buFont typeface="Noto Sans Symbols"/>
              <a:buNone/>
            </a:pPr>
            <a:endParaRPr sz="1800" b="0" i="0" u="none" strike="noStrike" cap="none">
              <a:solidFill>
                <a:srgbClr val="333333"/>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But … mediated by culture</a:t>
            </a:r>
            <a:endParaRPr/>
          </a:p>
        </p:txBody>
      </p:sp>
      <p:sp>
        <p:nvSpPr>
          <p:cNvPr id="380" name="Google Shape;380;p3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1" name="Google Shape;381;p3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82" name="Google Shape;382;p30"/>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383" name="Google Shape;383;p30"/>
          <p:cNvSpPr txBox="1"/>
          <p:nvPr/>
        </p:nvSpPr>
        <p:spPr>
          <a:xfrm>
            <a:off x="698442" y="1637712"/>
            <a:ext cx="9030195" cy="4351338"/>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00000"/>
              </a:lnSpc>
              <a:spcBef>
                <a:spcPts val="360"/>
              </a:spcBef>
              <a:spcAft>
                <a:spcPts val="0"/>
              </a:spcAft>
              <a:buClr>
                <a:schemeClr val="dk1"/>
              </a:buClr>
              <a:buSzPct val="72580"/>
              <a:buFont typeface="Arial"/>
              <a:buNone/>
            </a:pPr>
            <a:r>
              <a:rPr lang="en-US" sz="3200" b="1" i="0" u="none" strike="noStrike" cap="none">
                <a:solidFill>
                  <a:srgbClr val="0070C0"/>
                </a:solidFill>
                <a:latin typeface="Calibri"/>
                <a:ea typeface="Calibri"/>
                <a:cs typeface="Calibri"/>
                <a:sym typeface="Calibri"/>
              </a:rPr>
              <a:t>How we do thing around here:</a:t>
            </a:r>
            <a:endParaRPr sz="1800" b="0" i="0" u="none" strike="noStrike" cap="none">
              <a:solidFill>
                <a:srgbClr val="0070C0"/>
              </a:solidFill>
              <a:latin typeface="Calibri"/>
              <a:ea typeface="Calibri"/>
              <a:cs typeface="Calibri"/>
              <a:sym typeface="Calibri"/>
            </a:endParaRPr>
          </a:p>
          <a:p>
            <a:pPr marL="342900" marR="3029585" lvl="0" indent="-279400" algn="l" rtl="0">
              <a:lnSpc>
                <a:spcPct val="107000"/>
              </a:lnSpc>
              <a:spcBef>
                <a:spcPts val="360"/>
              </a:spcBef>
              <a:spcAft>
                <a:spcPts val="0"/>
              </a:spcAft>
              <a:buClr>
                <a:schemeClr val="dk1"/>
              </a:buClr>
              <a:buSzPct val="71684"/>
              <a:buFont typeface="Noto Sans Symbols"/>
              <a:buNone/>
            </a:pPr>
            <a:endParaRPr sz="1800" b="0" i="0" u="none" strike="noStrike" cap="none">
              <a:solidFill>
                <a:srgbClr val="333333"/>
              </a:solidFill>
              <a:latin typeface="Calibri"/>
              <a:ea typeface="Calibri"/>
              <a:cs typeface="Calibri"/>
              <a:sym typeface="Calibri"/>
            </a:endParaRPr>
          </a:p>
          <a:p>
            <a:pPr marL="457200" marR="3029585" lvl="0" indent="-369570" algn="l" rtl="0">
              <a:lnSpc>
                <a:spcPct val="107000"/>
              </a:lnSpc>
              <a:spcBef>
                <a:spcPts val="116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Processes and systems</a:t>
            </a:r>
            <a:endParaRPr sz="1400" b="0" i="0" u="none" strike="noStrike" cap="none">
              <a:solidFill>
                <a:srgbClr val="000000"/>
              </a:solidFill>
              <a:latin typeface="Arial"/>
              <a:ea typeface="Arial"/>
              <a:cs typeface="Arial"/>
              <a:sym typeface="Arial"/>
            </a:endParaRPr>
          </a:p>
          <a:p>
            <a:pPr marL="457200" marR="3029585" lvl="0" indent="-369570" algn="l" rtl="0">
              <a:lnSpc>
                <a:spcPct val="107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Habits and rituals</a:t>
            </a:r>
            <a:endParaRPr sz="1400" b="0" i="0" u="none" strike="noStrike" cap="none">
              <a:solidFill>
                <a:srgbClr val="000000"/>
              </a:solidFill>
              <a:latin typeface="Arial"/>
              <a:ea typeface="Arial"/>
              <a:cs typeface="Arial"/>
              <a:sym typeface="Arial"/>
            </a:endParaRPr>
          </a:p>
          <a:p>
            <a:pPr marL="457200" marR="3029585" lvl="0" indent="-369570" algn="l" rtl="0">
              <a:lnSpc>
                <a:spcPct val="107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Artefacts e.g corporate strategy documents with no representation of women</a:t>
            </a:r>
            <a:endParaRPr sz="1400" b="0" i="0" u="none" strike="noStrike" cap="none">
              <a:solidFill>
                <a:srgbClr val="000000"/>
              </a:solidFill>
              <a:latin typeface="Arial"/>
              <a:ea typeface="Arial"/>
              <a:cs typeface="Arial"/>
              <a:sym typeface="Arial"/>
            </a:endParaRPr>
          </a:p>
          <a:p>
            <a:pPr marL="457200" marR="3029585" lvl="0" indent="-369570" algn="l" rtl="0">
              <a:lnSpc>
                <a:spcPct val="107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Language</a:t>
            </a:r>
            <a:endParaRPr sz="1400" b="0" i="0" u="none" strike="noStrike" cap="none">
              <a:solidFill>
                <a:srgbClr val="000000"/>
              </a:solidFill>
              <a:latin typeface="Arial"/>
              <a:ea typeface="Arial"/>
              <a:cs typeface="Arial"/>
              <a:sym typeface="Arial"/>
            </a:endParaRPr>
          </a:p>
          <a:p>
            <a:pPr marL="457200" marR="3029585" lvl="0" indent="-369570" algn="l" rtl="0">
              <a:lnSpc>
                <a:spcPct val="107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Psychological processes- othering</a:t>
            </a:r>
            <a:endParaRPr sz="1400" b="0" i="0" u="none" strike="noStrike" cap="none">
              <a:solidFill>
                <a:srgbClr val="000000"/>
              </a:solidFill>
              <a:latin typeface="Arial"/>
              <a:ea typeface="Arial"/>
              <a:cs typeface="Arial"/>
              <a:sym typeface="Arial"/>
            </a:endParaRPr>
          </a:p>
          <a:p>
            <a:pPr marL="457200" marR="3029585" lvl="0" indent="-369570" algn="l" rtl="0">
              <a:lnSpc>
                <a:spcPct val="107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Biases</a:t>
            </a:r>
            <a:endParaRPr sz="1400" b="0" i="0" u="none" strike="noStrike" cap="none">
              <a:solidFill>
                <a:srgbClr val="000000"/>
              </a:solidFill>
              <a:latin typeface="Arial"/>
              <a:ea typeface="Arial"/>
              <a:cs typeface="Arial"/>
              <a:sym typeface="Arial"/>
            </a:endParaRPr>
          </a:p>
          <a:p>
            <a:pPr marL="457200" marR="3029585" lvl="0" indent="-369570" algn="l" rtl="0">
              <a:lnSpc>
                <a:spcPct val="107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In/out groups</a:t>
            </a:r>
            <a:endParaRPr sz="1400" b="0" i="0" u="none" strike="noStrike" cap="none">
              <a:solidFill>
                <a:srgbClr val="000000"/>
              </a:solidFill>
              <a:latin typeface="Arial"/>
              <a:ea typeface="Arial"/>
              <a:cs typeface="Arial"/>
              <a:sym typeface="Arial"/>
            </a:endParaRPr>
          </a:p>
          <a:p>
            <a:pPr marL="457200" marR="3029585" lvl="0" indent="-366680" algn="l" rtl="0">
              <a:lnSpc>
                <a:spcPct val="107000"/>
              </a:lnSpc>
              <a:spcBef>
                <a:spcPts val="0"/>
              </a:spcBef>
              <a:spcAft>
                <a:spcPts val="0"/>
              </a:spcAft>
              <a:buClr>
                <a:schemeClr val="dk1"/>
              </a:buClr>
              <a:buSzPct val="100000"/>
              <a:buFont typeface="Arial"/>
              <a:buChar char="●"/>
            </a:pPr>
            <a:r>
              <a:rPr lang="en-US" sz="2350" b="0" i="0" u="none" strike="noStrike" cap="none">
                <a:solidFill>
                  <a:schemeClr val="dk1"/>
                </a:solidFill>
                <a:latin typeface="Arial"/>
                <a:ea typeface="Arial"/>
                <a:cs typeface="Arial"/>
                <a:sym typeface="Arial"/>
              </a:rPr>
              <a:t>Up our game in terms of awareness!!</a:t>
            </a:r>
            <a:endParaRPr sz="2350" b="0" i="0" u="none" strike="noStrike" cap="none">
              <a:solidFill>
                <a:srgbClr val="000000"/>
              </a:solidFill>
              <a:latin typeface="Arial"/>
              <a:ea typeface="Arial"/>
              <a:cs typeface="Arial"/>
              <a:sym typeface="Arial"/>
            </a:endParaRPr>
          </a:p>
          <a:p>
            <a:pPr marL="342900" marR="3029585" lvl="0" indent="-279400" algn="l" rtl="0">
              <a:lnSpc>
                <a:spcPct val="107000"/>
              </a:lnSpc>
              <a:spcBef>
                <a:spcPts val="1160"/>
              </a:spcBef>
              <a:spcAft>
                <a:spcPts val="800"/>
              </a:spcAft>
              <a:buClr>
                <a:schemeClr val="dk1"/>
              </a:buClr>
              <a:buSzPct val="71684"/>
              <a:buFont typeface="Noto Sans Symbols"/>
              <a:buNone/>
            </a:pPr>
            <a:endParaRPr sz="1800" b="0" i="0" u="none" strike="noStrike" cap="none">
              <a:solidFill>
                <a:srgbClr val="333333"/>
              </a:solidFill>
              <a:latin typeface="Calibri"/>
              <a:ea typeface="Calibri"/>
              <a:cs typeface="Calibri"/>
              <a:sym typeface="Calibri"/>
            </a:endParaRPr>
          </a:p>
        </p:txBody>
      </p:sp>
      <p:pic>
        <p:nvPicPr>
          <p:cNvPr id="384" name="Google Shape;384;p30" descr="A group of people sitting at a table with laptops&#10;&#10;Description automatically generated with low confidence"/>
          <p:cNvPicPr preferRelativeResize="0"/>
          <p:nvPr/>
        </p:nvPicPr>
        <p:blipFill rotWithShape="1">
          <a:blip r:embed="rId5">
            <a:alphaModFix/>
          </a:blip>
          <a:srcRect/>
          <a:stretch/>
        </p:blipFill>
        <p:spPr>
          <a:xfrm>
            <a:off x="5890748" y="3298781"/>
            <a:ext cx="3089413" cy="2062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1"/>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br>
              <a:rPr lang="en-US" b="1">
                <a:solidFill>
                  <a:srgbClr val="0070C0"/>
                </a:solidFill>
              </a:rPr>
            </a:br>
            <a:r>
              <a:rPr lang="en-US" sz="4000" b="1">
                <a:solidFill>
                  <a:srgbClr val="0070C0"/>
                </a:solidFill>
              </a:rPr>
              <a:t>Where do we start with cultural leadership?</a:t>
            </a:r>
            <a:br>
              <a:rPr lang="en-US"/>
            </a:br>
            <a:endParaRPr/>
          </a:p>
        </p:txBody>
      </p:sp>
      <p:sp>
        <p:nvSpPr>
          <p:cNvPr id="390" name="Google Shape;390;p31"/>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sz="2500">
                <a:solidFill>
                  <a:srgbClr val="000000"/>
                </a:solidFill>
                <a:highlight>
                  <a:schemeClr val="lt1"/>
                </a:highlight>
                <a:latin typeface="Arial"/>
                <a:ea typeface="Arial"/>
                <a:cs typeface="Arial"/>
                <a:sym typeface="Arial"/>
              </a:rPr>
              <a:t>T</a:t>
            </a:r>
            <a:r>
              <a:rPr lang="en-US" sz="2800">
                <a:latin typeface="Arial"/>
                <a:ea typeface="Arial"/>
                <a:cs typeface="Arial"/>
                <a:sym typeface="Arial"/>
              </a:rPr>
              <a:t>he need for change can appear overwhelming</a:t>
            </a:r>
            <a:r>
              <a:rPr lang="en-US" sz="4000">
                <a:latin typeface="Arial"/>
                <a:ea typeface="Arial"/>
                <a:cs typeface="Arial"/>
                <a:sym typeface="Arial"/>
              </a:rPr>
              <a:t>. </a:t>
            </a:r>
            <a:endParaRPr sz="2500">
              <a:solidFill>
                <a:srgbClr val="000000"/>
              </a:solidFill>
              <a:highlight>
                <a:schemeClr val="lt1"/>
              </a:highlight>
              <a:latin typeface="Arial"/>
              <a:ea typeface="Arial"/>
              <a:cs typeface="Arial"/>
              <a:sym typeface="Arial"/>
            </a:endParaRPr>
          </a:p>
          <a:p>
            <a:pPr marL="457200" lvl="0" indent="-342900" algn="l" rtl="0">
              <a:lnSpc>
                <a:spcPct val="100000"/>
              </a:lnSpc>
              <a:spcBef>
                <a:spcPts val="360"/>
              </a:spcBef>
              <a:spcAft>
                <a:spcPts val="0"/>
              </a:spcAft>
              <a:buClr>
                <a:schemeClr val="dk1"/>
              </a:buClr>
              <a:buSzPts val="1800"/>
              <a:buChar char="•"/>
            </a:pPr>
            <a:r>
              <a:rPr lang="en-US" sz="2800">
                <a:latin typeface="Arial"/>
                <a:ea typeface="Arial"/>
                <a:cs typeface="Arial"/>
                <a:sym typeface="Arial"/>
              </a:rPr>
              <a:t>Start to give people the language to talk about experiences.</a:t>
            </a:r>
            <a:endParaRPr/>
          </a:p>
          <a:p>
            <a:pPr marL="0" lvl="0" indent="0" algn="l" rtl="0">
              <a:lnSpc>
                <a:spcPct val="100000"/>
              </a:lnSpc>
              <a:spcBef>
                <a:spcPts val="360"/>
              </a:spcBef>
              <a:spcAft>
                <a:spcPts val="0"/>
              </a:spcAft>
              <a:buSzPts val="1800"/>
              <a:buNone/>
            </a:pPr>
            <a:endParaRPr sz="2800">
              <a:latin typeface="Arial"/>
              <a:ea typeface="Arial"/>
              <a:cs typeface="Arial"/>
              <a:sym typeface="Arial"/>
            </a:endParaRPr>
          </a:p>
          <a:p>
            <a:pPr marL="457200" lvl="0" indent="-342900" algn="l" rtl="0">
              <a:lnSpc>
                <a:spcPct val="100000"/>
              </a:lnSpc>
              <a:spcBef>
                <a:spcPts val="360"/>
              </a:spcBef>
              <a:spcAft>
                <a:spcPts val="0"/>
              </a:spcAft>
              <a:buClr>
                <a:schemeClr val="dk1"/>
              </a:buClr>
              <a:buSzPts val="1800"/>
              <a:buChar char="•"/>
            </a:pPr>
            <a:r>
              <a:rPr lang="en-US" sz="2800">
                <a:latin typeface="Arial"/>
                <a:ea typeface="Arial"/>
                <a:cs typeface="Arial"/>
                <a:sym typeface="Arial"/>
              </a:rPr>
              <a:t>Lived experience needs to start informing policy and strategy-adopt a  phenomenological approach (what can be observed, people’s experiences inform policy).</a:t>
            </a:r>
            <a:endParaRPr/>
          </a:p>
          <a:p>
            <a:pPr marL="0" lvl="0" indent="0" algn="l" rtl="0">
              <a:lnSpc>
                <a:spcPct val="100000"/>
              </a:lnSpc>
              <a:spcBef>
                <a:spcPts val="360"/>
              </a:spcBef>
              <a:spcAft>
                <a:spcPts val="0"/>
              </a:spcAft>
              <a:buSzPts val="1800"/>
              <a:buNone/>
            </a:pPr>
            <a:endParaRPr sz="2800" b="0" i="0">
              <a:solidFill>
                <a:srgbClr val="333333"/>
              </a:solidFill>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391" name="Google Shape;391;p31"/>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2" name="Google Shape;392;p31"/>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93" name="Google Shape;393;p31"/>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3"/>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br>
              <a:rPr lang="en-US" sz="4400" b="0" i="0">
                <a:solidFill>
                  <a:srgbClr val="333333"/>
                </a:solidFill>
                <a:latin typeface="Arial"/>
                <a:ea typeface="Arial"/>
                <a:cs typeface="Arial"/>
                <a:sym typeface="Arial"/>
              </a:rPr>
            </a:br>
            <a:r>
              <a:rPr lang="en-US" sz="4400" b="0" i="0">
                <a:solidFill>
                  <a:srgbClr val="333333"/>
                </a:solidFill>
                <a:latin typeface="Arial"/>
                <a:ea typeface="Arial"/>
                <a:cs typeface="Arial"/>
                <a:sym typeface="Arial"/>
              </a:rPr>
              <a:t>What is phenomenology?</a:t>
            </a:r>
            <a:br>
              <a:rPr lang="en-US" sz="4400" b="0" i="0">
                <a:solidFill>
                  <a:srgbClr val="333333"/>
                </a:solidFill>
                <a:latin typeface="Arial"/>
                <a:ea typeface="Arial"/>
                <a:cs typeface="Arial"/>
                <a:sym typeface="Arial"/>
              </a:rPr>
            </a:br>
            <a:endParaRPr/>
          </a:p>
        </p:txBody>
      </p:sp>
      <p:sp>
        <p:nvSpPr>
          <p:cNvPr id="399" name="Google Shape;399;p33"/>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sz="2400" b="0" i="0">
                <a:solidFill>
                  <a:srgbClr val="333333"/>
                </a:solidFill>
                <a:latin typeface="Arial"/>
                <a:ea typeface="Arial"/>
                <a:cs typeface="Arial"/>
                <a:sym typeface="Arial"/>
              </a:rPr>
              <a:t>In simple terms, phenomenology can be defined as an approach to research that seeks to describe the essence of a phenomenon by exploring it from the perspective of those who have experienced it  The goal of phenomenology is to describe the meaning of this experience—both in terms of </a:t>
            </a:r>
            <a:r>
              <a:rPr lang="en-US" sz="2400" b="0" i="1">
                <a:solidFill>
                  <a:srgbClr val="333333"/>
                </a:solidFill>
                <a:latin typeface="Arial"/>
                <a:ea typeface="Arial"/>
                <a:cs typeface="Arial"/>
                <a:sym typeface="Arial"/>
              </a:rPr>
              <a:t>what </a:t>
            </a:r>
            <a:r>
              <a:rPr lang="en-US" sz="2400" b="0" i="0">
                <a:solidFill>
                  <a:srgbClr val="333333"/>
                </a:solidFill>
                <a:latin typeface="Arial"/>
                <a:ea typeface="Arial"/>
                <a:cs typeface="Arial"/>
                <a:sym typeface="Arial"/>
              </a:rPr>
              <a:t>was experienced and </a:t>
            </a:r>
            <a:r>
              <a:rPr lang="en-US" sz="2400" b="0" i="1">
                <a:solidFill>
                  <a:srgbClr val="333333"/>
                </a:solidFill>
                <a:latin typeface="Arial"/>
                <a:ea typeface="Arial"/>
                <a:cs typeface="Arial"/>
                <a:sym typeface="Arial"/>
              </a:rPr>
              <a:t>how</a:t>
            </a:r>
            <a:r>
              <a:rPr lang="en-US" sz="2400" b="0" i="0">
                <a:solidFill>
                  <a:srgbClr val="333333"/>
                </a:solidFill>
                <a:latin typeface="Arial"/>
                <a:ea typeface="Arial"/>
                <a:cs typeface="Arial"/>
                <a:sym typeface="Arial"/>
              </a:rPr>
              <a:t> it was experienced.</a:t>
            </a:r>
            <a:endParaRPr/>
          </a:p>
          <a:p>
            <a:pPr marL="0" lvl="0" indent="0" algn="l" rtl="0">
              <a:lnSpc>
                <a:spcPct val="100000"/>
              </a:lnSpc>
              <a:spcBef>
                <a:spcPts val="360"/>
              </a:spcBef>
              <a:spcAft>
                <a:spcPts val="0"/>
              </a:spcAft>
              <a:buSzPts val="1800"/>
              <a:buNone/>
            </a:pPr>
            <a:r>
              <a:rPr lang="en-US" sz="2400" b="0" i="0">
                <a:solidFill>
                  <a:srgbClr val="333333"/>
                </a:solidFill>
                <a:latin typeface="Arial"/>
                <a:ea typeface="Arial"/>
                <a:cs typeface="Arial"/>
                <a:sym typeface="Arial"/>
              </a:rPr>
              <a:t> </a:t>
            </a:r>
            <a:r>
              <a:rPr lang="en-US" sz="1400" b="0" i="0">
                <a:solidFill>
                  <a:srgbClr val="333333"/>
                </a:solidFill>
                <a:latin typeface="Arial"/>
                <a:ea typeface="Arial"/>
                <a:cs typeface="Arial"/>
                <a:sym typeface="Arial"/>
              </a:rPr>
              <a:t>(https://link.springer.com/article/10.1007/s40037-019-0509-2)</a:t>
            </a:r>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400" name="Google Shape;400;p3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1" name="Google Shape;401;p3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02" name="Google Shape;402;p33"/>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9"/>
          <p:cNvSpPr txBox="1">
            <a:spLocks noGrp="1"/>
          </p:cNvSpPr>
          <p:nvPr>
            <p:ph type="title"/>
          </p:nvPr>
        </p:nvSpPr>
        <p:spPr>
          <a:xfrm>
            <a:off x="457200" y="89649"/>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br>
              <a:rPr lang="en-US" sz="4400" b="0" i="0">
                <a:solidFill>
                  <a:srgbClr val="333333"/>
                </a:solidFill>
                <a:latin typeface="Arial"/>
                <a:ea typeface="Arial"/>
                <a:cs typeface="Arial"/>
                <a:sym typeface="Arial"/>
              </a:rPr>
            </a:br>
            <a:r>
              <a:rPr lang="en-US" sz="3100" b="0" i="0">
                <a:solidFill>
                  <a:srgbClr val="333333"/>
                </a:solidFill>
                <a:latin typeface="Arial"/>
                <a:ea typeface="Arial"/>
                <a:cs typeface="Arial"/>
                <a:sym typeface="Arial"/>
              </a:rPr>
              <a:t>Diversity cards are based on lived experience</a:t>
            </a:r>
            <a:endParaRPr/>
          </a:p>
        </p:txBody>
      </p:sp>
      <p:sp>
        <p:nvSpPr>
          <p:cNvPr id="408" name="Google Shape;408;p59"/>
          <p:cNvSpPr txBox="1">
            <a:spLocks noGrp="1"/>
          </p:cNvSpPr>
          <p:nvPr>
            <p:ph type="body" idx="1"/>
          </p:nvPr>
        </p:nvSpPr>
        <p:spPr>
          <a:xfrm>
            <a:off x="457200" y="1823275"/>
            <a:ext cx="3589699" cy="4302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360"/>
              </a:spcBef>
              <a:spcAft>
                <a:spcPts val="0"/>
              </a:spcAft>
              <a:buSzPct val="81081"/>
              <a:buNone/>
            </a:pPr>
            <a:endParaRPr sz="2400" b="0" i="0">
              <a:solidFill>
                <a:srgbClr val="333333"/>
              </a:solidFill>
              <a:latin typeface="Arial"/>
              <a:ea typeface="Arial"/>
              <a:cs typeface="Arial"/>
              <a:sym typeface="Arial"/>
            </a:endParaRPr>
          </a:p>
          <a:p>
            <a:pPr marL="0" lvl="0" indent="0" algn="l" rtl="0">
              <a:lnSpc>
                <a:spcPct val="100000"/>
              </a:lnSpc>
              <a:spcBef>
                <a:spcPts val="360"/>
              </a:spcBef>
              <a:spcAft>
                <a:spcPts val="0"/>
              </a:spcAft>
              <a:buSzPct val="81081"/>
              <a:buNone/>
            </a:pPr>
            <a:r>
              <a:rPr lang="en-US" sz="2400" b="0" i="0">
                <a:solidFill>
                  <a:srgbClr val="333333"/>
                </a:solidFill>
                <a:latin typeface="Arial"/>
                <a:ea typeface="Arial"/>
                <a:cs typeface="Arial"/>
                <a:sym typeface="Arial"/>
              </a:rPr>
              <a:t>This project built diversity cards, stories of individual experiences in organisations.</a:t>
            </a:r>
            <a:endParaRPr/>
          </a:p>
          <a:p>
            <a:pPr marL="0" lvl="0" indent="0" algn="l" rtl="0">
              <a:lnSpc>
                <a:spcPct val="100000"/>
              </a:lnSpc>
              <a:spcBef>
                <a:spcPts val="360"/>
              </a:spcBef>
              <a:spcAft>
                <a:spcPts val="0"/>
              </a:spcAft>
              <a:buSzPct val="81081"/>
              <a:buNone/>
            </a:pPr>
            <a:r>
              <a:rPr lang="en-US" sz="2400">
                <a:solidFill>
                  <a:srgbClr val="333333"/>
                </a:solidFill>
                <a:latin typeface="Arial"/>
                <a:ea typeface="Arial"/>
                <a:cs typeface="Arial"/>
                <a:sym typeface="Arial"/>
              </a:rPr>
              <a:t>If we understand the whole person, we can appreciate individual needs.</a:t>
            </a:r>
            <a:endParaRPr/>
          </a:p>
          <a:p>
            <a:pPr marL="0" lvl="0" indent="0" algn="l" rtl="0">
              <a:lnSpc>
                <a:spcPct val="100000"/>
              </a:lnSpc>
              <a:spcBef>
                <a:spcPts val="360"/>
              </a:spcBef>
              <a:spcAft>
                <a:spcPts val="0"/>
              </a:spcAft>
              <a:buSzPct val="81081"/>
              <a:buNone/>
            </a:pPr>
            <a:r>
              <a:rPr lang="en-US" sz="2400">
                <a:solidFill>
                  <a:srgbClr val="333333"/>
                </a:solidFill>
                <a:latin typeface="Arial"/>
                <a:ea typeface="Arial"/>
                <a:cs typeface="Arial"/>
                <a:sym typeface="Arial"/>
              </a:rPr>
              <a:t>This gives an insight into diversity from an individual perspective which could inform organisational policy.</a:t>
            </a:r>
            <a:endParaRPr/>
          </a:p>
          <a:p>
            <a:pPr marL="0" lvl="0" indent="0" algn="l" rtl="0">
              <a:lnSpc>
                <a:spcPct val="100000"/>
              </a:lnSpc>
              <a:spcBef>
                <a:spcPts val="360"/>
              </a:spcBef>
              <a:spcAft>
                <a:spcPts val="0"/>
              </a:spcAft>
              <a:buSzPct val="81081"/>
              <a:buNone/>
            </a:pPr>
            <a:endParaRPr sz="2400" b="0" i="0">
              <a:solidFill>
                <a:srgbClr val="333333"/>
              </a:solidFill>
              <a:highlight>
                <a:srgbClr val="FFFF00"/>
              </a:highlight>
              <a:latin typeface="Arial"/>
              <a:ea typeface="Arial"/>
              <a:cs typeface="Arial"/>
              <a:sym typeface="Arial"/>
            </a:endParaRPr>
          </a:p>
          <a:p>
            <a:pPr marL="0" lvl="0" indent="0" algn="l" rtl="0">
              <a:lnSpc>
                <a:spcPct val="100000"/>
              </a:lnSpc>
              <a:spcBef>
                <a:spcPts val="360"/>
              </a:spcBef>
              <a:spcAft>
                <a:spcPts val="0"/>
              </a:spcAft>
              <a:buSzPct val="60810"/>
              <a:buNone/>
            </a:pPr>
            <a:endParaRPr>
              <a:highlight>
                <a:srgbClr val="FFFF00"/>
              </a:highlight>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p:txBody>
      </p:sp>
      <p:sp>
        <p:nvSpPr>
          <p:cNvPr id="409" name="Google Shape;409;p5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0" name="Google Shape;410;p5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11" name="Google Shape;411;p59"/>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412" name="Google Shape;412;p59"/>
          <p:cNvPicPr preferRelativeResize="0"/>
          <p:nvPr/>
        </p:nvPicPr>
        <p:blipFill rotWithShape="1">
          <a:blip r:embed="rId5">
            <a:alphaModFix/>
          </a:blip>
          <a:srcRect/>
          <a:stretch/>
        </p:blipFill>
        <p:spPr>
          <a:xfrm>
            <a:off x="4067952" y="1604980"/>
            <a:ext cx="4618848" cy="47394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br>
              <a:rPr lang="en-US" sz="4400" b="1">
                <a:solidFill>
                  <a:srgbClr val="0070C0"/>
                </a:solidFill>
                <a:latin typeface="Calibri"/>
                <a:ea typeface="Calibri"/>
                <a:cs typeface="Calibri"/>
                <a:sym typeface="Calibri"/>
              </a:rPr>
            </a:br>
            <a:br>
              <a:rPr lang="en-US" sz="4400" b="1">
                <a:solidFill>
                  <a:srgbClr val="0070C0"/>
                </a:solidFill>
                <a:latin typeface="Calibri"/>
                <a:ea typeface="Calibri"/>
                <a:cs typeface="Calibri"/>
                <a:sym typeface="Calibri"/>
              </a:rPr>
            </a:br>
            <a:r>
              <a:rPr lang="en-US" sz="4400" b="1">
                <a:solidFill>
                  <a:srgbClr val="0070C0"/>
                </a:solidFill>
                <a:latin typeface="Calibri"/>
                <a:ea typeface="Calibri"/>
                <a:cs typeface="Calibri"/>
                <a:sym typeface="Calibri"/>
              </a:rPr>
              <a:t>Please drop in chat:</a:t>
            </a:r>
            <a:br>
              <a:rPr lang="en-US" sz="4400" b="1">
                <a:solidFill>
                  <a:srgbClr val="0070C0"/>
                </a:solidFill>
                <a:latin typeface="Calibri"/>
                <a:ea typeface="Calibri"/>
                <a:cs typeface="Calibri"/>
                <a:sym typeface="Calibri"/>
              </a:rPr>
            </a:br>
            <a:br>
              <a:rPr lang="en-US" sz="4400" b="1">
                <a:solidFill>
                  <a:srgbClr val="0070C0"/>
                </a:solidFill>
                <a:latin typeface="Calibri"/>
                <a:ea typeface="Calibri"/>
                <a:cs typeface="Calibri"/>
                <a:sym typeface="Calibri"/>
              </a:rPr>
            </a:br>
            <a:endParaRPr/>
          </a:p>
        </p:txBody>
      </p:sp>
      <p:sp>
        <p:nvSpPr>
          <p:cNvPr id="122" name="Google Shape;122;p2"/>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sz="2800" b="1">
                <a:solidFill>
                  <a:schemeClr val="dk1"/>
                </a:solidFill>
                <a:latin typeface="Calibri"/>
                <a:ea typeface="Calibri"/>
                <a:cs typeface="Calibri"/>
                <a:sym typeface="Calibri"/>
              </a:rPr>
              <a:t>Your name?</a:t>
            </a:r>
            <a:br>
              <a:rPr lang="en-US" sz="2800" b="1">
                <a:solidFill>
                  <a:schemeClr val="dk1"/>
                </a:solidFill>
                <a:latin typeface="Calibri"/>
                <a:ea typeface="Calibri"/>
                <a:cs typeface="Calibri"/>
                <a:sym typeface="Calibri"/>
              </a:rPr>
            </a:br>
            <a:br>
              <a:rPr lang="en-US" sz="2800" b="1">
                <a:solidFill>
                  <a:schemeClr val="dk1"/>
                </a:solidFill>
                <a:latin typeface="Calibri"/>
                <a:ea typeface="Calibri"/>
                <a:cs typeface="Calibri"/>
                <a:sym typeface="Calibri"/>
              </a:rPr>
            </a:br>
            <a:r>
              <a:rPr lang="en-US" sz="2800" b="1">
                <a:solidFill>
                  <a:schemeClr val="dk1"/>
                </a:solidFill>
                <a:latin typeface="Calibri"/>
                <a:ea typeface="Calibri"/>
                <a:cs typeface="Calibri"/>
                <a:sym typeface="Calibri"/>
              </a:rPr>
              <a:t>What is your current job role?</a:t>
            </a:r>
            <a:endParaRPr/>
          </a:p>
          <a:p>
            <a:pPr marL="0" lvl="0" indent="0" algn="l" rtl="0">
              <a:lnSpc>
                <a:spcPct val="100000"/>
              </a:lnSpc>
              <a:spcBef>
                <a:spcPts val="360"/>
              </a:spcBef>
              <a:spcAft>
                <a:spcPts val="0"/>
              </a:spcAft>
              <a:buSzPts val="1800"/>
              <a:buNone/>
            </a:pPr>
            <a:endParaRPr sz="2800" b="1">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800"/>
              <a:buNone/>
            </a:pPr>
            <a:endParaRPr sz="2500">
              <a:solidFill>
                <a:schemeClr val="dk1"/>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123" name="Google Shape;123;p2"/>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4" name="Google Shape;124;p2"/>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25" name="Google Shape;125;p2"/>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126" name="Google Shape;126;p2" descr="Chat"/>
          <p:cNvPicPr preferRelativeResize="0"/>
          <p:nvPr/>
        </p:nvPicPr>
        <p:blipFill rotWithShape="1">
          <a:blip r:embed="rId5">
            <a:alphaModFix/>
          </a:blip>
          <a:srcRect/>
          <a:stretch/>
        </p:blipFill>
        <p:spPr>
          <a:xfrm>
            <a:off x="3452397" y="3974725"/>
            <a:ext cx="2693526" cy="26935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2"/>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Cultural leadership</a:t>
            </a:r>
            <a:endParaRPr/>
          </a:p>
        </p:txBody>
      </p:sp>
      <p:sp>
        <p:nvSpPr>
          <p:cNvPr id="418" name="Google Shape;418;p32"/>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9" name="Google Shape;419;p32"/>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20" name="Google Shape;420;p32"/>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421" name="Google Shape;421;p32"/>
          <p:cNvPicPr preferRelativeResize="0"/>
          <p:nvPr/>
        </p:nvPicPr>
        <p:blipFill rotWithShape="1">
          <a:blip r:embed="rId5">
            <a:alphaModFix/>
          </a:blip>
          <a:srcRect/>
          <a:stretch/>
        </p:blipFill>
        <p:spPr>
          <a:xfrm>
            <a:off x="1035900" y="1552398"/>
            <a:ext cx="6216609" cy="47963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4"/>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Cultural leadership</a:t>
            </a:r>
            <a:endParaRPr/>
          </a:p>
        </p:txBody>
      </p:sp>
      <p:sp>
        <p:nvSpPr>
          <p:cNvPr id="427" name="Google Shape;427;p34"/>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360"/>
              </a:spcBef>
              <a:spcAft>
                <a:spcPts val="0"/>
              </a:spcAft>
              <a:buSzPts val="1800"/>
              <a:buNone/>
            </a:pPr>
            <a:r>
              <a:rPr lang="en-US" sz="2800" b="1"/>
              <a:t>Truism -  </a:t>
            </a:r>
            <a:r>
              <a:rPr lang="en-US" sz="2800"/>
              <a:t>lead from the top showing exemplary attitudes and behaviours, but needs to incorporate  operational, developmental  and strategic plans.</a:t>
            </a:r>
            <a:endParaRPr/>
          </a:p>
          <a:p>
            <a:pPr marL="0" lvl="0" indent="0" algn="l" rtl="0">
              <a:lnSpc>
                <a:spcPct val="100000"/>
              </a:lnSpc>
              <a:spcBef>
                <a:spcPts val="360"/>
              </a:spcBef>
              <a:spcAft>
                <a:spcPts val="0"/>
              </a:spcAft>
              <a:buSzPts val="1800"/>
              <a:buNone/>
            </a:pPr>
            <a:endParaRPr sz="2800" b="1"/>
          </a:p>
          <a:p>
            <a:pPr marL="0" lvl="0" indent="0" algn="l" rtl="0">
              <a:lnSpc>
                <a:spcPct val="100000"/>
              </a:lnSpc>
              <a:spcBef>
                <a:spcPts val="360"/>
              </a:spcBef>
              <a:spcAft>
                <a:spcPts val="0"/>
              </a:spcAft>
              <a:buSzPts val="1800"/>
              <a:buNone/>
            </a:pPr>
            <a:r>
              <a:rPr lang="en-US" sz="2800" b="1"/>
              <a:t>Strategic alignment - </a:t>
            </a:r>
            <a:r>
              <a:rPr lang="en-US" sz="2800"/>
              <a:t>throughout all layers in organisation, behaviour, policy, strategy.</a:t>
            </a:r>
            <a:endParaRPr/>
          </a:p>
          <a:p>
            <a:pPr marL="0" lvl="0" indent="0" algn="l" rtl="0">
              <a:lnSpc>
                <a:spcPct val="100000"/>
              </a:lnSpc>
              <a:spcBef>
                <a:spcPts val="360"/>
              </a:spcBef>
              <a:spcAft>
                <a:spcPts val="0"/>
              </a:spcAft>
              <a:buSzPts val="1800"/>
              <a:buNone/>
            </a:pPr>
            <a:endParaRPr sz="2800" b="1"/>
          </a:p>
          <a:p>
            <a:pPr marL="0" lvl="0" indent="0" algn="l" rtl="0">
              <a:lnSpc>
                <a:spcPct val="100000"/>
              </a:lnSpc>
              <a:spcBef>
                <a:spcPts val="360"/>
              </a:spcBef>
              <a:spcAft>
                <a:spcPts val="0"/>
              </a:spcAft>
              <a:buSzPts val="1800"/>
              <a:buNone/>
            </a:pPr>
            <a:r>
              <a:rPr lang="en-US" sz="2800" b="1"/>
              <a:t>However: </a:t>
            </a:r>
            <a:r>
              <a:rPr lang="en-US" sz="2800"/>
              <a:t>Trust often breaks down in organisations because of mixed messages and contradictory messaging .</a:t>
            </a: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428" name="Google Shape;428;p34"/>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29" name="Google Shape;429;p34"/>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30" name="Google Shape;430;p34"/>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b="1">
                <a:solidFill>
                  <a:srgbClr val="0070C0"/>
                </a:solidFill>
              </a:rPr>
              <a:t>We will cover briefly:</a:t>
            </a:r>
            <a:br>
              <a:rPr lang="en-US" b="1">
                <a:solidFill>
                  <a:srgbClr val="0070C0"/>
                </a:solidFill>
              </a:rPr>
            </a:br>
            <a:endParaRPr/>
          </a:p>
        </p:txBody>
      </p:sp>
      <p:sp>
        <p:nvSpPr>
          <p:cNvPr id="436" name="Google Shape;436;p60"/>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437" name="Google Shape;437;p6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8" name="Google Shape;438;p6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39" name="Google Shape;439;p60"/>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440" name="Google Shape;440;p60"/>
          <p:cNvSpPr txBox="1"/>
          <p:nvPr/>
        </p:nvSpPr>
        <p:spPr>
          <a:xfrm>
            <a:off x="379186" y="1582450"/>
            <a:ext cx="4270829" cy="5000900"/>
          </a:xfrm>
          <a:prstGeom prst="rect">
            <a:avLst/>
          </a:prstGeom>
          <a:noFill/>
          <a:ln>
            <a:noFill/>
          </a:ln>
        </p:spPr>
        <p:txBody>
          <a:bodyPr spcFirstLastPara="1" wrap="square" lIns="91425" tIns="45700" rIns="91425" bIns="45700" anchor="t" anchorCtr="0">
            <a:normAutofit/>
          </a:bodyPr>
          <a:lstStyle/>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Inclusion and diversity mindsets- what do we need to pay attention to in organisations e.g. language</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441" name="Google Shape;441;p60" descr="shallow focus photography of books"/>
          <p:cNvPicPr preferRelativeResize="0"/>
          <p:nvPr/>
        </p:nvPicPr>
        <p:blipFill rotWithShape="1">
          <a:blip r:embed="rId5">
            <a:alphaModFix/>
          </a:blip>
          <a:srcRect/>
          <a:stretch/>
        </p:blipFill>
        <p:spPr>
          <a:xfrm>
            <a:off x="5075724" y="1740337"/>
            <a:ext cx="3689090" cy="2453245"/>
          </a:xfrm>
          <a:prstGeom prst="rect">
            <a:avLst/>
          </a:prstGeom>
          <a:solidFill>
            <a:srgbClr val="FFFFFF"/>
          </a:solid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Taking example of language</a:t>
            </a:r>
            <a:endParaRPr/>
          </a:p>
        </p:txBody>
      </p:sp>
      <p:sp>
        <p:nvSpPr>
          <p:cNvPr id="447" name="Google Shape;447;p3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sz="2400"/>
              <a:t>Our ethos is communicated in documents, emails, letters, invitations, telephone calls, texts, appraisals.</a:t>
            </a:r>
            <a:endParaRPr/>
          </a:p>
          <a:p>
            <a:pPr marL="457200" lvl="0" indent="-228600" algn="l" rtl="0">
              <a:lnSpc>
                <a:spcPct val="100000"/>
              </a:lnSpc>
              <a:spcBef>
                <a:spcPts val="360"/>
              </a:spcBef>
              <a:spcAft>
                <a:spcPts val="0"/>
              </a:spcAft>
              <a:buClr>
                <a:schemeClr val="dk1"/>
              </a:buClr>
              <a:buSzPts val="1800"/>
              <a:buNone/>
            </a:pPr>
            <a:endParaRPr sz="2500">
              <a:solidFill>
                <a:srgbClr val="333333"/>
              </a:solidFill>
              <a:latin typeface="Calibri"/>
              <a:ea typeface="Calibri"/>
              <a:cs typeface="Calibri"/>
              <a:sym typeface="Calibri"/>
            </a:endParaRPr>
          </a:p>
          <a:p>
            <a:pPr marL="457200" lvl="0" indent="-342900" algn="l" rtl="0">
              <a:lnSpc>
                <a:spcPct val="100000"/>
              </a:lnSpc>
              <a:spcBef>
                <a:spcPts val="360"/>
              </a:spcBef>
              <a:spcAft>
                <a:spcPts val="0"/>
              </a:spcAft>
              <a:buClr>
                <a:schemeClr val="dk1"/>
              </a:buClr>
              <a:buSzPts val="1800"/>
              <a:buChar char="•"/>
            </a:pPr>
            <a:r>
              <a:rPr lang="en-US" sz="2500">
                <a:solidFill>
                  <a:srgbClr val="333333"/>
                </a:solidFill>
                <a:latin typeface="Calibri"/>
                <a:ea typeface="Calibri"/>
                <a:cs typeface="Calibri"/>
                <a:sym typeface="Calibri"/>
              </a:rPr>
              <a:t>Language used can be rooted in stereotypical conditioning.</a:t>
            </a:r>
            <a:endParaRPr/>
          </a:p>
          <a:p>
            <a:pPr marL="457200" lvl="0" indent="-228600" algn="l" rtl="0">
              <a:lnSpc>
                <a:spcPct val="100000"/>
              </a:lnSpc>
              <a:spcBef>
                <a:spcPts val="360"/>
              </a:spcBef>
              <a:spcAft>
                <a:spcPts val="0"/>
              </a:spcAft>
              <a:buClr>
                <a:schemeClr val="dk1"/>
              </a:buClr>
              <a:buSzPts val="1800"/>
              <a:buNone/>
            </a:pPr>
            <a:endParaRPr sz="2500">
              <a:solidFill>
                <a:srgbClr val="333333"/>
              </a:solidFill>
              <a:latin typeface="Calibri"/>
              <a:ea typeface="Calibri"/>
              <a:cs typeface="Calibri"/>
              <a:sym typeface="Calibri"/>
            </a:endParaRPr>
          </a:p>
          <a:p>
            <a:pPr marL="457200" lvl="0" indent="-342900" algn="l" rtl="0">
              <a:lnSpc>
                <a:spcPct val="100000"/>
              </a:lnSpc>
              <a:spcBef>
                <a:spcPts val="360"/>
              </a:spcBef>
              <a:spcAft>
                <a:spcPts val="0"/>
              </a:spcAft>
              <a:buClr>
                <a:schemeClr val="dk1"/>
              </a:buClr>
              <a:buSzPts val="1800"/>
              <a:buChar char="•"/>
            </a:pPr>
            <a:r>
              <a:rPr lang="en-US" sz="2500">
                <a:solidFill>
                  <a:srgbClr val="333333"/>
                </a:solidFill>
                <a:latin typeface="Calibri"/>
                <a:ea typeface="Calibri"/>
                <a:cs typeface="Calibri"/>
                <a:sym typeface="Calibri"/>
              </a:rPr>
              <a:t>Gender bias can turn up in feedback and performance appraisals.</a:t>
            </a:r>
            <a:endParaRPr/>
          </a:p>
          <a:p>
            <a:pPr marL="342900" marR="3029585" lvl="0" indent="-279400" algn="l" rtl="0">
              <a:lnSpc>
                <a:spcPct val="107000"/>
              </a:lnSpc>
              <a:spcBef>
                <a:spcPts val="360"/>
              </a:spcBef>
              <a:spcAft>
                <a:spcPts val="0"/>
              </a:spcAft>
              <a:buSzPts val="1000"/>
              <a:buFont typeface="Noto Sans Symbols"/>
              <a:buNone/>
            </a:pPr>
            <a:endParaRPr sz="2500">
              <a:solidFill>
                <a:srgbClr val="333333"/>
              </a:solidFill>
              <a:latin typeface="Calibri"/>
              <a:ea typeface="Calibri"/>
              <a:cs typeface="Calibri"/>
              <a:sym typeface="Calibri"/>
            </a:endParaRPr>
          </a:p>
          <a:p>
            <a:pPr marL="0" lvl="0" indent="0" algn="l" rtl="0">
              <a:lnSpc>
                <a:spcPct val="100000"/>
              </a:lnSpc>
              <a:spcBef>
                <a:spcPts val="11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448" name="Google Shape;448;p3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9" name="Google Shape;449;p3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50" name="Google Shape;450;p3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b="1">
                <a:solidFill>
                  <a:srgbClr val="0070C0"/>
                </a:solidFill>
              </a:rPr>
              <a:t>Gender and Culture bias in language of performance reviews</a:t>
            </a:r>
            <a:endParaRPr sz="3600"/>
          </a:p>
        </p:txBody>
      </p:sp>
      <p:sp>
        <p:nvSpPr>
          <p:cNvPr id="456" name="Google Shape;456;p37"/>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457" name="Google Shape;457;p37"/>
          <p:cNvSpPr/>
          <p:nvPr/>
        </p:nvSpPr>
        <p:spPr>
          <a:xfrm>
            <a:off x="457200" y="14176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8" name="Google Shape;458;p3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59" name="Google Shape;459;p37"/>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460" name="Google Shape;460;p37"/>
          <p:cNvPicPr preferRelativeResize="0"/>
          <p:nvPr/>
        </p:nvPicPr>
        <p:blipFill rotWithShape="1">
          <a:blip r:embed="rId5">
            <a:alphaModFix/>
          </a:blip>
          <a:srcRect/>
          <a:stretch/>
        </p:blipFill>
        <p:spPr>
          <a:xfrm>
            <a:off x="457200" y="1758103"/>
            <a:ext cx="7059263" cy="48321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r>
              <a:rPr lang="en-US" sz="2800" b="1"/>
              <a:t>What examples do you have of gender or culture bias and exclusion in language?</a:t>
            </a:r>
            <a:endParaRPr sz="2500">
              <a:solidFill>
                <a:srgbClr val="000000"/>
              </a:solidFill>
              <a:highlight>
                <a:schemeClr val="lt1"/>
              </a:highlight>
              <a:latin typeface="Arial"/>
              <a:ea typeface="Arial"/>
              <a:cs typeface="Arial"/>
              <a:sym typeface="Arial"/>
            </a:endParaRPr>
          </a:p>
        </p:txBody>
      </p:sp>
      <p:sp>
        <p:nvSpPr>
          <p:cNvPr id="466" name="Google Shape;466;p3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67" name="Google Shape;467;p3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68" name="Google Shape;468;p38"/>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469" name="Google Shape;469;p38"/>
          <p:cNvPicPr preferRelativeResize="0"/>
          <p:nvPr/>
        </p:nvPicPr>
        <p:blipFill rotWithShape="1">
          <a:blip r:embed="rId5">
            <a:alphaModFix/>
          </a:blip>
          <a:srcRect/>
          <a:stretch/>
        </p:blipFill>
        <p:spPr>
          <a:xfrm>
            <a:off x="4865466" y="3568981"/>
            <a:ext cx="3762622" cy="2575553"/>
          </a:xfrm>
          <a:prstGeom prst="rect">
            <a:avLst/>
          </a:prstGeom>
          <a:noFill/>
          <a:ln>
            <a:noFill/>
          </a:ln>
        </p:spPr>
      </p:pic>
      <p:sp>
        <p:nvSpPr>
          <p:cNvPr id="470" name="Google Shape;470;p38"/>
          <p:cNvSpPr txBox="1">
            <a:spLocks noGrp="1"/>
          </p:cNvSpPr>
          <p:nvPr>
            <p:ph type="title"/>
          </p:nvPr>
        </p:nvSpPr>
        <p:spPr>
          <a:xfrm>
            <a:off x="457200" y="274638"/>
            <a:ext cx="7627257" cy="108970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br>
              <a:rPr lang="en-US" sz="3200" b="1">
                <a:solidFill>
                  <a:srgbClr val="0070C0"/>
                </a:solidFill>
              </a:rPr>
            </a:br>
            <a:br>
              <a:rPr lang="en-US" sz="3200" b="1">
                <a:solidFill>
                  <a:srgbClr val="0070C0"/>
                </a:solidFill>
              </a:rPr>
            </a:br>
            <a:r>
              <a:rPr lang="en-US" sz="3200" b="1">
                <a:solidFill>
                  <a:srgbClr val="0070C0"/>
                </a:solidFill>
              </a:rPr>
              <a:t>Discussion-</a:t>
            </a:r>
            <a:r>
              <a:rPr lang="en-US" sz="3200" b="1"/>
              <a:t> </a:t>
            </a:r>
            <a:r>
              <a:rPr lang="en-US" sz="3200" b="1">
                <a:solidFill>
                  <a:srgbClr val="0070C0"/>
                </a:solidFill>
              </a:rPr>
              <a:t>think about how language is used in your organisation</a:t>
            </a:r>
            <a:br>
              <a:rPr lang="en-US" sz="3200" b="1">
                <a:solidFill>
                  <a:srgbClr val="0070C0"/>
                </a:solidFill>
              </a:rPr>
            </a:br>
            <a:br>
              <a:rPr lang="en-US" sz="3200" b="1">
                <a:solidFill>
                  <a:srgbClr val="0070C0"/>
                </a:solidFill>
              </a:rPr>
            </a:br>
            <a:endParaRPr sz="3200" b="1">
              <a:solidFill>
                <a:srgbClr val="0070C0"/>
              </a:solidFill>
            </a:endParaRPr>
          </a:p>
        </p:txBody>
      </p:sp>
      <p:pic>
        <p:nvPicPr>
          <p:cNvPr id="471" name="Google Shape;471;p38" descr="Chat"/>
          <p:cNvPicPr preferRelativeResize="0"/>
          <p:nvPr/>
        </p:nvPicPr>
        <p:blipFill rotWithShape="1">
          <a:blip r:embed="rId6">
            <a:alphaModFix/>
          </a:blip>
          <a:srcRect/>
          <a:stretch/>
        </p:blipFill>
        <p:spPr>
          <a:xfrm>
            <a:off x="1035900" y="3568981"/>
            <a:ext cx="2693526" cy="26935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5"/>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6250"/>
              <a:buNone/>
            </a:pPr>
            <a:r>
              <a:rPr lang="en-US" sz="3200" b="1">
                <a:solidFill>
                  <a:srgbClr val="0070C0"/>
                </a:solidFill>
                <a:latin typeface="Arial"/>
                <a:ea typeface="Arial"/>
                <a:cs typeface="Arial"/>
                <a:sym typeface="Arial"/>
              </a:rPr>
              <a:t>Stanford University’s </a:t>
            </a:r>
            <a:r>
              <a:rPr lang="en-US" sz="3200" b="1" i="0">
                <a:solidFill>
                  <a:srgbClr val="0070C0"/>
                </a:solidFill>
                <a:latin typeface="Arial"/>
                <a:ea typeface="Arial"/>
                <a:cs typeface="Arial"/>
                <a:sym typeface="Arial"/>
              </a:rPr>
              <a:t>Clayman Institute for Gender Research findings:</a:t>
            </a:r>
            <a:endParaRPr sz="3200" b="1">
              <a:latin typeface="Arial"/>
              <a:ea typeface="Arial"/>
              <a:cs typeface="Arial"/>
              <a:sym typeface="Arial"/>
            </a:endParaRPr>
          </a:p>
        </p:txBody>
      </p:sp>
      <p:sp>
        <p:nvSpPr>
          <p:cNvPr id="477" name="Google Shape;477;p45"/>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62500" lnSpcReduction="20000"/>
          </a:bodyPr>
          <a:lstStyle/>
          <a:p>
            <a:pPr marL="457200" lvl="0" indent="-342900" algn="l" rtl="0">
              <a:lnSpc>
                <a:spcPct val="100000"/>
              </a:lnSpc>
              <a:spcBef>
                <a:spcPts val="360"/>
              </a:spcBef>
              <a:spcAft>
                <a:spcPts val="0"/>
              </a:spcAft>
              <a:buSzPct val="90000"/>
              <a:buFont typeface="Arial"/>
              <a:buChar char="•"/>
            </a:pPr>
            <a:r>
              <a:rPr lang="en-US" sz="3200" b="0" i="0">
                <a:solidFill>
                  <a:srgbClr val="303030"/>
                </a:solidFill>
                <a:latin typeface="Open Sans"/>
                <a:ea typeface="Open Sans"/>
                <a:cs typeface="Open Sans"/>
                <a:sym typeface="Open Sans"/>
              </a:rPr>
              <a:t>Bias creates disadvantage.</a:t>
            </a:r>
            <a:endParaRPr/>
          </a:p>
          <a:p>
            <a:pPr marL="0" lvl="0" indent="0" algn="l" rtl="0">
              <a:lnSpc>
                <a:spcPct val="100000"/>
              </a:lnSpc>
              <a:spcBef>
                <a:spcPts val="360"/>
              </a:spcBef>
              <a:spcAft>
                <a:spcPts val="0"/>
              </a:spcAft>
              <a:buSzPct val="90000"/>
              <a:buNone/>
            </a:pPr>
            <a:endParaRPr sz="3200" b="0" i="0">
              <a:solidFill>
                <a:srgbClr val="303030"/>
              </a:solidFill>
              <a:latin typeface="Open Sans"/>
              <a:ea typeface="Open Sans"/>
              <a:cs typeface="Open Sans"/>
              <a:sym typeface="Open Sans"/>
            </a:endParaRPr>
          </a:p>
          <a:p>
            <a:pPr marL="457200" lvl="0" indent="-342900" algn="l" rtl="0">
              <a:lnSpc>
                <a:spcPct val="100000"/>
              </a:lnSpc>
              <a:spcBef>
                <a:spcPts val="360"/>
              </a:spcBef>
              <a:spcAft>
                <a:spcPts val="0"/>
              </a:spcAft>
              <a:buSzPct val="102856"/>
              <a:buChar char="•"/>
            </a:pPr>
            <a:r>
              <a:rPr lang="en-US" sz="2800" b="0" i="0">
                <a:solidFill>
                  <a:srgbClr val="303030"/>
                </a:solidFill>
                <a:latin typeface="Open Sans"/>
                <a:ea typeface="Open Sans"/>
                <a:cs typeface="Open Sans"/>
                <a:sym typeface="Open Sans"/>
              </a:rPr>
              <a:t>‘</a:t>
            </a:r>
            <a:r>
              <a:rPr lang="en-US" sz="2800" b="0" i="1">
                <a:solidFill>
                  <a:srgbClr val="303030"/>
                </a:solidFill>
                <a:latin typeface="Open Sans"/>
                <a:ea typeface="Open Sans"/>
                <a:cs typeface="Open Sans"/>
                <a:sym typeface="Open Sans"/>
              </a:rPr>
              <a:t>Heidi seems to shrink when she’s around others, and especially around clients, she needs to be more self-confident</a:t>
            </a:r>
            <a:r>
              <a:rPr lang="en-US" sz="2800" b="0" i="0">
                <a:solidFill>
                  <a:srgbClr val="303030"/>
                </a:solidFill>
                <a:latin typeface="Open Sans"/>
                <a:ea typeface="Open Sans"/>
                <a:cs typeface="Open Sans"/>
                <a:sym typeface="Open Sans"/>
              </a:rPr>
              <a:t>.’  But a similar problem – confidence in working with clients – was given a positive spin when a man was struggling with it: ‘J</a:t>
            </a:r>
            <a:r>
              <a:rPr lang="en-US" sz="2800" b="0" i="1">
                <a:solidFill>
                  <a:srgbClr val="303030"/>
                </a:solidFill>
                <a:latin typeface="Open Sans"/>
                <a:ea typeface="Open Sans"/>
                <a:cs typeface="Open Sans"/>
                <a:sym typeface="Open Sans"/>
              </a:rPr>
              <a:t>im needs to develop his natural ability to work with people</a:t>
            </a:r>
            <a:r>
              <a:rPr lang="en-US" sz="2800" b="0" i="0">
                <a:solidFill>
                  <a:srgbClr val="303030"/>
                </a:solidFill>
                <a:latin typeface="Open Sans"/>
                <a:ea typeface="Open Sans"/>
                <a:cs typeface="Open Sans"/>
                <a:sym typeface="Open Sans"/>
              </a:rPr>
              <a:t>.’</a:t>
            </a:r>
            <a:endParaRPr/>
          </a:p>
          <a:p>
            <a:pPr marL="457200" lvl="0" indent="-228600" algn="l" rtl="0">
              <a:lnSpc>
                <a:spcPct val="100000"/>
              </a:lnSpc>
              <a:spcBef>
                <a:spcPts val="360"/>
              </a:spcBef>
              <a:spcAft>
                <a:spcPts val="0"/>
              </a:spcAft>
              <a:buSzPct val="102856"/>
              <a:buNone/>
            </a:pPr>
            <a:endParaRPr sz="2800" b="0" i="0">
              <a:solidFill>
                <a:srgbClr val="303030"/>
              </a:solidFill>
              <a:latin typeface="Open Sans"/>
              <a:ea typeface="Open Sans"/>
              <a:cs typeface="Open Sans"/>
              <a:sym typeface="Open Sans"/>
            </a:endParaRPr>
          </a:p>
          <a:p>
            <a:pPr marL="457200" lvl="0" indent="-342900" algn="l" rtl="0">
              <a:lnSpc>
                <a:spcPct val="100000"/>
              </a:lnSpc>
              <a:spcBef>
                <a:spcPts val="360"/>
              </a:spcBef>
              <a:spcAft>
                <a:spcPts val="0"/>
              </a:spcAft>
              <a:buSzPct val="102856"/>
              <a:buChar char="•"/>
            </a:pPr>
            <a:r>
              <a:rPr lang="en-US" sz="2800" b="0" i="0">
                <a:solidFill>
                  <a:srgbClr val="303030"/>
                </a:solidFill>
                <a:latin typeface="Open Sans"/>
                <a:ea typeface="Open Sans"/>
                <a:cs typeface="Open Sans"/>
                <a:sym typeface="Open Sans"/>
              </a:rPr>
              <a:t>In another pair of reviews, the reviewer highlighted the woman’s ‘analysis paralysis,’ while the same behaviour in a male colleague was seen as careful thoughtfulness: ‘</a:t>
            </a:r>
            <a:r>
              <a:rPr lang="en-US" sz="2800" b="0" i="1">
                <a:solidFill>
                  <a:srgbClr val="303030"/>
                </a:solidFill>
                <a:latin typeface="Open Sans"/>
                <a:ea typeface="Open Sans"/>
                <a:cs typeface="Open Sans"/>
                <a:sym typeface="Open Sans"/>
              </a:rPr>
              <a:t>Simone seems paralyzed and confused when facing tight deadlines to make decisions</a:t>
            </a:r>
            <a:r>
              <a:rPr lang="en-US" sz="2800" b="0" i="0">
                <a:solidFill>
                  <a:srgbClr val="303030"/>
                </a:solidFill>
                <a:latin typeface="Open Sans"/>
                <a:ea typeface="Open Sans"/>
                <a:cs typeface="Open Sans"/>
                <a:sym typeface="Open Sans"/>
              </a:rPr>
              <a:t>,’ while ‘C</a:t>
            </a:r>
            <a:r>
              <a:rPr lang="en-US" sz="2800" b="0" i="1">
                <a:solidFill>
                  <a:srgbClr val="303030"/>
                </a:solidFill>
                <a:latin typeface="Open Sans"/>
                <a:ea typeface="Open Sans"/>
                <a:cs typeface="Open Sans"/>
                <a:sym typeface="Open Sans"/>
              </a:rPr>
              <a:t>ameron seems hesitant in making decisions, yet he is able to work out multiple alternative solutions and determined the most suitable one</a:t>
            </a:r>
            <a:r>
              <a:rPr lang="en-US" sz="2800" b="0" i="0">
                <a:solidFill>
                  <a:srgbClr val="303030"/>
                </a:solidFill>
                <a:latin typeface="Open Sans"/>
                <a:ea typeface="Open Sans"/>
                <a:cs typeface="Open Sans"/>
                <a:sym typeface="Open Sans"/>
              </a:rPr>
              <a:t>.’</a:t>
            </a:r>
            <a:endParaRPr/>
          </a:p>
          <a:p>
            <a:pPr marL="457200" lvl="0" indent="-228600" algn="l" rtl="0">
              <a:lnSpc>
                <a:spcPct val="100000"/>
              </a:lnSpc>
              <a:spcBef>
                <a:spcPts val="360"/>
              </a:spcBef>
              <a:spcAft>
                <a:spcPts val="0"/>
              </a:spcAft>
              <a:buSzPct val="90000"/>
              <a:buFont typeface="Arial"/>
              <a:buNone/>
            </a:pPr>
            <a:endParaRPr sz="3200" b="0" i="0">
              <a:solidFill>
                <a:srgbClr val="303030"/>
              </a:solidFill>
              <a:latin typeface="Open Sans"/>
              <a:ea typeface="Open Sans"/>
              <a:cs typeface="Open Sans"/>
              <a:sym typeface="Open Sans"/>
            </a:endParaRPr>
          </a:p>
          <a:p>
            <a:pPr marL="457200" lvl="0" indent="-342900" algn="l" rtl="0">
              <a:lnSpc>
                <a:spcPct val="100000"/>
              </a:lnSpc>
              <a:spcBef>
                <a:spcPts val="360"/>
              </a:spcBef>
              <a:spcAft>
                <a:spcPts val="0"/>
              </a:spcAft>
              <a:buSzPct val="90000"/>
              <a:buFont typeface="Arial"/>
              <a:buChar char="•"/>
            </a:pPr>
            <a:r>
              <a:rPr lang="en-US" sz="3200">
                <a:solidFill>
                  <a:srgbClr val="303030"/>
                </a:solidFill>
                <a:latin typeface="Open Sans"/>
                <a:ea typeface="Open Sans"/>
                <a:cs typeface="Open Sans"/>
                <a:sym typeface="Open Sans"/>
              </a:rPr>
              <a:t>The same behaviours are depicted in a biased manner.</a:t>
            </a:r>
            <a:endParaRPr sz="3200" b="0" i="0">
              <a:solidFill>
                <a:srgbClr val="303030"/>
              </a:solidFill>
              <a:latin typeface="Open Sans"/>
              <a:ea typeface="Open Sans"/>
              <a:cs typeface="Open Sans"/>
              <a:sym typeface="Open Sans"/>
            </a:endParaRPr>
          </a:p>
          <a:p>
            <a:pPr marL="0" lvl="0" indent="0" algn="l" rtl="0">
              <a:lnSpc>
                <a:spcPct val="100000"/>
              </a:lnSpc>
              <a:spcBef>
                <a:spcPts val="360"/>
              </a:spcBef>
              <a:spcAft>
                <a:spcPts val="0"/>
              </a:spcAft>
              <a:buSzPct val="11519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11519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115197"/>
              <a:buNone/>
            </a:pPr>
            <a:endParaRPr sz="2500">
              <a:solidFill>
                <a:srgbClr val="000000"/>
              </a:solidFill>
              <a:highlight>
                <a:schemeClr val="lt1"/>
              </a:highlight>
              <a:latin typeface="Arial"/>
              <a:ea typeface="Arial"/>
              <a:cs typeface="Arial"/>
              <a:sym typeface="Arial"/>
            </a:endParaRPr>
          </a:p>
        </p:txBody>
      </p:sp>
      <p:sp>
        <p:nvSpPr>
          <p:cNvPr id="478" name="Google Shape;478;p4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79" name="Google Shape;479;p45"/>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80" name="Google Shape;480;p45"/>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6250"/>
              <a:buNone/>
            </a:pPr>
            <a:r>
              <a:rPr lang="en-US" sz="3200" b="1">
                <a:solidFill>
                  <a:srgbClr val="0070C0"/>
                </a:solidFill>
                <a:latin typeface="Arial"/>
                <a:ea typeface="Arial"/>
                <a:cs typeface="Arial"/>
                <a:sym typeface="Arial"/>
              </a:rPr>
              <a:t>Stanford University’s Clayman Institute for Gender Research findings:</a:t>
            </a:r>
            <a:endParaRPr sz="3200">
              <a:latin typeface="Arial"/>
              <a:ea typeface="Arial"/>
              <a:cs typeface="Arial"/>
              <a:sym typeface="Arial"/>
            </a:endParaRPr>
          </a:p>
        </p:txBody>
      </p:sp>
      <p:sp>
        <p:nvSpPr>
          <p:cNvPr id="486" name="Google Shape;486;p4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360"/>
              </a:spcBef>
              <a:spcAft>
                <a:spcPts val="0"/>
              </a:spcAft>
              <a:buSzPct val="115197"/>
              <a:buNone/>
            </a:pPr>
            <a:endParaRPr sz="2500">
              <a:solidFill>
                <a:srgbClr val="000000"/>
              </a:solidFill>
              <a:highlight>
                <a:schemeClr val="lt1"/>
              </a:highlight>
              <a:latin typeface="Arial"/>
              <a:ea typeface="Arial"/>
              <a:cs typeface="Arial"/>
              <a:sym typeface="Arial"/>
            </a:endParaRPr>
          </a:p>
          <a:p>
            <a:pPr marL="457200" lvl="0" indent="-342900" algn="l" rtl="0">
              <a:lnSpc>
                <a:spcPct val="100000"/>
              </a:lnSpc>
              <a:spcBef>
                <a:spcPts val="360"/>
              </a:spcBef>
              <a:spcAft>
                <a:spcPts val="0"/>
              </a:spcAft>
              <a:buSzPct val="102856"/>
              <a:buFont typeface="Arial"/>
              <a:buChar char="•"/>
            </a:pPr>
            <a:r>
              <a:rPr lang="en-US" sz="2800" b="0" i="0">
                <a:solidFill>
                  <a:srgbClr val="303030"/>
                </a:solidFill>
                <a:latin typeface="Open Sans"/>
                <a:ea typeface="Open Sans"/>
                <a:cs typeface="Open Sans"/>
                <a:sym typeface="Open Sans"/>
              </a:rPr>
              <a:t>Women’s evaluations contain nearly twice as much language about their communal or nurturing style (e.g., “helpful” or “dedicated.”)</a:t>
            </a:r>
            <a:endParaRPr/>
          </a:p>
          <a:p>
            <a:pPr marL="457200" lvl="0" indent="-342900" algn="l" rtl="0">
              <a:lnSpc>
                <a:spcPct val="100000"/>
              </a:lnSpc>
              <a:spcBef>
                <a:spcPts val="360"/>
              </a:spcBef>
              <a:spcAft>
                <a:spcPts val="0"/>
              </a:spcAft>
              <a:buSzPct val="102856"/>
              <a:buFont typeface="Arial"/>
              <a:buChar char="•"/>
            </a:pPr>
            <a:r>
              <a:rPr lang="en-US" sz="2800" b="0" i="0">
                <a:solidFill>
                  <a:srgbClr val="303030"/>
                </a:solidFill>
                <a:latin typeface="Open Sans"/>
                <a:ea typeface="Open Sans"/>
                <a:cs typeface="Open Sans"/>
                <a:sym typeface="Open Sans"/>
              </a:rPr>
              <a:t>Managers are nearly seven times more likely to tell their male employees that their communication style is too soft. Women, on the other hand, receive 2.5 times as much feedback related to their aggressive communication style.</a:t>
            </a:r>
            <a:endParaRPr/>
          </a:p>
          <a:p>
            <a:pPr marL="457200" lvl="0" indent="-342900" algn="l" rtl="0">
              <a:lnSpc>
                <a:spcPct val="100000"/>
              </a:lnSpc>
              <a:spcBef>
                <a:spcPts val="360"/>
              </a:spcBef>
              <a:spcAft>
                <a:spcPts val="0"/>
              </a:spcAft>
              <a:buSzPct val="102856"/>
              <a:buFont typeface="Arial"/>
              <a:buChar char="•"/>
            </a:pPr>
            <a:r>
              <a:rPr lang="en-US" sz="2800" b="0" i="0">
                <a:solidFill>
                  <a:srgbClr val="303030"/>
                </a:solidFill>
                <a:latin typeface="Open Sans"/>
                <a:ea typeface="Open Sans"/>
                <a:cs typeface="Open Sans"/>
                <a:sym typeface="Open Sans"/>
              </a:rPr>
              <a:t>Men are more than three times more likely to hear feedback related to a general business outcome.</a:t>
            </a:r>
            <a:endParaRPr/>
          </a:p>
          <a:p>
            <a:pPr marL="457200" lvl="0" indent="-342900" algn="l" rtl="0">
              <a:lnSpc>
                <a:spcPct val="100000"/>
              </a:lnSpc>
              <a:spcBef>
                <a:spcPts val="360"/>
              </a:spcBef>
              <a:spcAft>
                <a:spcPts val="0"/>
              </a:spcAft>
              <a:buSzPct val="102856"/>
              <a:buFont typeface="Arial"/>
              <a:buChar char="•"/>
            </a:pPr>
            <a:r>
              <a:rPr lang="en-US" sz="2800" b="0" i="0">
                <a:solidFill>
                  <a:srgbClr val="303030"/>
                </a:solidFill>
                <a:latin typeface="Open Sans"/>
                <a:ea typeface="Open Sans"/>
                <a:cs typeface="Open Sans"/>
                <a:sym typeface="Open Sans"/>
              </a:rPr>
              <a:t>Women’s evaluations contain 2.39 times the number of references to team accomplishments, as opposed to individual ones.</a:t>
            </a:r>
            <a:endParaRPr/>
          </a:p>
          <a:p>
            <a:pPr marL="457200" lvl="0" indent="-342900" algn="l" rtl="0">
              <a:lnSpc>
                <a:spcPct val="100000"/>
              </a:lnSpc>
              <a:spcBef>
                <a:spcPts val="360"/>
              </a:spcBef>
              <a:spcAft>
                <a:spcPts val="0"/>
              </a:spcAft>
              <a:buSzPct val="102856"/>
              <a:buFont typeface="Arial"/>
              <a:buChar char="•"/>
            </a:pPr>
            <a:r>
              <a:rPr lang="en-US" sz="2800" b="0" i="0">
                <a:solidFill>
                  <a:srgbClr val="303030"/>
                </a:solidFill>
                <a:latin typeface="Open Sans"/>
                <a:ea typeface="Open Sans"/>
                <a:cs typeface="Open Sans"/>
                <a:sym typeface="Open Sans"/>
              </a:rPr>
              <a:t>Men hear nearly twice as many references to their technical expertise and their vision.</a:t>
            </a:r>
            <a:endParaRPr/>
          </a:p>
          <a:p>
            <a:pPr marL="0" lvl="0" indent="0" algn="l" rtl="0">
              <a:lnSpc>
                <a:spcPct val="100000"/>
              </a:lnSpc>
              <a:spcBef>
                <a:spcPts val="360"/>
              </a:spcBef>
              <a:spcAft>
                <a:spcPts val="0"/>
              </a:spcAft>
              <a:buSzPct val="102856"/>
              <a:buNone/>
            </a:pPr>
            <a:endParaRPr sz="2800" b="0" i="0">
              <a:solidFill>
                <a:srgbClr val="303030"/>
              </a:solidFill>
              <a:latin typeface="Open Sans"/>
              <a:ea typeface="Open Sans"/>
              <a:cs typeface="Open Sans"/>
              <a:sym typeface="Open Sans"/>
            </a:endParaRPr>
          </a:p>
          <a:p>
            <a:pPr marL="0" lvl="0" indent="0" algn="l" rtl="0">
              <a:lnSpc>
                <a:spcPct val="100000"/>
              </a:lnSpc>
              <a:spcBef>
                <a:spcPts val="360"/>
              </a:spcBef>
              <a:spcAft>
                <a:spcPts val="0"/>
              </a:spcAft>
              <a:buSzPct val="102856"/>
              <a:buNone/>
            </a:pPr>
            <a:r>
              <a:rPr lang="en-US" sz="2800" b="0" i="0">
                <a:solidFill>
                  <a:srgbClr val="303030"/>
                </a:solidFill>
                <a:latin typeface="Open Sans"/>
                <a:ea typeface="Open Sans"/>
                <a:cs typeface="Open Sans"/>
                <a:sym typeface="Open Sans"/>
              </a:rPr>
              <a:t>Splitting-psychological effect. Women perceived as 'holding’ split off parts. Males find it harder  to integrate and vice versa. </a:t>
            </a:r>
            <a:endParaRPr/>
          </a:p>
          <a:p>
            <a:pPr marL="0" lvl="0" indent="0" algn="l" rtl="0">
              <a:lnSpc>
                <a:spcPct val="100000"/>
              </a:lnSpc>
              <a:spcBef>
                <a:spcPts val="360"/>
              </a:spcBef>
              <a:spcAft>
                <a:spcPts val="0"/>
              </a:spcAft>
              <a:buSzPct val="115197"/>
              <a:buNone/>
            </a:pPr>
            <a:endParaRPr sz="2500">
              <a:solidFill>
                <a:srgbClr val="000000"/>
              </a:solidFill>
              <a:highlight>
                <a:schemeClr val="lt1"/>
              </a:highlight>
              <a:latin typeface="Arial"/>
              <a:ea typeface="Arial"/>
              <a:cs typeface="Arial"/>
              <a:sym typeface="Arial"/>
            </a:endParaRPr>
          </a:p>
        </p:txBody>
      </p:sp>
      <p:sp>
        <p:nvSpPr>
          <p:cNvPr id="487" name="Google Shape;487;p4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8" name="Google Shape;488;p4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89" name="Google Shape;489;p4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b="1">
                <a:solidFill>
                  <a:srgbClr val="0070C0"/>
                </a:solidFill>
              </a:rPr>
              <a:t>We will cover briefly:</a:t>
            </a:r>
            <a:br>
              <a:rPr lang="en-US" b="1">
                <a:solidFill>
                  <a:srgbClr val="0070C0"/>
                </a:solidFill>
              </a:rPr>
            </a:br>
            <a:endParaRPr/>
          </a:p>
        </p:txBody>
      </p:sp>
      <p:sp>
        <p:nvSpPr>
          <p:cNvPr id="495" name="Google Shape;495;p61"/>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496" name="Google Shape;496;p61"/>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7" name="Google Shape;497;p61"/>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98" name="Google Shape;498;p61"/>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499" name="Google Shape;499;p61"/>
          <p:cNvSpPr txBox="1"/>
          <p:nvPr/>
        </p:nvSpPr>
        <p:spPr>
          <a:xfrm>
            <a:off x="552261" y="1742264"/>
            <a:ext cx="4270829" cy="5000900"/>
          </a:xfrm>
          <a:prstGeom prst="rect">
            <a:avLst/>
          </a:prstGeom>
          <a:noFill/>
          <a:ln>
            <a:noFill/>
          </a:ln>
        </p:spPr>
        <p:txBody>
          <a:bodyPr spcFirstLastPara="1" wrap="square" lIns="91425" tIns="45700" rIns="91425" bIns="45700" anchor="t" anchorCtr="0">
            <a:normAutofit/>
          </a:bodyPr>
          <a:lstStyle/>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Discussions of pertinent issues case studies</a:t>
            </a:r>
            <a:endParaRPr sz="2000" b="0" i="0" u="none" strike="noStrike" cap="none">
              <a:solidFill>
                <a:schemeClr val="dk1"/>
              </a:solidFill>
              <a:latin typeface="Arial"/>
              <a:ea typeface="Arial"/>
              <a:cs typeface="Arial"/>
              <a:sym typeface="Arial"/>
            </a:endParaRPr>
          </a:p>
        </p:txBody>
      </p:sp>
      <p:pic>
        <p:nvPicPr>
          <p:cNvPr id="500" name="Google Shape;500;p61" descr="shallow focus photography of books"/>
          <p:cNvPicPr preferRelativeResize="0"/>
          <p:nvPr/>
        </p:nvPicPr>
        <p:blipFill rotWithShape="1">
          <a:blip r:embed="rId5">
            <a:alphaModFix/>
          </a:blip>
          <a:srcRect/>
          <a:stretch/>
        </p:blipFill>
        <p:spPr>
          <a:xfrm>
            <a:off x="5288594" y="1521480"/>
            <a:ext cx="3689090" cy="2453245"/>
          </a:xfrm>
          <a:prstGeom prst="rect">
            <a:avLst/>
          </a:prstGeom>
          <a:solidFill>
            <a:srgbClr val="FFFFFF"/>
          </a:solid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13e01226eb7_1_2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Task-cognitive dissonance</a:t>
            </a:r>
            <a:endParaRPr/>
          </a:p>
        </p:txBody>
      </p:sp>
      <p:sp>
        <p:nvSpPr>
          <p:cNvPr id="506" name="Google Shape;506;g13e01226eb7_1_27"/>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360"/>
              </a:spcBef>
              <a:spcAft>
                <a:spcPts val="0"/>
              </a:spcAft>
              <a:buSzPct val="100454"/>
              <a:buNone/>
            </a:pPr>
            <a:endParaRPr sz="2500">
              <a:solidFill>
                <a:srgbClr val="000000"/>
              </a:solidFill>
              <a:highlight>
                <a:schemeClr val="lt1"/>
              </a:highlight>
              <a:latin typeface="Arial"/>
              <a:ea typeface="Arial"/>
              <a:cs typeface="Arial"/>
              <a:sym typeface="Arial"/>
            </a:endParaRPr>
          </a:p>
          <a:p>
            <a:pPr marL="0" lvl="0" indent="0" algn="ctr" rtl="0">
              <a:lnSpc>
                <a:spcPct val="100000"/>
              </a:lnSpc>
              <a:spcBef>
                <a:spcPts val="360"/>
              </a:spcBef>
              <a:spcAft>
                <a:spcPts val="0"/>
              </a:spcAft>
              <a:buSzPct val="62782"/>
              <a:buNone/>
            </a:pPr>
            <a:r>
              <a:rPr lang="en-US" sz="4000" b="1"/>
              <a:t>‘We are an inclusive organisation.’</a:t>
            </a:r>
            <a:endParaRPr/>
          </a:p>
          <a:p>
            <a:pPr marL="0" lvl="0" indent="0" algn="ctr" rtl="0">
              <a:lnSpc>
                <a:spcPct val="100000"/>
              </a:lnSpc>
              <a:spcBef>
                <a:spcPts val="360"/>
              </a:spcBef>
              <a:spcAft>
                <a:spcPts val="0"/>
              </a:spcAft>
              <a:buSzPct val="62782"/>
              <a:buNone/>
            </a:pPr>
            <a:endParaRPr sz="4000" b="1"/>
          </a:p>
          <a:p>
            <a:pPr marL="0" lvl="0" indent="0" algn="l" rtl="0">
              <a:lnSpc>
                <a:spcPct val="100000"/>
              </a:lnSpc>
              <a:spcBef>
                <a:spcPts val="360"/>
              </a:spcBef>
              <a:spcAft>
                <a:spcPts val="0"/>
              </a:spcAft>
              <a:buSzPct val="89691"/>
              <a:buNone/>
            </a:pPr>
            <a:r>
              <a:rPr lang="en-US" sz="2800"/>
              <a:t>What messages does your organisation give about inclusion/ exclusion?</a:t>
            </a:r>
            <a:endParaRPr sz="2800"/>
          </a:p>
          <a:p>
            <a:pPr marL="0" lvl="0" indent="0" algn="l" rtl="0">
              <a:lnSpc>
                <a:spcPct val="100000"/>
              </a:lnSpc>
              <a:spcBef>
                <a:spcPts val="360"/>
              </a:spcBef>
              <a:spcAft>
                <a:spcPts val="0"/>
              </a:spcAft>
              <a:buSzPct val="89691"/>
              <a:buNone/>
            </a:pPr>
            <a:endParaRPr sz="2800"/>
          </a:p>
          <a:p>
            <a:pPr marL="0" lvl="0" indent="0" algn="l" rtl="0">
              <a:lnSpc>
                <a:spcPct val="100000"/>
              </a:lnSpc>
              <a:spcBef>
                <a:spcPts val="360"/>
              </a:spcBef>
              <a:spcAft>
                <a:spcPts val="0"/>
              </a:spcAft>
              <a:buSzPct val="89691"/>
              <a:buNone/>
            </a:pPr>
            <a:r>
              <a:rPr lang="en-US" sz="2800"/>
              <a:t>What messages do organisations send out to individuals unwittingly? </a:t>
            </a:r>
            <a:endParaRPr/>
          </a:p>
          <a:p>
            <a:pPr marL="0" lvl="0" indent="0" algn="l" rtl="0">
              <a:lnSpc>
                <a:spcPct val="100000"/>
              </a:lnSpc>
              <a:spcBef>
                <a:spcPts val="360"/>
              </a:spcBef>
              <a:spcAft>
                <a:spcPts val="0"/>
              </a:spcAft>
              <a:buSzPct val="89691"/>
              <a:buNone/>
            </a:pPr>
            <a:endParaRPr sz="2800"/>
          </a:p>
          <a:p>
            <a:pPr marL="0" lvl="0" indent="0" algn="l" rtl="0">
              <a:lnSpc>
                <a:spcPct val="100000"/>
              </a:lnSpc>
              <a:spcBef>
                <a:spcPts val="360"/>
              </a:spcBef>
              <a:spcAft>
                <a:spcPts val="0"/>
              </a:spcAft>
              <a:buSzPct val="89691"/>
              <a:buNone/>
            </a:pPr>
            <a:r>
              <a:rPr lang="en-US" sz="2800"/>
              <a:t>What needs to change?</a:t>
            </a:r>
            <a:endParaRPr sz="2800"/>
          </a:p>
          <a:p>
            <a:pPr marL="0" lvl="0" indent="0" algn="l" rtl="0">
              <a:lnSpc>
                <a:spcPct val="100000"/>
              </a:lnSpc>
              <a:spcBef>
                <a:spcPts val="360"/>
              </a:spcBef>
              <a:spcAft>
                <a:spcPts val="0"/>
              </a:spcAft>
              <a:buSzPct val="100454"/>
              <a:buNone/>
            </a:pPr>
            <a:endParaRPr sz="2500">
              <a:solidFill>
                <a:srgbClr val="000000"/>
              </a:solidFill>
              <a:highlight>
                <a:schemeClr val="lt1"/>
              </a:highlight>
              <a:latin typeface="Arial"/>
              <a:ea typeface="Arial"/>
              <a:cs typeface="Arial"/>
              <a:sym typeface="Arial"/>
            </a:endParaRPr>
          </a:p>
        </p:txBody>
      </p:sp>
      <p:sp>
        <p:nvSpPr>
          <p:cNvPr id="507" name="Google Shape;507;g13e01226eb7_1_2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8" name="Google Shape;508;g13e01226eb7_1_2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09" name="Google Shape;509;g13e01226eb7_1_27"/>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457200" y="398650"/>
            <a:ext cx="7655700" cy="1465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sz="4400" b="1">
                <a:solidFill>
                  <a:srgbClr val="0070C0"/>
                </a:solidFill>
                <a:latin typeface="Arial"/>
                <a:ea typeface="Arial"/>
                <a:cs typeface="Arial"/>
                <a:sym typeface="Arial"/>
              </a:rPr>
              <a:t>Inova Aspire</a:t>
            </a:r>
            <a:br>
              <a:rPr lang="en-US" sz="4400" b="1">
                <a:solidFill>
                  <a:srgbClr val="0070C0"/>
                </a:solidFill>
                <a:latin typeface="Arial"/>
                <a:ea typeface="Arial"/>
                <a:cs typeface="Arial"/>
                <a:sym typeface="Arial"/>
              </a:rPr>
            </a:br>
            <a:endParaRPr/>
          </a:p>
        </p:txBody>
      </p:sp>
      <p:sp>
        <p:nvSpPr>
          <p:cNvPr id="132" name="Google Shape;132;p3"/>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457200" lvl="0" indent="-333632" algn="l" rtl="0">
              <a:lnSpc>
                <a:spcPct val="90000"/>
              </a:lnSpc>
              <a:spcBef>
                <a:spcPts val="1000"/>
              </a:spcBef>
              <a:spcAft>
                <a:spcPts val="0"/>
              </a:spcAft>
              <a:buSzPct val="81081"/>
              <a:buChar char="•"/>
            </a:pPr>
            <a:r>
              <a:rPr lang="en-US" sz="2400">
                <a:solidFill>
                  <a:schemeClr val="dk1"/>
                </a:solidFill>
                <a:latin typeface="Arial"/>
                <a:ea typeface="Arial"/>
                <a:cs typeface="Arial"/>
                <a:sym typeface="Arial"/>
              </a:rPr>
              <a:t>Inova Aspire provides high quality training and educational programmes to empower individuals and organisations. </a:t>
            </a:r>
            <a:endParaRPr/>
          </a:p>
          <a:p>
            <a:pPr marL="457200" lvl="0" indent="-228600" algn="l" rtl="0">
              <a:lnSpc>
                <a:spcPct val="90000"/>
              </a:lnSpc>
              <a:spcBef>
                <a:spcPts val="1000"/>
              </a:spcBef>
              <a:spcAft>
                <a:spcPts val="0"/>
              </a:spcAft>
              <a:buSzPct val="81081"/>
              <a:buNone/>
            </a:pPr>
            <a:endParaRPr sz="2400">
              <a:solidFill>
                <a:schemeClr val="dk1"/>
              </a:solidFill>
              <a:latin typeface="Arial"/>
              <a:ea typeface="Arial"/>
              <a:cs typeface="Arial"/>
              <a:sym typeface="Arial"/>
            </a:endParaRPr>
          </a:p>
          <a:p>
            <a:pPr marL="457200" lvl="0" indent="-333632" algn="l" rtl="0">
              <a:lnSpc>
                <a:spcPct val="90000"/>
              </a:lnSpc>
              <a:spcBef>
                <a:spcPts val="1000"/>
              </a:spcBef>
              <a:spcAft>
                <a:spcPts val="0"/>
              </a:spcAft>
              <a:buSzPct val="81081"/>
              <a:buChar char="•"/>
            </a:pPr>
            <a:r>
              <a:rPr lang="en-US" sz="2400">
                <a:solidFill>
                  <a:schemeClr val="dk1"/>
                </a:solidFill>
                <a:latin typeface="Arial"/>
                <a:ea typeface="Arial"/>
                <a:cs typeface="Arial"/>
                <a:sym typeface="Arial"/>
              </a:rPr>
              <a:t>Our commitment is to embrace diversity in the field of gender, disability, race, age and religion in order to support personal and professional development.</a:t>
            </a:r>
            <a:endParaRPr/>
          </a:p>
          <a:p>
            <a:pPr marL="457200" lvl="0" indent="-228600" algn="l" rtl="0">
              <a:lnSpc>
                <a:spcPct val="90000"/>
              </a:lnSpc>
              <a:spcBef>
                <a:spcPts val="1000"/>
              </a:spcBef>
              <a:spcAft>
                <a:spcPts val="0"/>
              </a:spcAft>
              <a:buSzPct val="81081"/>
              <a:buNone/>
            </a:pPr>
            <a:endParaRPr sz="2400">
              <a:solidFill>
                <a:schemeClr val="dk1"/>
              </a:solidFill>
              <a:latin typeface="Arial"/>
              <a:ea typeface="Arial"/>
              <a:cs typeface="Arial"/>
              <a:sym typeface="Arial"/>
            </a:endParaRPr>
          </a:p>
          <a:p>
            <a:pPr marL="457200" lvl="0" indent="-333632" algn="l" rtl="0">
              <a:lnSpc>
                <a:spcPct val="90000"/>
              </a:lnSpc>
              <a:spcBef>
                <a:spcPts val="1000"/>
              </a:spcBef>
              <a:spcAft>
                <a:spcPts val="0"/>
              </a:spcAft>
              <a:buSzPct val="81081"/>
              <a:buChar char="•"/>
            </a:pPr>
            <a:r>
              <a:rPr lang="en-US" sz="2400">
                <a:solidFill>
                  <a:schemeClr val="dk1"/>
                </a:solidFill>
                <a:latin typeface="Arial"/>
                <a:ea typeface="Arial"/>
                <a:cs typeface="Arial"/>
                <a:sym typeface="Arial"/>
              </a:rPr>
              <a:t>Themes for our training: wellbeing and happiness, mindful approaches, innovation in mindful ageing, equality approaches, youth development to address worklessness, women’s leadership development.</a:t>
            </a:r>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p:txBody>
      </p:sp>
      <p:sp>
        <p:nvSpPr>
          <p:cNvPr id="133" name="Google Shape;133;p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4" name="Google Shape;134;p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35" name="Google Shape;135;p3"/>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8"/>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What works in countering bias?</a:t>
            </a:r>
            <a:endParaRPr/>
          </a:p>
        </p:txBody>
      </p:sp>
      <p:sp>
        <p:nvSpPr>
          <p:cNvPr id="515" name="Google Shape;515;p4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77500" lnSpcReduction="20000"/>
          </a:bodyPr>
          <a:lstStyle/>
          <a:p>
            <a:pPr marL="457200" lvl="0" indent="-342898" algn="l" rtl="0">
              <a:lnSpc>
                <a:spcPct val="100000"/>
              </a:lnSpc>
              <a:spcBef>
                <a:spcPts val="360"/>
              </a:spcBef>
              <a:spcAft>
                <a:spcPts val="0"/>
              </a:spcAft>
              <a:buClr>
                <a:schemeClr val="dk1"/>
              </a:buClr>
              <a:buSzPct val="88235"/>
              <a:buChar char="•"/>
            </a:pPr>
            <a:r>
              <a:rPr lang="en-US" sz="2400">
                <a:solidFill>
                  <a:schemeClr val="dk1"/>
                </a:solidFill>
              </a:rPr>
              <a:t>One-off training does not necessarily lead to behaviour change</a:t>
            </a:r>
            <a:endParaRPr/>
          </a:p>
          <a:p>
            <a:pPr marL="457200" lvl="0" indent="-228600" algn="l" rtl="0">
              <a:lnSpc>
                <a:spcPct val="100000"/>
              </a:lnSpc>
              <a:spcBef>
                <a:spcPts val="360"/>
              </a:spcBef>
              <a:spcAft>
                <a:spcPts val="0"/>
              </a:spcAft>
              <a:buClr>
                <a:schemeClr val="dk1"/>
              </a:buClr>
              <a:buSzPct val="88235"/>
              <a:buNone/>
            </a:pPr>
            <a:endParaRPr sz="2400">
              <a:solidFill>
                <a:schemeClr val="dk1"/>
              </a:solidFill>
            </a:endParaRPr>
          </a:p>
          <a:p>
            <a:pPr marL="457200" lvl="0" indent="-342898" algn="l" rtl="0">
              <a:lnSpc>
                <a:spcPct val="100000"/>
              </a:lnSpc>
              <a:spcBef>
                <a:spcPts val="360"/>
              </a:spcBef>
              <a:spcAft>
                <a:spcPts val="0"/>
              </a:spcAft>
              <a:buClr>
                <a:schemeClr val="dk1"/>
              </a:buClr>
              <a:buSzPct val="88235"/>
              <a:buChar char="•"/>
            </a:pPr>
            <a:r>
              <a:rPr lang="en-US" sz="2400">
                <a:solidFill>
                  <a:schemeClr val="dk1"/>
                </a:solidFill>
              </a:rPr>
              <a:t>Ask for people to volunteer to do training and take part in working groups, don’t coerce people</a:t>
            </a:r>
            <a:endParaRPr/>
          </a:p>
          <a:p>
            <a:pPr marL="457200" lvl="0" indent="-228600" algn="l" rtl="0">
              <a:lnSpc>
                <a:spcPct val="100000"/>
              </a:lnSpc>
              <a:spcBef>
                <a:spcPts val="360"/>
              </a:spcBef>
              <a:spcAft>
                <a:spcPts val="0"/>
              </a:spcAft>
              <a:buClr>
                <a:schemeClr val="dk1"/>
              </a:buClr>
              <a:buSzPct val="88235"/>
              <a:buNone/>
            </a:pPr>
            <a:endParaRPr sz="2400">
              <a:solidFill>
                <a:schemeClr val="dk1"/>
              </a:solidFill>
            </a:endParaRPr>
          </a:p>
          <a:p>
            <a:pPr marL="457200" lvl="0" indent="-342898" algn="l" rtl="0">
              <a:lnSpc>
                <a:spcPct val="100000"/>
              </a:lnSpc>
              <a:spcBef>
                <a:spcPts val="360"/>
              </a:spcBef>
              <a:spcAft>
                <a:spcPts val="0"/>
              </a:spcAft>
              <a:buClr>
                <a:schemeClr val="dk1"/>
              </a:buClr>
              <a:buSzPct val="88235"/>
              <a:buChar char="•"/>
            </a:pPr>
            <a:r>
              <a:rPr lang="en-US" sz="2400">
                <a:solidFill>
                  <a:schemeClr val="dk1"/>
                </a:solidFill>
              </a:rPr>
              <a:t>Assume diversity and inclusion is a journey with no end point- constant work</a:t>
            </a:r>
            <a:endParaRPr/>
          </a:p>
          <a:p>
            <a:pPr marL="457200" lvl="0" indent="-228600" algn="l" rtl="0">
              <a:lnSpc>
                <a:spcPct val="100000"/>
              </a:lnSpc>
              <a:spcBef>
                <a:spcPts val="360"/>
              </a:spcBef>
              <a:spcAft>
                <a:spcPts val="0"/>
              </a:spcAft>
              <a:buClr>
                <a:schemeClr val="dk1"/>
              </a:buClr>
              <a:buSzPct val="88235"/>
              <a:buNone/>
            </a:pPr>
            <a:endParaRPr sz="2400">
              <a:solidFill>
                <a:schemeClr val="dk1"/>
              </a:solidFill>
            </a:endParaRPr>
          </a:p>
          <a:p>
            <a:pPr marL="457200" lvl="0" indent="-342898" algn="l" rtl="0">
              <a:lnSpc>
                <a:spcPct val="100000"/>
              </a:lnSpc>
              <a:spcBef>
                <a:spcPts val="360"/>
              </a:spcBef>
              <a:spcAft>
                <a:spcPts val="0"/>
              </a:spcAft>
              <a:buClr>
                <a:schemeClr val="dk1"/>
              </a:buClr>
              <a:buSzPct val="88235"/>
              <a:buChar char="•"/>
            </a:pPr>
            <a:r>
              <a:rPr lang="en-US" sz="2400">
                <a:solidFill>
                  <a:schemeClr val="dk1"/>
                </a:solidFill>
              </a:rPr>
              <a:t>Make sessions exploratory, rather than punitive. Use multiple voices to help people have a deeper, more nuanced understanding of different experiences as told through lived experience.</a:t>
            </a:r>
            <a:endParaRPr/>
          </a:p>
          <a:p>
            <a:pPr marL="0" lvl="0" indent="0" algn="l" rtl="0">
              <a:lnSpc>
                <a:spcPct val="100000"/>
              </a:lnSpc>
              <a:spcBef>
                <a:spcPts val="360"/>
              </a:spcBef>
              <a:spcAft>
                <a:spcPts val="0"/>
              </a:spcAft>
              <a:buSzPct val="88235"/>
              <a:buNone/>
            </a:pPr>
            <a:endParaRPr sz="2400">
              <a:solidFill>
                <a:schemeClr val="dk1"/>
              </a:solidFill>
            </a:endParaRPr>
          </a:p>
          <a:p>
            <a:pPr marL="457200" lvl="0" indent="-342898" algn="l" rtl="0">
              <a:lnSpc>
                <a:spcPct val="100000"/>
              </a:lnSpc>
              <a:spcBef>
                <a:spcPts val="360"/>
              </a:spcBef>
              <a:spcAft>
                <a:spcPts val="0"/>
              </a:spcAft>
              <a:buClr>
                <a:schemeClr val="dk1"/>
              </a:buClr>
              <a:buSzPct val="88235"/>
              <a:buChar char="•"/>
            </a:pPr>
            <a:r>
              <a:rPr lang="en-US" sz="2400">
                <a:solidFill>
                  <a:schemeClr val="dk1"/>
                </a:solidFill>
              </a:rPr>
              <a:t>Use the concept ‘from whose gaze?’ are you viewing policy- adopt multiple perspectives for robustness.</a:t>
            </a:r>
            <a:endParaRPr/>
          </a:p>
          <a:p>
            <a:pPr marL="114300" lvl="0" indent="0" algn="l" rtl="0">
              <a:lnSpc>
                <a:spcPct val="100000"/>
              </a:lnSpc>
              <a:spcBef>
                <a:spcPts val="360"/>
              </a:spcBef>
              <a:spcAft>
                <a:spcPts val="0"/>
              </a:spcAft>
              <a:buClr>
                <a:schemeClr val="dk1"/>
              </a:buClr>
              <a:buSzPct val="88235"/>
              <a:buNone/>
            </a:pPr>
            <a:endParaRPr sz="2400">
              <a:solidFill>
                <a:schemeClr val="dk1"/>
              </a:solidFill>
            </a:endParaRPr>
          </a:p>
          <a:p>
            <a:pPr marL="457200" lvl="0" indent="-342898" algn="l" rtl="0">
              <a:lnSpc>
                <a:spcPct val="100000"/>
              </a:lnSpc>
              <a:spcBef>
                <a:spcPts val="360"/>
              </a:spcBef>
              <a:spcAft>
                <a:spcPts val="0"/>
              </a:spcAft>
              <a:buClr>
                <a:schemeClr val="dk1"/>
              </a:buClr>
              <a:buSzPct val="88235"/>
              <a:buChar char="•"/>
            </a:pPr>
            <a:r>
              <a:rPr lang="en-US" sz="2400"/>
              <a:t>Allyship- to be discussed in later modules.</a:t>
            </a:r>
            <a:endParaRPr/>
          </a:p>
          <a:p>
            <a:pPr marL="0" lvl="0" indent="0" algn="l" rtl="0">
              <a:lnSpc>
                <a:spcPct val="100000"/>
              </a:lnSpc>
              <a:spcBef>
                <a:spcPts val="360"/>
              </a:spcBef>
              <a:spcAft>
                <a:spcPts val="0"/>
              </a:spcAft>
              <a:buSzPct val="84705"/>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84705"/>
              <a:buNone/>
            </a:pPr>
            <a:endParaRPr sz="2500">
              <a:solidFill>
                <a:srgbClr val="000000"/>
              </a:solidFill>
              <a:highlight>
                <a:schemeClr val="lt1"/>
              </a:highlight>
              <a:latin typeface="Arial"/>
              <a:ea typeface="Arial"/>
              <a:cs typeface="Arial"/>
              <a:sym typeface="Arial"/>
            </a:endParaRPr>
          </a:p>
        </p:txBody>
      </p:sp>
      <p:sp>
        <p:nvSpPr>
          <p:cNvPr id="516" name="Google Shape;516;p4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7" name="Google Shape;517;p4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18" name="Google Shape;518;p48"/>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519" name="Google Shape;519;p48" descr="Chat"/>
          <p:cNvPicPr preferRelativeResize="0"/>
          <p:nvPr/>
        </p:nvPicPr>
        <p:blipFill rotWithShape="1">
          <a:blip r:embed="rId5">
            <a:alphaModFix/>
          </a:blip>
          <a:srcRect/>
          <a:stretch/>
        </p:blipFill>
        <p:spPr>
          <a:xfrm>
            <a:off x="5978869" y="5596825"/>
            <a:ext cx="1058699" cy="10586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2"/>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45"/>
              <a:buNone/>
            </a:pPr>
            <a:r>
              <a:rPr lang="en-US" sz="2800" b="1">
                <a:solidFill>
                  <a:srgbClr val="0070C0"/>
                </a:solidFill>
              </a:rPr>
              <a:t>Action Planning</a:t>
            </a:r>
            <a:br>
              <a:rPr lang="en-US" sz="2800" b="1">
                <a:solidFill>
                  <a:srgbClr val="0070C0"/>
                </a:solidFill>
              </a:rPr>
            </a:br>
            <a:r>
              <a:rPr lang="en-US" sz="2000" b="1">
                <a:solidFill>
                  <a:srgbClr val="0070C0"/>
                </a:solidFill>
              </a:rPr>
              <a:t>Data for decisions and measuring progress-do you have baseline data?</a:t>
            </a:r>
            <a:endParaRPr sz="2800"/>
          </a:p>
        </p:txBody>
      </p:sp>
      <p:sp>
        <p:nvSpPr>
          <p:cNvPr id="525" name="Google Shape;525;p62"/>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p:txBody>
      </p:sp>
      <p:sp>
        <p:nvSpPr>
          <p:cNvPr id="526" name="Google Shape;526;p62"/>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27" name="Google Shape;527;p62"/>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28" name="Google Shape;528;p62"/>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529" name="Google Shape;529;p62" descr="Chat"/>
          <p:cNvPicPr preferRelativeResize="0"/>
          <p:nvPr/>
        </p:nvPicPr>
        <p:blipFill rotWithShape="1">
          <a:blip r:embed="rId5">
            <a:alphaModFix/>
          </a:blip>
          <a:srcRect/>
          <a:stretch/>
        </p:blipFill>
        <p:spPr>
          <a:xfrm>
            <a:off x="7820171" y="5216580"/>
            <a:ext cx="1058699" cy="1058699"/>
          </a:xfrm>
          <a:prstGeom prst="rect">
            <a:avLst/>
          </a:prstGeom>
          <a:noFill/>
          <a:ln>
            <a:noFill/>
          </a:ln>
        </p:spPr>
      </p:pic>
      <p:pic>
        <p:nvPicPr>
          <p:cNvPr id="530" name="Google Shape;530;p62" descr="A collage of a person&#10;&#10;Description automatically generated with medium confidence"/>
          <p:cNvPicPr preferRelativeResize="0"/>
          <p:nvPr/>
        </p:nvPicPr>
        <p:blipFill rotWithShape="1">
          <a:blip r:embed="rId6">
            <a:alphaModFix/>
          </a:blip>
          <a:srcRect/>
          <a:stretch/>
        </p:blipFill>
        <p:spPr>
          <a:xfrm>
            <a:off x="1684505" y="1993526"/>
            <a:ext cx="5943596" cy="396239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Mentimeter</a:t>
            </a:r>
            <a:endParaRPr/>
          </a:p>
        </p:txBody>
      </p:sp>
      <p:sp>
        <p:nvSpPr>
          <p:cNvPr id="536" name="Google Shape;536;p50"/>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457200" lvl="0" indent="-342900" algn="l" rtl="0">
              <a:lnSpc>
                <a:spcPct val="100000"/>
              </a:lnSpc>
              <a:spcBef>
                <a:spcPts val="360"/>
              </a:spcBef>
              <a:spcAft>
                <a:spcPts val="0"/>
              </a:spcAft>
              <a:buClr>
                <a:schemeClr val="dk1"/>
              </a:buClr>
              <a:buSzPts val="1800"/>
              <a:buChar char="•"/>
            </a:pPr>
            <a:r>
              <a:rPr lang="en-US" sz="2400"/>
              <a:t>What challenges do you see for you/ your organisation?</a:t>
            </a:r>
            <a:endParaRPr/>
          </a:p>
          <a:p>
            <a:pPr marL="457200" lvl="0" indent="-228600" algn="l" rtl="0">
              <a:lnSpc>
                <a:spcPct val="100000"/>
              </a:lnSpc>
              <a:spcBef>
                <a:spcPts val="360"/>
              </a:spcBef>
              <a:spcAft>
                <a:spcPts val="0"/>
              </a:spcAft>
              <a:buClr>
                <a:schemeClr val="dk1"/>
              </a:buClr>
              <a:buSzPts val="1800"/>
              <a:buNone/>
            </a:pPr>
            <a:endParaRPr sz="2400"/>
          </a:p>
          <a:p>
            <a:pPr marL="457200" lvl="0" indent="-342900" algn="l" rtl="0">
              <a:lnSpc>
                <a:spcPct val="100000"/>
              </a:lnSpc>
              <a:spcBef>
                <a:spcPts val="360"/>
              </a:spcBef>
              <a:spcAft>
                <a:spcPts val="0"/>
              </a:spcAft>
              <a:buClr>
                <a:schemeClr val="dk1"/>
              </a:buClr>
              <a:buSzPts val="1800"/>
              <a:buChar char="•"/>
            </a:pPr>
            <a:r>
              <a:rPr lang="en-US" sz="2400"/>
              <a:t>What challenges is your organisation facing now in terms of inclusion?</a:t>
            </a:r>
            <a:endParaRPr/>
          </a:p>
          <a:p>
            <a:pPr marL="457200" lvl="0" indent="-228600" algn="l" rtl="0">
              <a:lnSpc>
                <a:spcPct val="100000"/>
              </a:lnSpc>
              <a:spcBef>
                <a:spcPts val="360"/>
              </a:spcBef>
              <a:spcAft>
                <a:spcPts val="0"/>
              </a:spcAft>
              <a:buClr>
                <a:schemeClr val="dk1"/>
              </a:buClr>
              <a:buSzPts val="1800"/>
              <a:buNone/>
            </a:pPr>
            <a:endParaRPr sz="2400"/>
          </a:p>
          <a:p>
            <a:pPr marL="457200" lvl="0" indent="-342900" algn="l" rtl="0">
              <a:lnSpc>
                <a:spcPct val="100000"/>
              </a:lnSpc>
              <a:spcBef>
                <a:spcPts val="360"/>
              </a:spcBef>
              <a:spcAft>
                <a:spcPts val="0"/>
              </a:spcAft>
              <a:buClr>
                <a:schemeClr val="dk1"/>
              </a:buClr>
              <a:buSzPts val="1800"/>
              <a:buChar char="•"/>
            </a:pPr>
            <a:r>
              <a:rPr lang="en-US" sz="2400"/>
              <a:t>How has Covid added to the challenges?</a:t>
            </a:r>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537" name="Google Shape;537;p5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38" name="Google Shape;538;p5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39" name="Google Shape;539;p50"/>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540" name="Google Shape;540;p50" descr="Chat"/>
          <p:cNvPicPr preferRelativeResize="0"/>
          <p:nvPr/>
        </p:nvPicPr>
        <p:blipFill rotWithShape="1">
          <a:blip r:embed="rId5">
            <a:alphaModFix/>
          </a:blip>
          <a:srcRect/>
          <a:stretch/>
        </p:blipFill>
        <p:spPr>
          <a:xfrm>
            <a:off x="6513910" y="3974725"/>
            <a:ext cx="1667965" cy="166796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1"/>
          <p:cNvSpPr txBox="1">
            <a:spLocks noGrp="1"/>
          </p:cNvSpPr>
          <p:nvPr>
            <p:ph type="title"/>
          </p:nvPr>
        </p:nvSpPr>
        <p:spPr>
          <a:xfrm>
            <a:off x="4885341" y="1131094"/>
            <a:ext cx="3630008" cy="1355479"/>
          </a:xfrm>
          <a:prstGeom prst="rect">
            <a:avLst/>
          </a:prstGeom>
          <a:noFill/>
          <a:ln>
            <a:noFill/>
          </a:ln>
        </p:spPr>
        <p:txBody>
          <a:bodyPr spcFirstLastPara="1" wrap="square" lIns="171450" tIns="171450" rIns="171450" bIns="0" anchor="ctr" anchorCtr="0">
            <a:normAutofit fontScale="90000"/>
          </a:bodyPr>
          <a:lstStyle/>
          <a:p>
            <a:pPr marL="0" lvl="0" indent="0" algn="ctr" rtl="0">
              <a:lnSpc>
                <a:spcPct val="100000"/>
              </a:lnSpc>
              <a:spcBef>
                <a:spcPts val="0"/>
              </a:spcBef>
              <a:spcAft>
                <a:spcPts val="0"/>
              </a:spcAft>
              <a:buSzPct val="111111"/>
              <a:buNone/>
            </a:pPr>
            <a:r>
              <a:rPr lang="en-US" b="1">
                <a:solidFill>
                  <a:srgbClr val="0070C0"/>
                </a:solidFill>
              </a:rPr>
              <a:t>Evaluation form</a:t>
            </a:r>
            <a:endParaRPr/>
          </a:p>
        </p:txBody>
      </p:sp>
      <p:pic>
        <p:nvPicPr>
          <p:cNvPr id="547" name="Google Shape;547;p51" descr="A pencil on a piece of paper&#10;&#10;Description automatically generated with medium confidence"/>
          <p:cNvPicPr preferRelativeResize="0"/>
          <p:nvPr/>
        </p:nvPicPr>
        <p:blipFill rotWithShape="1">
          <a:blip r:embed="rId3">
            <a:alphaModFix/>
          </a:blip>
          <a:srcRect l="42027"/>
          <a:stretch/>
        </p:blipFill>
        <p:spPr>
          <a:xfrm>
            <a:off x="15" y="857257"/>
            <a:ext cx="4587412" cy="5143493"/>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548" name="Google Shape;548;p51"/>
          <p:cNvSpPr txBox="1">
            <a:spLocks noGrp="1"/>
          </p:cNvSpPr>
          <p:nvPr>
            <p:ph type="body" idx="1"/>
          </p:nvPr>
        </p:nvSpPr>
        <p:spPr>
          <a:xfrm>
            <a:off x="4885341" y="2607223"/>
            <a:ext cx="3630008" cy="2882750"/>
          </a:xfrm>
          <a:prstGeom prst="rect">
            <a:avLst/>
          </a:prstGeom>
          <a:noFill/>
          <a:ln>
            <a:noFill/>
          </a:ln>
        </p:spPr>
        <p:txBody>
          <a:bodyPr spcFirstLastPara="1" wrap="square" lIns="68550" tIns="34275" rIns="68550" bIns="34275" anchor="t" anchorCtr="0">
            <a:normAutofit/>
          </a:bodyPr>
          <a:lstStyle/>
          <a:p>
            <a:pPr marL="0" lvl="0" indent="0" algn="ctr" rtl="0">
              <a:lnSpc>
                <a:spcPct val="100000"/>
              </a:lnSpc>
              <a:spcBef>
                <a:spcPts val="0"/>
              </a:spcBef>
              <a:spcAft>
                <a:spcPts val="0"/>
              </a:spcAft>
              <a:buSzPts val="2800"/>
              <a:buNone/>
            </a:pPr>
            <a:r>
              <a:rPr lang="en-US" sz="1500"/>
              <a:t>Please complete this short evaluation form found in chat</a:t>
            </a:r>
            <a:endParaRPr/>
          </a:p>
          <a:p>
            <a:pPr marL="0" lvl="0" indent="0" algn="ctr" rtl="0">
              <a:lnSpc>
                <a:spcPct val="100000"/>
              </a:lnSpc>
              <a:spcBef>
                <a:spcPts val="0"/>
              </a:spcBef>
              <a:spcAft>
                <a:spcPts val="0"/>
              </a:spcAft>
              <a:buSzPts val="2800"/>
              <a:buNone/>
            </a:pPr>
            <a:endParaRPr sz="1500"/>
          </a:p>
          <a:p>
            <a:pPr marL="0" lvl="0" indent="0" algn="ctr" rtl="0">
              <a:lnSpc>
                <a:spcPct val="100000"/>
              </a:lnSpc>
              <a:spcBef>
                <a:spcPts val="0"/>
              </a:spcBef>
              <a:spcAft>
                <a:spcPts val="0"/>
              </a:spcAft>
              <a:buSzPts val="2800"/>
              <a:buNone/>
            </a:pPr>
            <a:endParaRPr sz="1500"/>
          </a:p>
          <a:p>
            <a:pPr marL="0" lvl="0" indent="0" algn="ctr" rtl="0">
              <a:lnSpc>
                <a:spcPct val="100000"/>
              </a:lnSpc>
              <a:spcBef>
                <a:spcPts val="0"/>
              </a:spcBef>
              <a:spcAft>
                <a:spcPts val="0"/>
              </a:spcAft>
              <a:buSzPts val="2800"/>
              <a:buNone/>
            </a:pPr>
            <a:endParaRPr sz="1500"/>
          </a:p>
          <a:p>
            <a:pPr marL="0" lvl="0" indent="0" algn="ctr" rtl="0">
              <a:lnSpc>
                <a:spcPct val="100000"/>
              </a:lnSpc>
              <a:spcBef>
                <a:spcPts val="0"/>
              </a:spcBef>
              <a:spcAft>
                <a:spcPts val="0"/>
              </a:spcAft>
              <a:buSzPts val="2800"/>
              <a:buNone/>
            </a:pPr>
            <a:r>
              <a:rPr lang="en-US" sz="1500"/>
              <a:t>Your feedback is so valuable to us!</a:t>
            </a:r>
            <a:endParaRPr/>
          </a:p>
          <a:p>
            <a:pPr marL="0" lvl="0" indent="0" algn="l" rtl="0">
              <a:lnSpc>
                <a:spcPct val="100000"/>
              </a:lnSpc>
              <a:spcBef>
                <a:spcPts val="750"/>
              </a:spcBef>
              <a:spcAft>
                <a:spcPts val="0"/>
              </a:spcAft>
              <a:buSzPts val="2800"/>
              <a:buNone/>
            </a:pPr>
            <a:endParaRPr sz="1500"/>
          </a:p>
        </p:txBody>
      </p:sp>
      <p:pic>
        <p:nvPicPr>
          <p:cNvPr id="549" name="Google Shape;549;p51" descr="Logo&#10;&#10;Description automatically generated"/>
          <p:cNvPicPr preferRelativeResize="0"/>
          <p:nvPr/>
        </p:nvPicPr>
        <p:blipFill rotWithShape="1">
          <a:blip r:embed="rId4">
            <a:alphaModFix/>
          </a:blip>
          <a:srcRect/>
          <a:stretch/>
        </p:blipFill>
        <p:spPr>
          <a:xfrm>
            <a:off x="582417" y="5469062"/>
            <a:ext cx="1174464" cy="335561"/>
          </a:xfrm>
          <a:prstGeom prst="rect">
            <a:avLst/>
          </a:prstGeom>
          <a:noFill/>
          <a:ln>
            <a:noFill/>
          </a:ln>
        </p:spPr>
      </p:pic>
      <p:pic>
        <p:nvPicPr>
          <p:cNvPr id="550" name="Google Shape;550;p51"/>
          <p:cNvPicPr preferRelativeResize="0"/>
          <p:nvPr/>
        </p:nvPicPr>
        <p:blipFill rotWithShape="1">
          <a:blip r:embed="rId5">
            <a:alphaModFix/>
          </a:blip>
          <a:srcRect/>
          <a:stretch/>
        </p:blipFill>
        <p:spPr>
          <a:xfrm>
            <a:off x="8181875" y="89649"/>
            <a:ext cx="892426" cy="881527"/>
          </a:xfrm>
          <a:prstGeom prst="rect">
            <a:avLst/>
          </a:prstGeom>
          <a:noFill/>
          <a:ln>
            <a:noFill/>
          </a:ln>
        </p:spPr>
      </p:pic>
      <p:pic>
        <p:nvPicPr>
          <p:cNvPr id="551" name="Google Shape;551;p51"/>
          <p:cNvPicPr preferRelativeResize="0"/>
          <p:nvPr/>
        </p:nvPicPr>
        <p:blipFill rotWithShape="1">
          <a:blip r:embed="rId6">
            <a:alphaModFix/>
          </a:blip>
          <a:srcRect/>
          <a:stretch/>
        </p:blipFill>
        <p:spPr>
          <a:xfrm>
            <a:off x="7718900" y="6209113"/>
            <a:ext cx="1261242" cy="5847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g12474296616_0_12"/>
          <p:cNvPicPr preferRelativeResize="0"/>
          <p:nvPr/>
        </p:nvPicPr>
        <p:blipFill rotWithShape="1">
          <a:blip r:embed="rId3">
            <a:alphaModFix amt="13000"/>
          </a:blip>
          <a:srcRect/>
          <a:stretch/>
        </p:blipFill>
        <p:spPr>
          <a:xfrm>
            <a:off x="1346278" y="1113719"/>
            <a:ext cx="6637173" cy="3792670"/>
          </a:xfrm>
          <a:prstGeom prst="rect">
            <a:avLst/>
          </a:prstGeom>
          <a:noFill/>
          <a:ln>
            <a:noFill/>
          </a:ln>
        </p:spPr>
      </p:pic>
      <p:sp>
        <p:nvSpPr>
          <p:cNvPr id="558" name="Google Shape;558;g12474296616_0_12"/>
          <p:cNvSpPr txBox="1">
            <a:spLocks noGrp="1"/>
          </p:cNvSpPr>
          <p:nvPr>
            <p:ph type="ctrTitle"/>
          </p:nvPr>
        </p:nvSpPr>
        <p:spPr>
          <a:xfrm>
            <a:off x="1635840" y="3445395"/>
            <a:ext cx="6058049" cy="1790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br>
              <a:rPr lang="en-US" sz="3000"/>
            </a:br>
            <a:r>
              <a:rPr lang="en-US" sz="3000" b="1">
                <a:solidFill>
                  <a:srgbClr val="0563C1"/>
                </a:solidFill>
              </a:rPr>
              <a:t>Any Questions?</a:t>
            </a:r>
            <a:br>
              <a:rPr lang="en-US" sz="3000" b="1">
                <a:solidFill>
                  <a:srgbClr val="0563C1"/>
                </a:solidFill>
              </a:rPr>
            </a:br>
            <a:br>
              <a:rPr lang="en-US" sz="3000">
                <a:solidFill>
                  <a:srgbClr val="0563C1"/>
                </a:solidFill>
              </a:rPr>
            </a:br>
            <a:r>
              <a:rPr lang="en-US" sz="3000" b="1">
                <a:solidFill>
                  <a:srgbClr val="0563C1"/>
                </a:solidFill>
              </a:rPr>
              <a:t>It’s been great to work with you all!</a:t>
            </a:r>
            <a:br>
              <a:rPr lang="en-US" sz="3000" b="1">
                <a:solidFill>
                  <a:srgbClr val="0563C1"/>
                </a:solidFill>
                <a:latin typeface="Helvetica Neue"/>
                <a:ea typeface="Helvetica Neue"/>
                <a:cs typeface="Helvetica Neue"/>
                <a:sym typeface="Helvetica Neue"/>
              </a:rPr>
            </a:br>
            <a:br>
              <a:rPr lang="en-US" sz="3000" b="1">
                <a:solidFill>
                  <a:srgbClr val="0563C1"/>
                </a:solidFill>
              </a:rPr>
            </a:br>
            <a:br>
              <a:rPr lang="en-US" sz="1500" b="1">
                <a:solidFill>
                  <a:srgbClr val="0563C1"/>
                </a:solidFill>
              </a:rPr>
            </a:br>
            <a:endParaRPr sz="3000" b="1">
              <a:solidFill>
                <a:srgbClr val="0563C1"/>
              </a:solidFill>
            </a:endParaRPr>
          </a:p>
        </p:txBody>
      </p:sp>
      <p:pic>
        <p:nvPicPr>
          <p:cNvPr id="559" name="Google Shape;559;g12474296616_0_12"/>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560" name="Google Shape;560;g12474296616_0_12"/>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2"/>
          <p:cNvSpPr txBox="1">
            <a:spLocks noGrp="1"/>
          </p:cNvSpPr>
          <p:nvPr>
            <p:ph type="title"/>
          </p:nvPr>
        </p:nvSpPr>
        <p:spPr>
          <a:xfrm>
            <a:off x="521723" y="981780"/>
            <a:ext cx="7886700" cy="9941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b="1">
                <a:solidFill>
                  <a:srgbClr val="0070C0"/>
                </a:solidFill>
              </a:rPr>
              <a:t>References and sources</a:t>
            </a:r>
            <a:br>
              <a:rPr lang="en-US" b="1">
                <a:highlight>
                  <a:srgbClr val="FFFF00"/>
                </a:highlight>
              </a:rPr>
            </a:br>
            <a:br>
              <a:rPr lang="en-US" b="1"/>
            </a:br>
            <a:endParaRPr/>
          </a:p>
        </p:txBody>
      </p:sp>
      <p:sp>
        <p:nvSpPr>
          <p:cNvPr id="567" name="Google Shape;567;p52"/>
          <p:cNvSpPr txBox="1">
            <a:spLocks noGrp="1"/>
          </p:cNvSpPr>
          <p:nvPr>
            <p:ph type="body" idx="1"/>
          </p:nvPr>
        </p:nvSpPr>
        <p:spPr>
          <a:xfrm>
            <a:off x="468126" y="1850362"/>
            <a:ext cx="6351347" cy="24949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900"/>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p:txBody>
      </p:sp>
      <p:pic>
        <p:nvPicPr>
          <p:cNvPr id="568" name="Google Shape;568;p52" descr="Books"/>
          <p:cNvPicPr preferRelativeResize="0"/>
          <p:nvPr/>
        </p:nvPicPr>
        <p:blipFill rotWithShape="1">
          <a:blip r:embed="rId3">
            <a:alphaModFix/>
          </a:blip>
          <a:srcRect/>
          <a:stretch/>
        </p:blipFill>
        <p:spPr>
          <a:xfrm>
            <a:off x="7137041" y="3344639"/>
            <a:ext cx="1156190" cy="1156190"/>
          </a:xfrm>
          <a:prstGeom prst="rect">
            <a:avLst/>
          </a:prstGeom>
          <a:noFill/>
          <a:ln>
            <a:noFill/>
          </a:ln>
        </p:spPr>
      </p:pic>
      <p:pic>
        <p:nvPicPr>
          <p:cNvPr id="569" name="Google Shape;569;p52" descr="Laptop"/>
          <p:cNvPicPr preferRelativeResize="0"/>
          <p:nvPr/>
        </p:nvPicPr>
        <p:blipFill rotWithShape="1">
          <a:blip r:embed="rId4">
            <a:alphaModFix/>
          </a:blip>
          <a:srcRect/>
          <a:stretch/>
        </p:blipFill>
        <p:spPr>
          <a:xfrm>
            <a:off x="6979997" y="1850362"/>
            <a:ext cx="1313234" cy="1313234"/>
          </a:xfrm>
          <a:prstGeom prst="rect">
            <a:avLst/>
          </a:prstGeom>
          <a:noFill/>
          <a:ln>
            <a:noFill/>
          </a:ln>
        </p:spPr>
      </p:pic>
      <p:sp>
        <p:nvSpPr>
          <p:cNvPr id="570" name="Google Shape;570;p52"/>
          <p:cNvSpPr txBox="1"/>
          <p:nvPr/>
        </p:nvSpPr>
        <p:spPr>
          <a:xfrm>
            <a:off x="352933" y="1478865"/>
            <a:ext cx="6244200" cy="483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1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https://www.mckinsey.com/business-functions/organization/our-insights/gender-diversity-a-corporate-performance-driver</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https://assets.publishing.service.gov.uk/government/uploads/system/uploads/attachment_data/file/594336/race-in-workplace-mcgregor-smith-review.pdf</a:t>
            </a: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https://www.gov.uk/government/publications/the-report-of-the-commission-on-race-and-ethnic-disparities/summary-of-recommendations</a:t>
            </a:r>
            <a:r>
              <a:rPr lang="en-US" sz="1100" b="0" i="0" u="none" strike="noStrike" cap="none">
                <a:solidFill>
                  <a:srgbClr val="0000FF"/>
                </a:solidFill>
                <a:latin typeface="Arial"/>
                <a:ea typeface="Arial"/>
                <a:cs typeface="Arial"/>
                <a:sym typeface="Arial"/>
              </a:rPr>
              <a:t> </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https://www.gov.uk/government/publications/unconscious-bias-and-diversity-training-what-the-evidence-says</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https://hbr.org/2021/02/are-your-diversity-efforts-othering-underrepresented-groups</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9">
                  <a:extLst>
                    <a:ext uri="{A12FA001-AC4F-418D-AE19-62706E023703}">
                      <ahyp:hlinkClr xmlns:ahyp="http://schemas.microsoft.com/office/drawing/2018/hyperlinkcolor" val="tx"/>
                    </a:ext>
                  </a:extLst>
                </a:hlinkClick>
              </a:rPr>
              <a:t>https://hbr.org/2021/04/research-adding-women-to-the-c-suite-changes-how-companies-think?utm_campaign=hbr&amp;utm_medium=social&amp;utm_source=linkedin</a:t>
            </a: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10">
                  <a:extLst>
                    <a:ext uri="{A12FA001-AC4F-418D-AE19-62706E023703}">
                      <ahyp:hlinkClr xmlns:ahyp="http://schemas.microsoft.com/office/drawing/2018/hyperlinkcolor" val="tx"/>
                    </a:ext>
                  </a:extLst>
                </a:hlinkClick>
              </a:rPr>
              <a:t>https://wgha.org.au/how-to-avoid-gender-bias-in-performance-reviews/</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11">
                  <a:extLst>
                    <a:ext uri="{A12FA001-AC4F-418D-AE19-62706E023703}">
                      <ahyp:hlinkClr xmlns:ahyp="http://schemas.microsoft.com/office/drawing/2018/hyperlinkcolor" val="tx"/>
                    </a:ext>
                  </a:extLst>
                </a:hlinkClick>
              </a:rPr>
              <a:t>https://menopauseintheworkplace.co.uk/articles/how-to-write-your-menopause-policy/</a:t>
            </a:r>
            <a:r>
              <a:rPr lang="en-US" sz="1100" b="0" i="0" u="none" strike="noStrike" cap="none">
                <a:solidFill>
                  <a:srgbClr val="0000FF"/>
                </a:solidFill>
                <a:latin typeface="Arial"/>
                <a:ea typeface="Arial"/>
                <a:cs typeface="Arial"/>
                <a:sym typeface="Arial"/>
              </a:rPr>
              <a:t> </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p:txBody>
      </p:sp>
      <p:pic>
        <p:nvPicPr>
          <p:cNvPr id="571" name="Google Shape;571;p52"/>
          <p:cNvPicPr preferRelativeResize="0"/>
          <p:nvPr/>
        </p:nvPicPr>
        <p:blipFill rotWithShape="1">
          <a:blip r:embed="rId12">
            <a:alphaModFix/>
          </a:blip>
          <a:srcRect/>
          <a:stretch/>
        </p:blipFill>
        <p:spPr>
          <a:xfrm>
            <a:off x="8181875" y="89649"/>
            <a:ext cx="892426" cy="881527"/>
          </a:xfrm>
          <a:prstGeom prst="rect">
            <a:avLst/>
          </a:prstGeom>
          <a:noFill/>
          <a:ln>
            <a:noFill/>
          </a:ln>
        </p:spPr>
      </p:pic>
      <p:pic>
        <p:nvPicPr>
          <p:cNvPr id="572" name="Google Shape;572;p52"/>
          <p:cNvPicPr preferRelativeResize="0"/>
          <p:nvPr/>
        </p:nvPicPr>
        <p:blipFill rotWithShape="1">
          <a:blip r:embed="rId13">
            <a:alphaModFix/>
          </a:blip>
          <a:srcRect/>
          <a:stretch/>
        </p:blipFill>
        <p:spPr>
          <a:xfrm>
            <a:off x="7718900" y="6209113"/>
            <a:ext cx="1261242" cy="5847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3"/>
          <p:cNvSpPr txBox="1">
            <a:spLocks noGrp="1"/>
          </p:cNvSpPr>
          <p:nvPr>
            <p:ph type="title"/>
          </p:nvPr>
        </p:nvSpPr>
        <p:spPr>
          <a:xfrm>
            <a:off x="567056" y="1685436"/>
            <a:ext cx="7886700" cy="9941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b="1">
                <a:solidFill>
                  <a:srgbClr val="0070C0"/>
                </a:solidFill>
              </a:rPr>
              <a:t>Additional information and useful websites</a:t>
            </a:r>
            <a:br>
              <a:rPr lang="en-US" b="1">
                <a:highlight>
                  <a:srgbClr val="FFFF00"/>
                </a:highlight>
              </a:rPr>
            </a:br>
            <a:br>
              <a:rPr lang="en-US" b="1"/>
            </a:br>
            <a:endParaRPr/>
          </a:p>
        </p:txBody>
      </p:sp>
      <p:sp>
        <p:nvSpPr>
          <p:cNvPr id="579" name="Google Shape;579;p53"/>
          <p:cNvSpPr txBox="1">
            <a:spLocks noGrp="1"/>
          </p:cNvSpPr>
          <p:nvPr>
            <p:ph type="body" idx="1"/>
          </p:nvPr>
        </p:nvSpPr>
        <p:spPr>
          <a:xfrm>
            <a:off x="468126" y="1850362"/>
            <a:ext cx="6351347" cy="24949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900"/>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p:txBody>
      </p:sp>
      <p:pic>
        <p:nvPicPr>
          <p:cNvPr id="580" name="Google Shape;580;p53" descr="Books"/>
          <p:cNvPicPr preferRelativeResize="0"/>
          <p:nvPr/>
        </p:nvPicPr>
        <p:blipFill rotWithShape="1">
          <a:blip r:embed="rId3">
            <a:alphaModFix/>
          </a:blip>
          <a:srcRect/>
          <a:stretch/>
        </p:blipFill>
        <p:spPr>
          <a:xfrm>
            <a:off x="7137041" y="3344639"/>
            <a:ext cx="1156190" cy="1156190"/>
          </a:xfrm>
          <a:prstGeom prst="rect">
            <a:avLst/>
          </a:prstGeom>
          <a:noFill/>
          <a:ln>
            <a:noFill/>
          </a:ln>
        </p:spPr>
      </p:pic>
      <p:pic>
        <p:nvPicPr>
          <p:cNvPr id="581" name="Google Shape;581;p53" descr="Laptop"/>
          <p:cNvPicPr preferRelativeResize="0"/>
          <p:nvPr/>
        </p:nvPicPr>
        <p:blipFill rotWithShape="1">
          <a:blip r:embed="rId4">
            <a:alphaModFix/>
          </a:blip>
          <a:srcRect/>
          <a:stretch/>
        </p:blipFill>
        <p:spPr>
          <a:xfrm>
            <a:off x="6979997" y="1850362"/>
            <a:ext cx="1313234" cy="1313234"/>
          </a:xfrm>
          <a:prstGeom prst="rect">
            <a:avLst/>
          </a:prstGeom>
          <a:noFill/>
          <a:ln>
            <a:noFill/>
          </a:ln>
        </p:spPr>
      </p:pic>
      <p:sp>
        <p:nvSpPr>
          <p:cNvPr id="582" name="Google Shape;582;p53"/>
          <p:cNvSpPr txBox="1"/>
          <p:nvPr/>
        </p:nvSpPr>
        <p:spPr>
          <a:xfrm>
            <a:off x="521723" y="1975952"/>
            <a:ext cx="6244200" cy="3124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https://www.peoplemanagement.co.uk/news/articles/three-quarters-men-feel-stigmatised-taking-extended-paternity-leave</a:t>
            </a: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none" strike="noStrike" cap="none">
                <a:solidFill>
                  <a:schemeClr val="dk1"/>
                </a:solidFill>
                <a:latin typeface="Arial"/>
                <a:ea typeface="Arial"/>
                <a:cs typeface="Arial"/>
                <a:sym typeface="Arial"/>
              </a:rPr>
              <a:t>Document with timelines of legislation and women’s rights and gender equality pertaining to reproductive  rights and sexual health, violence against women, home and family, education, work, women in senior roles, political representation: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https://www.fawcettsociety.org.uk/Handlers/Download.ashx?IDMF=45a5a7f5-ffbd-4078-b0b7-4bfcccab159d</a:t>
            </a:r>
            <a:r>
              <a:rPr lang="en-US" sz="1100" b="0" i="0" u="none" strike="noStrike" cap="none">
                <a:solidFill>
                  <a:srgbClr val="0000FF"/>
                </a:solidFill>
                <a:latin typeface="Arial"/>
                <a:ea typeface="Arial"/>
                <a:cs typeface="Arial"/>
                <a:sym typeface="Arial"/>
              </a:rPr>
              <a:t> </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https://www.vox.com/2015/2/16/8031073/what-are-microaggressions</a:t>
            </a:r>
            <a:r>
              <a:rPr lang="en-US" sz="1100" b="0" i="0" u="none" strike="noStrike" cap="none">
                <a:solidFill>
                  <a:srgbClr val="0000FF"/>
                </a:solidFill>
                <a:latin typeface="Arial"/>
                <a:ea typeface="Arial"/>
                <a:cs typeface="Arial"/>
                <a:sym typeface="Arial"/>
              </a:rPr>
              <a:t> </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http://genderedinnovations.stanford.edu/policy/timeline.html</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9">
                  <a:extLst>
                    <a:ext uri="{A12FA001-AC4F-418D-AE19-62706E023703}">
                      <ahyp:hlinkClr xmlns:ahyp="http://schemas.microsoft.com/office/drawing/2018/hyperlinkcolor" val="tx"/>
                    </a:ext>
                  </a:extLst>
                </a:hlinkClick>
              </a:rPr>
              <a:t>https://socialprotection-humanrights.org/key-issues/disadvantaged-and-vulnerable-groups/lgbtqi/</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https://www.youngwomenstrust.org/</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C4BD97"/>
              </a:solidFill>
              <a:latin typeface="Arial"/>
              <a:ea typeface="Arial"/>
              <a:cs typeface="Arial"/>
              <a:sym typeface="Arial"/>
            </a:endParaRPr>
          </a:p>
        </p:txBody>
      </p:sp>
      <p:pic>
        <p:nvPicPr>
          <p:cNvPr id="583" name="Google Shape;583;p53"/>
          <p:cNvPicPr preferRelativeResize="0"/>
          <p:nvPr/>
        </p:nvPicPr>
        <p:blipFill rotWithShape="1">
          <a:blip r:embed="rId11">
            <a:alphaModFix/>
          </a:blip>
          <a:srcRect/>
          <a:stretch/>
        </p:blipFill>
        <p:spPr>
          <a:xfrm>
            <a:off x="8181875" y="89649"/>
            <a:ext cx="892426" cy="881527"/>
          </a:xfrm>
          <a:prstGeom prst="rect">
            <a:avLst/>
          </a:prstGeom>
          <a:noFill/>
          <a:ln>
            <a:noFill/>
          </a:ln>
        </p:spPr>
      </p:pic>
      <p:pic>
        <p:nvPicPr>
          <p:cNvPr id="584" name="Google Shape;584;p53"/>
          <p:cNvPicPr preferRelativeResize="0"/>
          <p:nvPr/>
        </p:nvPicPr>
        <p:blipFill rotWithShape="1">
          <a:blip r:embed="rId12">
            <a:alphaModFix/>
          </a:blip>
          <a:srcRect/>
          <a:stretch/>
        </p:blipFill>
        <p:spPr>
          <a:xfrm>
            <a:off x="7718900" y="6209113"/>
            <a:ext cx="1261242" cy="5847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12418acd849_0_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600" name="Google Shape;600;g12418acd849_0_21"/>
          <p:cNvPicPr preferRelativeResize="0"/>
          <p:nvPr/>
        </p:nvPicPr>
        <p:blipFill rotWithShape="1">
          <a:blip r:embed="rId3">
            <a:alphaModFix/>
          </a:blip>
          <a:srcRect l="1762" t="47329" r="7327"/>
          <a:stretch/>
        </p:blipFill>
        <p:spPr>
          <a:xfrm>
            <a:off x="20" y="0"/>
            <a:ext cx="9143982" cy="6857990"/>
          </a:xfrm>
          <a:prstGeom prst="rect">
            <a:avLst/>
          </a:prstGeom>
          <a:noFill/>
          <a:ln>
            <a:noFill/>
          </a:ln>
        </p:spPr>
      </p:pic>
      <p:pic>
        <p:nvPicPr>
          <p:cNvPr id="601" name="Google Shape;601;g12418acd849_0_21" descr="Protect"/>
          <p:cNvPicPr preferRelativeResize="0"/>
          <p:nvPr/>
        </p:nvPicPr>
        <p:blipFill rotWithShape="1">
          <a:blip r:embed="rId4">
            <a:alphaModFix/>
          </a:blip>
          <a:srcRect/>
          <a:stretch/>
        </p:blipFill>
        <p:spPr>
          <a:xfrm>
            <a:off x="30225" y="56600"/>
            <a:ext cx="1910035" cy="415500"/>
          </a:xfrm>
          <a:prstGeom prst="rect">
            <a:avLst/>
          </a:prstGeom>
          <a:noFill/>
          <a:ln>
            <a:noFill/>
          </a:ln>
        </p:spPr>
      </p:pic>
      <p:sp>
        <p:nvSpPr>
          <p:cNvPr id="602" name="Google Shape;602;g12418acd849_0_21"/>
          <p:cNvSpPr txBox="1"/>
          <p:nvPr/>
        </p:nvSpPr>
        <p:spPr>
          <a:xfrm>
            <a:off x="276652" y="6408810"/>
            <a:ext cx="8867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1D2129"/>
                </a:solidFill>
                <a:latin typeface="Helvetica Neue"/>
                <a:ea typeface="Helvetica Neue"/>
                <a:cs typeface="Helvetica Neue"/>
                <a:sym typeface="Helvetica Neu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sp>
        <p:nvSpPr>
          <p:cNvPr id="603" name="Google Shape;603;g12418acd849_0_21"/>
          <p:cNvSpPr txBox="1"/>
          <p:nvPr/>
        </p:nvSpPr>
        <p:spPr>
          <a:xfrm>
            <a:off x="1453200" y="2274600"/>
            <a:ext cx="6237600" cy="66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dk1"/>
                </a:solidFill>
                <a:latin typeface="Arial"/>
                <a:ea typeface="Arial"/>
                <a:cs typeface="Arial"/>
                <a:sym typeface="Arial"/>
              </a:rPr>
              <a:t>Thank you!</a:t>
            </a:r>
            <a:endParaRPr sz="3700" b="0" i="0" u="none" strike="noStrike" cap="none">
              <a:solidFill>
                <a:srgbClr val="000000"/>
              </a:solidFill>
              <a:latin typeface="Arial"/>
              <a:ea typeface="Arial"/>
              <a:cs typeface="Arial"/>
              <a:sym typeface="Arial"/>
            </a:endParaRPr>
          </a:p>
        </p:txBody>
      </p:sp>
      <p:sp>
        <p:nvSpPr>
          <p:cNvPr id="604" name="Google Shape;604;g12418acd849_0_21"/>
          <p:cNvSpPr txBox="1"/>
          <p:nvPr/>
        </p:nvSpPr>
        <p:spPr>
          <a:xfrm>
            <a:off x="3072000" y="3658675"/>
            <a:ext cx="30000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5000"/>
              </a:lnSpc>
              <a:spcBef>
                <a:spcPts val="0"/>
              </a:spcBef>
              <a:spcAft>
                <a:spcPts val="0"/>
              </a:spcAft>
              <a:buClr>
                <a:srgbClr val="000000"/>
              </a:buClr>
              <a:buSzPts val="1500"/>
              <a:buFont typeface="Arial"/>
              <a:buNone/>
            </a:pPr>
            <a:endParaRPr sz="1500" b="0" i="0" u="none" strike="noStrike" cap="none">
              <a:solidFill>
                <a:srgbClr val="1E0A3C"/>
              </a:solidFill>
              <a:latin typeface="Roboto"/>
              <a:ea typeface="Roboto"/>
              <a:cs typeface="Roboto"/>
              <a:sym typeface="Roboto"/>
            </a:endParaRPr>
          </a:p>
        </p:txBody>
      </p:sp>
      <p:pic>
        <p:nvPicPr>
          <p:cNvPr id="605" name="Google Shape;605;g12418acd849_0_21"/>
          <p:cNvPicPr preferRelativeResize="0"/>
          <p:nvPr/>
        </p:nvPicPr>
        <p:blipFill rotWithShape="1">
          <a:blip r:embed="rId5">
            <a:alphaModFix/>
          </a:blip>
          <a:srcRect/>
          <a:stretch/>
        </p:blipFill>
        <p:spPr>
          <a:xfrm>
            <a:off x="7490768" y="90150"/>
            <a:ext cx="1488906" cy="481276"/>
          </a:xfrm>
          <a:prstGeom prst="rect">
            <a:avLst/>
          </a:prstGeom>
          <a:noFill/>
          <a:ln>
            <a:noFill/>
          </a:ln>
        </p:spPr>
      </p:pic>
      <p:pic>
        <p:nvPicPr>
          <p:cNvPr id="606" name="Google Shape;606;g12418acd849_0_21"/>
          <p:cNvPicPr preferRelativeResize="0"/>
          <p:nvPr/>
        </p:nvPicPr>
        <p:blipFill rotWithShape="1">
          <a:blip r:embed="rId6">
            <a:alphaModFix/>
          </a:blip>
          <a:srcRect/>
          <a:stretch/>
        </p:blipFill>
        <p:spPr>
          <a:xfrm>
            <a:off x="3759475" y="38413"/>
            <a:ext cx="1261242" cy="584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latin typeface="Arial"/>
                <a:ea typeface="Arial"/>
                <a:cs typeface="Arial"/>
                <a:sym typeface="Arial"/>
              </a:rPr>
              <a:t>Diversity Inside Out Project</a:t>
            </a:r>
            <a:endParaRPr/>
          </a:p>
        </p:txBody>
      </p:sp>
      <p:sp>
        <p:nvSpPr>
          <p:cNvPr id="141" name="Google Shape;141;p1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a:bodyPr>
          <a:lstStyle/>
          <a:p>
            <a:pPr marL="114300" lvl="0" indent="0" algn="l" rtl="0">
              <a:lnSpc>
                <a:spcPct val="107000"/>
              </a:lnSpc>
              <a:spcBef>
                <a:spcPts val="360"/>
              </a:spcBef>
              <a:spcAft>
                <a:spcPts val="0"/>
              </a:spcAft>
              <a:buSzPct val="108107"/>
              <a:buNone/>
            </a:pPr>
            <a:r>
              <a:rPr lang="en-US" sz="1800">
                <a:latin typeface="Calibri"/>
                <a:ea typeface="Calibri"/>
                <a:cs typeface="Calibri"/>
                <a:sym typeface="Calibri"/>
              </a:rPr>
              <a:t>The concrete objectives of this project have been identified as follows: </a:t>
            </a:r>
            <a:endParaRPr/>
          </a:p>
          <a:p>
            <a:pPr marL="342900" lvl="0" indent="-342900" algn="l" rtl="0">
              <a:lnSpc>
                <a:spcPct val="107000"/>
              </a:lnSpc>
              <a:spcBef>
                <a:spcPts val="1160"/>
              </a:spcBef>
              <a:spcAft>
                <a:spcPts val="0"/>
              </a:spcAft>
              <a:buSzPct val="108107"/>
              <a:buFont typeface="Noto Sans Symbols"/>
              <a:buChar char="∙"/>
            </a:pPr>
            <a:r>
              <a:rPr lang="en-US" sz="1800">
                <a:latin typeface="Calibri"/>
                <a:ea typeface="Calibri"/>
                <a:cs typeface="Calibri"/>
                <a:sym typeface="Calibri"/>
              </a:rPr>
              <a:t>Promote the business case for a diverse workforce. </a:t>
            </a:r>
            <a:endParaRPr/>
          </a:p>
          <a:p>
            <a:pPr marL="342900" lvl="0" indent="-342900" algn="l" rtl="0">
              <a:lnSpc>
                <a:spcPct val="107000"/>
              </a:lnSpc>
              <a:spcBef>
                <a:spcPts val="360"/>
              </a:spcBef>
              <a:spcAft>
                <a:spcPts val="0"/>
              </a:spcAft>
              <a:buSzPct val="108107"/>
              <a:buFont typeface="Noto Sans Symbols"/>
              <a:buChar char="∙"/>
            </a:pPr>
            <a:r>
              <a:rPr lang="en-US" sz="1800">
                <a:latin typeface="Calibri"/>
                <a:ea typeface="Calibri"/>
                <a:cs typeface="Calibri"/>
                <a:sym typeface="Calibri"/>
              </a:rPr>
              <a:t>Explore the barriers to diversity and inclusion in organisations, paying particular attention to post-Covid-19 impacts, especially on hard-hit groups of employees.</a:t>
            </a:r>
            <a:endParaRPr/>
          </a:p>
          <a:p>
            <a:pPr marL="342900" lvl="0" indent="-342900" algn="l" rtl="0">
              <a:lnSpc>
                <a:spcPct val="107000"/>
              </a:lnSpc>
              <a:spcBef>
                <a:spcPts val="360"/>
              </a:spcBef>
              <a:spcAft>
                <a:spcPts val="0"/>
              </a:spcAft>
              <a:buSzPct val="108107"/>
              <a:buFont typeface="Noto Sans Symbols"/>
              <a:buChar char="∙"/>
            </a:pPr>
            <a:r>
              <a:rPr lang="en-US" sz="1800">
                <a:latin typeface="Calibri"/>
                <a:ea typeface="Calibri"/>
                <a:cs typeface="Calibri"/>
                <a:sym typeface="Calibri"/>
              </a:rPr>
              <a:t>Encourage implementation of inclusive working practices. </a:t>
            </a:r>
            <a:endParaRPr/>
          </a:p>
          <a:p>
            <a:pPr marL="342900" lvl="0" indent="-342900" algn="l" rtl="0">
              <a:lnSpc>
                <a:spcPct val="107000"/>
              </a:lnSpc>
              <a:spcBef>
                <a:spcPts val="360"/>
              </a:spcBef>
              <a:spcAft>
                <a:spcPts val="0"/>
              </a:spcAft>
              <a:buSzPct val="108107"/>
              <a:buFont typeface="Noto Sans Symbols"/>
              <a:buChar char="∙"/>
            </a:pPr>
            <a:r>
              <a:rPr lang="en-US" sz="1800">
                <a:latin typeface="Calibri"/>
                <a:ea typeface="Calibri"/>
                <a:cs typeface="Calibri"/>
                <a:sym typeface="Calibri"/>
              </a:rPr>
              <a:t>Ascertain innovative practices to promote a diverse, welcoming and inclusive environment. </a:t>
            </a:r>
            <a:endParaRPr/>
          </a:p>
          <a:p>
            <a:pPr marL="342900" lvl="0" indent="-342900" algn="l" rtl="0">
              <a:lnSpc>
                <a:spcPct val="107000"/>
              </a:lnSpc>
              <a:spcBef>
                <a:spcPts val="360"/>
              </a:spcBef>
              <a:spcAft>
                <a:spcPts val="0"/>
              </a:spcAft>
              <a:buSzPct val="108107"/>
              <a:buFont typeface="Noto Sans Symbols"/>
              <a:buChar char="∙"/>
            </a:pPr>
            <a:r>
              <a:rPr lang="en-US" sz="1800">
                <a:latin typeface="Calibri"/>
                <a:ea typeface="Calibri"/>
                <a:cs typeface="Calibri"/>
                <a:sym typeface="Calibri"/>
              </a:rPr>
              <a:t>Investigate current practice such as microaggressions, communicating non-tolerance behaviour. </a:t>
            </a:r>
            <a:endParaRPr/>
          </a:p>
          <a:p>
            <a:pPr marL="342900" lvl="0" indent="-342900" algn="l" rtl="0">
              <a:lnSpc>
                <a:spcPct val="107000"/>
              </a:lnSpc>
              <a:spcBef>
                <a:spcPts val="360"/>
              </a:spcBef>
              <a:spcAft>
                <a:spcPts val="0"/>
              </a:spcAft>
              <a:buSzPct val="108107"/>
              <a:buFont typeface="Noto Sans Symbols"/>
              <a:buChar char="∙"/>
            </a:pPr>
            <a:r>
              <a:rPr lang="en-US" sz="1800">
                <a:latin typeface="Calibri"/>
                <a:ea typeface="Calibri"/>
                <a:cs typeface="Calibri"/>
                <a:sym typeface="Calibri"/>
              </a:rPr>
              <a:t>Create accepting climates where all individuals can thrive in the work environment. </a:t>
            </a:r>
            <a:endParaRPr/>
          </a:p>
          <a:p>
            <a:pPr marL="342900" lvl="0" indent="-342900" algn="l" rtl="0">
              <a:lnSpc>
                <a:spcPct val="107000"/>
              </a:lnSpc>
              <a:spcBef>
                <a:spcPts val="360"/>
              </a:spcBef>
              <a:spcAft>
                <a:spcPts val="0"/>
              </a:spcAft>
              <a:buSzPct val="108107"/>
              <a:buFont typeface="Noto Sans Symbols"/>
              <a:buChar char="∙"/>
            </a:pPr>
            <a:r>
              <a:rPr lang="en-US" sz="1800">
                <a:latin typeface="Calibri"/>
                <a:ea typeface="Calibri"/>
                <a:cs typeface="Calibri"/>
                <a:sym typeface="Calibri"/>
              </a:rPr>
              <a:t>Create a climate for honest crucial conversations sharing experiences to determine what works at local level with regards diversity and what still needs attention. </a:t>
            </a:r>
            <a:endParaRPr/>
          </a:p>
          <a:p>
            <a:pPr marL="0" lvl="0" indent="0" algn="l" rtl="0">
              <a:lnSpc>
                <a:spcPct val="100000"/>
              </a:lnSpc>
              <a:spcBef>
                <a:spcPts val="1160"/>
              </a:spcBef>
              <a:spcAft>
                <a:spcPts val="0"/>
              </a:spcAft>
              <a:buSzPct val="77837"/>
              <a:buNone/>
            </a:pPr>
            <a:endParaRPr sz="2500">
              <a:solidFill>
                <a:srgbClr val="000000"/>
              </a:solidFill>
              <a:highlight>
                <a:srgbClr val="FFFF00"/>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rgbClr val="FFFF00"/>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p:txBody>
      </p:sp>
      <p:sp>
        <p:nvSpPr>
          <p:cNvPr id="142" name="Google Shape;142;p1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3" name="Google Shape;143;p1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44" name="Google Shape;144;p1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b="1">
                <a:solidFill>
                  <a:srgbClr val="0070C0"/>
                </a:solidFill>
              </a:rPr>
              <a:t>We will cover briefly:</a:t>
            </a:r>
            <a:endParaRPr/>
          </a:p>
        </p:txBody>
      </p:sp>
      <p:sp>
        <p:nvSpPr>
          <p:cNvPr id="150" name="Google Shape;150;p17"/>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151" name="Google Shape;151;p1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2" name="Google Shape;152;p1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53" name="Google Shape;153;p17"/>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154" name="Google Shape;154;p17"/>
          <p:cNvSpPr txBox="1"/>
          <p:nvPr/>
        </p:nvSpPr>
        <p:spPr>
          <a:xfrm>
            <a:off x="4571999" y="1500588"/>
            <a:ext cx="4270829" cy="50009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Benefits of gender equality-the business case</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Inclusion and diversity mindsets- what do we need to pay attention to in organisations e.g. language</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Making change happen-cultural leadership</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Discussions of pertinent issues case studies</a:t>
            </a:r>
            <a:endParaRPr sz="2000" b="0" i="0" u="none" strike="noStrike" cap="none">
              <a:solidFill>
                <a:schemeClr val="dk1"/>
              </a:solidFill>
              <a:latin typeface="Arial"/>
              <a:ea typeface="Arial"/>
              <a:cs typeface="Arial"/>
              <a:sym typeface="Arial"/>
            </a:endParaRPr>
          </a:p>
        </p:txBody>
      </p:sp>
      <p:pic>
        <p:nvPicPr>
          <p:cNvPr id="155" name="Google Shape;155;p17" descr="shallow focus photography of books"/>
          <p:cNvPicPr preferRelativeResize="0"/>
          <p:nvPr/>
        </p:nvPicPr>
        <p:blipFill rotWithShape="1">
          <a:blip r:embed="rId5">
            <a:alphaModFix/>
          </a:blip>
          <a:srcRect/>
          <a:stretch/>
        </p:blipFill>
        <p:spPr>
          <a:xfrm>
            <a:off x="319887" y="1872574"/>
            <a:ext cx="3689090" cy="2453245"/>
          </a:xfrm>
          <a:prstGeom prst="rect">
            <a:avLst/>
          </a:prstGeom>
          <a:solidFill>
            <a:srgbClr val="FFFFFF"/>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Group Agreement</a:t>
            </a:r>
            <a:endParaRPr/>
          </a:p>
        </p:txBody>
      </p:sp>
      <p:sp>
        <p:nvSpPr>
          <p:cNvPr id="161" name="Google Shape;161;p1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360"/>
              </a:spcBef>
              <a:spcAft>
                <a:spcPts val="0"/>
              </a:spcAft>
              <a:buSzPts val="1800"/>
              <a:buChar char="•"/>
            </a:pPr>
            <a:r>
              <a:rPr lang="en-US" sz="2500">
                <a:solidFill>
                  <a:srgbClr val="000000"/>
                </a:solidFill>
                <a:highlight>
                  <a:schemeClr val="lt1"/>
                </a:highlight>
                <a:latin typeface="Arial"/>
                <a:ea typeface="Arial"/>
                <a:cs typeface="Arial"/>
                <a:sym typeface="Arial"/>
              </a:rPr>
              <a:t>To be discussed and agreed with learners</a:t>
            </a:r>
            <a:endParaRPr/>
          </a:p>
          <a:p>
            <a:pPr marL="342900" lvl="0" indent="-22860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342900" lvl="0" indent="-342900" algn="l" rtl="0">
              <a:lnSpc>
                <a:spcPct val="100000"/>
              </a:lnSpc>
              <a:spcBef>
                <a:spcPts val="360"/>
              </a:spcBef>
              <a:spcAft>
                <a:spcPts val="0"/>
              </a:spcAft>
              <a:buSzPts val="1800"/>
              <a:buChar char="•"/>
            </a:pPr>
            <a:r>
              <a:rPr lang="en-US" sz="2500">
                <a:solidFill>
                  <a:srgbClr val="000000"/>
                </a:solidFill>
                <a:highlight>
                  <a:schemeClr val="lt1"/>
                </a:highlight>
                <a:latin typeface="Arial"/>
                <a:ea typeface="Arial"/>
                <a:cs typeface="Arial"/>
                <a:sym typeface="Arial"/>
              </a:rPr>
              <a:t>Sharing information but respecting business privacy</a:t>
            </a:r>
            <a:endParaRPr/>
          </a:p>
          <a:p>
            <a:pPr marL="342900" lvl="0" indent="-342900" algn="l" rtl="0">
              <a:lnSpc>
                <a:spcPct val="100000"/>
              </a:lnSpc>
              <a:spcBef>
                <a:spcPts val="360"/>
              </a:spcBef>
              <a:spcAft>
                <a:spcPts val="0"/>
              </a:spcAft>
              <a:buSzPts val="1800"/>
              <a:buChar char="•"/>
            </a:pPr>
            <a:r>
              <a:rPr lang="en-US" sz="2500">
                <a:solidFill>
                  <a:srgbClr val="000000"/>
                </a:solidFill>
                <a:highlight>
                  <a:schemeClr val="lt1"/>
                </a:highlight>
                <a:latin typeface="Arial"/>
                <a:ea typeface="Arial"/>
                <a:cs typeface="Arial"/>
                <a:sym typeface="Arial"/>
              </a:rPr>
              <a:t>Confidentiality</a:t>
            </a:r>
            <a:endParaRPr/>
          </a:p>
          <a:p>
            <a:pPr marL="342900" lvl="0" indent="-342900" algn="l" rtl="0">
              <a:lnSpc>
                <a:spcPct val="100000"/>
              </a:lnSpc>
              <a:spcBef>
                <a:spcPts val="360"/>
              </a:spcBef>
              <a:spcAft>
                <a:spcPts val="0"/>
              </a:spcAft>
              <a:buSzPts val="1800"/>
              <a:buChar char="•"/>
            </a:pPr>
            <a:r>
              <a:rPr lang="en-US" sz="2500">
                <a:solidFill>
                  <a:srgbClr val="000000"/>
                </a:solidFill>
                <a:highlight>
                  <a:schemeClr val="lt1"/>
                </a:highlight>
                <a:latin typeface="Arial"/>
                <a:ea typeface="Arial"/>
                <a:cs typeface="Arial"/>
                <a:sym typeface="Arial"/>
              </a:rPr>
              <a:t>Openness and honesty</a:t>
            </a:r>
            <a:endParaRPr/>
          </a:p>
          <a:p>
            <a:pPr marL="342900" lvl="0" indent="-342900" algn="l" rtl="0">
              <a:lnSpc>
                <a:spcPct val="100000"/>
              </a:lnSpc>
              <a:spcBef>
                <a:spcPts val="360"/>
              </a:spcBef>
              <a:spcAft>
                <a:spcPts val="0"/>
              </a:spcAft>
              <a:buSzPts val="1800"/>
              <a:buChar char="•"/>
            </a:pPr>
            <a:r>
              <a:rPr lang="en-US" sz="2500">
                <a:solidFill>
                  <a:srgbClr val="000000"/>
                </a:solidFill>
                <a:highlight>
                  <a:schemeClr val="lt1"/>
                </a:highlight>
                <a:latin typeface="Arial"/>
                <a:ea typeface="Arial"/>
                <a:cs typeface="Arial"/>
                <a:sym typeface="Arial"/>
              </a:rPr>
              <a:t>Listening with attention</a:t>
            </a:r>
            <a:endParaRPr/>
          </a:p>
          <a:p>
            <a:pPr marL="342900" lvl="0" indent="-342900" algn="l" rtl="0">
              <a:lnSpc>
                <a:spcPct val="100000"/>
              </a:lnSpc>
              <a:spcBef>
                <a:spcPts val="360"/>
              </a:spcBef>
              <a:spcAft>
                <a:spcPts val="0"/>
              </a:spcAft>
              <a:buSzPts val="1800"/>
              <a:buChar char="•"/>
            </a:pPr>
            <a:r>
              <a:rPr lang="en-US" sz="2500">
                <a:solidFill>
                  <a:srgbClr val="000000"/>
                </a:solidFill>
                <a:highlight>
                  <a:schemeClr val="lt1"/>
                </a:highlight>
                <a:latin typeface="Arial"/>
                <a:ea typeface="Arial"/>
                <a:cs typeface="Arial"/>
                <a:sym typeface="Arial"/>
              </a:rPr>
              <a:t>Acceptance</a:t>
            </a:r>
            <a:endParaRPr/>
          </a:p>
          <a:p>
            <a:pPr marL="342900" lvl="0" indent="-22860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342900" lvl="0" indent="-342900" algn="l" rtl="0">
              <a:lnSpc>
                <a:spcPct val="100000"/>
              </a:lnSpc>
              <a:spcBef>
                <a:spcPts val="360"/>
              </a:spcBef>
              <a:spcAft>
                <a:spcPts val="0"/>
              </a:spcAft>
              <a:buSzPts val="1800"/>
              <a:buChar char="•"/>
            </a:pPr>
            <a:r>
              <a:rPr lang="en-US" sz="2500">
                <a:solidFill>
                  <a:srgbClr val="000000"/>
                </a:solidFill>
                <a:highlight>
                  <a:schemeClr val="lt1"/>
                </a:highlight>
                <a:latin typeface="Arial"/>
                <a:ea typeface="Arial"/>
                <a:cs typeface="Arial"/>
                <a:sym typeface="Arial"/>
              </a:rPr>
              <a:t>Anything else?</a:t>
            </a: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162" name="Google Shape;162;p1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3" name="Google Shape;163;p1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64" name="Google Shape;164;p18"/>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3"/>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b="1">
                <a:solidFill>
                  <a:srgbClr val="0070C0"/>
                </a:solidFill>
              </a:rPr>
              <a:t>We will cover briefly:</a:t>
            </a:r>
            <a:br>
              <a:rPr lang="en-US" b="1">
                <a:solidFill>
                  <a:srgbClr val="0070C0"/>
                </a:solidFill>
              </a:rPr>
            </a:br>
            <a:endParaRPr/>
          </a:p>
        </p:txBody>
      </p:sp>
      <p:sp>
        <p:nvSpPr>
          <p:cNvPr id="170" name="Google Shape;170;p43"/>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171" name="Google Shape;171;p4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2" name="Google Shape;172;p4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73" name="Google Shape;173;p43"/>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174" name="Google Shape;174;p43"/>
          <p:cNvSpPr txBox="1"/>
          <p:nvPr/>
        </p:nvSpPr>
        <p:spPr>
          <a:xfrm>
            <a:off x="4571999" y="1500588"/>
            <a:ext cx="4270829" cy="50009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Benefits of gender equality and business case for diversity</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175" name="Google Shape;175;p43" descr="shallow focus photography of books"/>
          <p:cNvPicPr preferRelativeResize="0"/>
          <p:nvPr/>
        </p:nvPicPr>
        <p:blipFill rotWithShape="1">
          <a:blip r:embed="rId5">
            <a:alphaModFix/>
          </a:blip>
          <a:srcRect/>
          <a:stretch/>
        </p:blipFill>
        <p:spPr>
          <a:xfrm>
            <a:off x="319887" y="1872574"/>
            <a:ext cx="3689090" cy="2453245"/>
          </a:xfrm>
          <a:prstGeom prst="rect">
            <a:avLst/>
          </a:prstGeom>
          <a:solidFill>
            <a:srgbClr val="FFFFFF"/>
          </a:solidFill>
          <a:ln>
            <a:noFill/>
          </a:ln>
        </p:spPr>
      </p:pic>
      <p:grpSp>
        <p:nvGrpSpPr>
          <p:cNvPr id="176" name="Google Shape;176;p43"/>
          <p:cNvGrpSpPr/>
          <p:nvPr/>
        </p:nvGrpSpPr>
        <p:grpSpPr>
          <a:xfrm>
            <a:off x="4571986" y="2267840"/>
            <a:ext cx="3413787" cy="3516384"/>
            <a:chOff x="3047986" y="870840"/>
            <a:chExt cx="3413787" cy="3516384"/>
          </a:xfrm>
        </p:grpSpPr>
        <p:sp>
          <p:nvSpPr>
            <p:cNvPr id="177" name="Google Shape;177;p43"/>
            <p:cNvSpPr/>
            <p:nvPr/>
          </p:nvSpPr>
          <p:spPr>
            <a:xfrm>
              <a:off x="3048013" y="870840"/>
              <a:ext cx="3413760" cy="3413760"/>
            </a:xfrm>
            <a:prstGeom prst="pie">
              <a:avLst>
                <a:gd name="adj1" fmla="val 16200000"/>
                <a:gd name="adj2" fmla="val 18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3"/>
            <p:cNvSpPr txBox="1"/>
            <p:nvPr/>
          </p:nvSpPr>
          <p:spPr>
            <a:xfrm>
              <a:off x="4904041" y="1500760"/>
              <a:ext cx="1158240" cy="113792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Fairness</a:t>
              </a:r>
              <a:endParaRPr sz="1400" b="0" i="0" u="none" strike="noStrike" cap="none">
                <a:solidFill>
                  <a:srgbClr val="000000"/>
                </a:solidFill>
                <a:latin typeface="Arial"/>
                <a:ea typeface="Arial"/>
                <a:cs typeface="Arial"/>
                <a:sym typeface="Arial"/>
              </a:endParaRPr>
            </a:p>
          </p:txBody>
        </p:sp>
        <p:sp>
          <p:nvSpPr>
            <p:cNvPr id="179" name="Google Shape;179;p43"/>
            <p:cNvSpPr/>
            <p:nvPr/>
          </p:nvSpPr>
          <p:spPr>
            <a:xfrm>
              <a:off x="3047986" y="973464"/>
              <a:ext cx="3413760" cy="3413760"/>
            </a:xfrm>
            <a:prstGeom prst="pie">
              <a:avLst>
                <a:gd name="adj1" fmla="val 1800000"/>
                <a:gd name="adj2" fmla="val 90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3"/>
            <p:cNvSpPr txBox="1"/>
            <p:nvPr/>
          </p:nvSpPr>
          <p:spPr>
            <a:xfrm>
              <a:off x="3982706" y="3127384"/>
              <a:ext cx="1544320" cy="105664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Individual rights</a:t>
              </a:r>
              <a:endParaRPr sz="1400" b="0" i="0" u="none" strike="noStrike" cap="none">
                <a:solidFill>
                  <a:srgbClr val="000000"/>
                </a:solidFill>
                <a:latin typeface="Arial"/>
                <a:ea typeface="Arial"/>
                <a:cs typeface="Arial"/>
                <a:sym typeface="Arial"/>
              </a:endParaRPr>
            </a:p>
          </p:txBody>
        </p:sp>
        <p:sp>
          <p:nvSpPr>
            <p:cNvPr id="181" name="Google Shape;181;p43"/>
            <p:cNvSpPr/>
            <p:nvPr/>
          </p:nvSpPr>
          <p:spPr>
            <a:xfrm>
              <a:off x="3047986" y="897167"/>
              <a:ext cx="3413760" cy="3413760"/>
            </a:xfrm>
            <a:prstGeom prst="pie">
              <a:avLst>
                <a:gd name="adj1" fmla="val 9000000"/>
                <a:gd name="adj2" fmla="val 162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3"/>
            <p:cNvSpPr txBox="1"/>
            <p:nvPr/>
          </p:nvSpPr>
          <p:spPr>
            <a:xfrm>
              <a:off x="3413746" y="1567727"/>
              <a:ext cx="1158240" cy="113792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Business argument for diversity-bottom line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b="1">
                <a:solidFill>
                  <a:srgbClr val="0070C0"/>
                </a:solidFill>
              </a:rPr>
              <a:t>Why should we pursue gender equality? </a:t>
            </a:r>
            <a:endParaRPr sz="3600"/>
          </a:p>
        </p:txBody>
      </p:sp>
      <p:sp>
        <p:nvSpPr>
          <p:cNvPr id="188" name="Google Shape;188;p20"/>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85000" lnSpcReduction="10000"/>
          </a:bodyPr>
          <a:lstStyle/>
          <a:p>
            <a:pPr marL="114300" lvl="0" indent="0" algn="l" rtl="0">
              <a:lnSpc>
                <a:spcPct val="100000"/>
              </a:lnSpc>
              <a:spcBef>
                <a:spcPts val="360"/>
              </a:spcBef>
              <a:spcAft>
                <a:spcPts val="0"/>
              </a:spcAft>
              <a:buSzPct val="720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5000"/>
              <a:buNone/>
            </a:pPr>
            <a:r>
              <a:rPr lang="en-US" sz="2400" b="1">
                <a:solidFill>
                  <a:srgbClr val="0070C0"/>
                </a:solidFill>
              </a:rPr>
              <a:t>Business Case </a:t>
            </a:r>
            <a:endParaRPr sz="2400" b="1">
              <a:solidFill>
                <a:srgbClr val="0070C0"/>
              </a:solidFill>
            </a:endParaRPr>
          </a:p>
          <a:p>
            <a:pPr marL="114300" lvl="0" indent="0" algn="l" rtl="0">
              <a:lnSpc>
                <a:spcPct val="100000"/>
              </a:lnSpc>
              <a:spcBef>
                <a:spcPts val="360"/>
              </a:spcBef>
              <a:spcAft>
                <a:spcPts val="0"/>
              </a:spcAft>
              <a:buSzPct val="75000"/>
              <a:buNone/>
            </a:pPr>
            <a:endParaRPr sz="2400" b="1">
              <a:solidFill>
                <a:srgbClr val="0070C0"/>
              </a:solidFill>
              <a:highlight>
                <a:srgbClr val="FFFF00"/>
              </a:highlight>
            </a:endParaRPr>
          </a:p>
          <a:p>
            <a:pPr marL="0" lvl="0" indent="0" algn="l" rtl="0">
              <a:lnSpc>
                <a:spcPct val="100000"/>
              </a:lnSpc>
              <a:spcBef>
                <a:spcPts val="360"/>
              </a:spcBef>
              <a:spcAft>
                <a:spcPts val="0"/>
              </a:spcAft>
              <a:buSzPct val="75000"/>
              <a:buNone/>
            </a:pPr>
            <a:r>
              <a:rPr lang="en-US" sz="2400" b="1"/>
              <a:t>McKinsey and Company Report </a:t>
            </a:r>
            <a:r>
              <a:rPr lang="en-US" sz="2400" b="1" i="1"/>
              <a:t>Women Matter 2015 </a:t>
            </a:r>
            <a:endParaRPr/>
          </a:p>
          <a:p>
            <a:pPr marL="0" lvl="0" indent="0" algn="l" rtl="0">
              <a:lnSpc>
                <a:spcPct val="100000"/>
              </a:lnSpc>
              <a:spcBef>
                <a:spcPts val="360"/>
              </a:spcBef>
              <a:spcAft>
                <a:spcPts val="0"/>
              </a:spcAft>
              <a:buSzPct val="75000"/>
              <a:buNone/>
            </a:pPr>
            <a:r>
              <a:rPr lang="en-US" sz="2400"/>
              <a:t>Women in board and senior positions contribute to   performance and profitability.2015</a:t>
            </a:r>
            <a:endParaRPr/>
          </a:p>
          <a:p>
            <a:pPr marL="0" lvl="0" indent="0" algn="l" rtl="0">
              <a:lnSpc>
                <a:spcPct val="100000"/>
              </a:lnSpc>
              <a:spcBef>
                <a:spcPts val="360"/>
              </a:spcBef>
              <a:spcAft>
                <a:spcPts val="0"/>
              </a:spcAft>
              <a:buSzPct val="75000"/>
              <a:buNone/>
            </a:pPr>
            <a:endParaRPr sz="2400"/>
          </a:p>
          <a:p>
            <a:pPr marL="0" lvl="0" indent="0" algn="l" rtl="0">
              <a:lnSpc>
                <a:spcPct val="100000"/>
              </a:lnSpc>
              <a:spcBef>
                <a:spcPts val="360"/>
              </a:spcBef>
              <a:spcAft>
                <a:spcPts val="0"/>
              </a:spcAft>
              <a:buSzPct val="75000"/>
              <a:buNone/>
            </a:pPr>
            <a:r>
              <a:rPr lang="en-US" sz="2400"/>
              <a:t>Diverse organisations more likely to outperform non-diverse organisations</a:t>
            </a:r>
            <a:endParaRPr sz="2400"/>
          </a:p>
          <a:p>
            <a:pPr marL="0" lvl="0" indent="0" algn="l" rtl="0">
              <a:lnSpc>
                <a:spcPct val="100000"/>
              </a:lnSpc>
              <a:spcBef>
                <a:spcPts val="360"/>
              </a:spcBef>
              <a:spcAft>
                <a:spcPts val="0"/>
              </a:spcAft>
              <a:buSzPct val="720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20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2000"/>
              <a:buNone/>
            </a:pPr>
            <a:r>
              <a:rPr lang="en-US" sz="2500">
                <a:solidFill>
                  <a:srgbClr val="000000"/>
                </a:solidFill>
                <a:highlight>
                  <a:schemeClr val="lt1"/>
                </a:highlight>
                <a:latin typeface="Arial"/>
                <a:ea typeface="Arial"/>
                <a:cs typeface="Arial"/>
                <a:sym typeface="Arial"/>
              </a:rPr>
              <a:t>Diversity improves strategic thinking, decision making and contributes to the bottom line, creativity, innovation, growth, profit. </a:t>
            </a:r>
            <a:endParaRPr sz="2500">
              <a:solidFill>
                <a:srgbClr val="000000"/>
              </a:solidFill>
              <a:highlight>
                <a:schemeClr val="lt1"/>
              </a:highlight>
              <a:latin typeface="Arial"/>
              <a:ea typeface="Arial"/>
              <a:cs typeface="Arial"/>
              <a:sym typeface="Arial"/>
            </a:endParaRPr>
          </a:p>
        </p:txBody>
      </p:sp>
      <p:sp>
        <p:nvSpPr>
          <p:cNvPr id="189" name="Google Shape;189;p20"/>
          <p:cNvSpPr/>
          <p:nvPr/>
        </p:nvSpPr>
        <p:spPr>
          <a:xfrm>
            <a:off x="457200" y="14176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0" name="Google Shape;190;p2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91" name="Google Shape;191;p20"/>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192" name="Google Shape;192;p20" descr="Scales of justice outline"/>
          <p:cNvPicPr preferRelativeResize="0"/>
          <p:nvPr/>
        </p:nvPicPr>
        <p:blipFill rotWithShape="1">
          <a:blip r:embed="rId5">
            <a:alphaModFix/>
          </a:blip>
          <a:srcRect/>
          <a:stretch/>
        </p:blipFill>
        <p:spPr>
          <a:xfrm>
            <a:off x="5308776" y="530401"/>
            <a:ext cx="2332225" cy="23322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3613</Words>
  <Application>Microsoft Office PowerPoint</Application>
  <PresentationFormat>On-screen Show (4:3)</PresentationFormat>
  <Paragraphs>494</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Source Sans Pro</vt:lpstr>
      <vt:lpstr>Noto Sans Symbols</vt:lpstr>
      <vt:lpstr>Roboto</vt:lpstr>
      <vt:lpstr>Helvetica Neue</vt:lpstr>
      <vt:lpstr>Arial</vt:lpstr>
      <vt:lpstr>Calibri</vt:lpstr>
      <vt:lpstr>Open Sans</vt:lpstr>
      <vt:lpstr>Office Theme</vt:lpstr>
      <vt:lpstr>PowerPoint Presentation</vt:lpstr>
      <vt:lpstr>Welcome! </vt:lpstr>
      <vt:lpstr>  Please drop in chat:  </vt:lpstr>
      <vt:lpstr>Inova Aspire </vt:lpstr>
      <vt:lpstr>Diversity Inside Out Project</vt:lpstr>
      <vt:lpstr>We will cover briefly:</vt:lpstr>
      <vt:lpstr>Group Agreement</vt:lpstr>
      <vt:lpstr>We will cover briefly: </vt:lpstr>
      <vt:lpstr>Why should we pursue gender equality? </vt:lpstr>
      <vt:lpstr>Why should we pursue gender equality? Business case</vt:lpstr>
      <vt:lpstr>Why should we pursue gender equality? Business Case</vt:lpstr>
      <vt:lpstr>Why should we pursue gender equality? Business Case</vt:lpstr>
      <vt:lpstr> Harvard Business Review research (April 2021 150 multinational firms in Europe analysed) </vt:lpstr>
      <vt:lpstr>Women are leaving organisations (2022)</vt:lpstr>
      <vt:lpstr>Why women are switching jobs</vt:lpstr>
      <vt:lpstr> Also …the Glass Cliff Effect </vt:lpstr>
      <vt:lpstr>Diversity breadth</vt:lpstr>
      <vt:lpstr>Fairness </vt:lpstr>
      <vt:lpstr>Gender equality is a shifting landscape</vt:lpstr>
      <vt:lpstr>Unconscious bias still relevant</vt:lpstr>
      <vt:lpstr>Current climate</vt:lpstr>
      <vt:lpstr>Organisations needs greater sensitivity when recruiting   </vt:lpstr>
      <vt:lpstr>Inclusion Philosophy</vt:lpstr>
      <vt:lpstr>PowerPoint Presentation</vt:lpstr>
      <vt:lpstr>For an inclusive workplace what do we need to pay attention to?</vt:lpstr>
      <vt:lpstr>But … mediated by culture</vt:lpstr>
      <vt:lpstr> Where do we start with cultural leadership? </vt:lpstr>
      <vt:lpstr> What is phenomenology? </vt:lpstr>
      <vt:lpstr> Diversity cards are based on lived experience</vt:lpstr>
      <vt:lpstr>Cultural leadership</vt:lpstr>
      <vt:lpstr>Cultural leadership</vt:lpstr>
      <vt:lpstr>We will cover briefly: </vt:lpstr>
      <vt:lpstr>Taking example of language</vt:lpstr>
      <vt:lpstr>Gender and Culture bias in language of performance reviews</vt:lpstr>
      <vt:lpstr>  Discussion- think about how language is used in your organisation  </vt:lpstr>
      <vt:lpstr>Stanford University’s Clayman Institute for Gender Research findings:</vt:lpstr>
      <vt:lpstr>Stanford University’s Clayman Institute for Gender Research findings:</vt:lpstr>
      <vt:lpstr>We will cover briefly: </vt:lpstr>
      <vt:lpstr>Task-cognitive dissonance</vt:lpstr>
      <vt:lpstr>What works in countering bias?</vt:lpstr>
      <vt:lpstr>Action Planning Data for decisions and measuring progress-do you have baseline data?</vt:lpstr>
      <vt:lpstr>Mentimeter</vt:lpstr>
      <vt:lpstr>Evaluation form</vt:lpstr>
      <vt:lpstr> Any Questions?  It’s been great to work with you all!   </vt:lpstr>
      <vt:lpstr>References and sources  </vt:lpstr>
      <vt:lpstr>Additional information and useful websites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c:creator>
  <cp:lastModifiedBy>Hjalti Ómar Ágústsson - JAFNT</cp:lastModifiedBy>
  <cp:revision>4</cp:revision>
  <dcterms:created xsi:type="dcterms:W3CDTF">2021-12-22T09:39:46Z</dcterms:created>
  <dcterms:modified xsi:type="dcterms:W3CDTF">2023-10-10T14:41:44Z</dcterms:modified>
</cp:coreProperties>
</file>