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304"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8" r:id="rId45"/>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Helvetica Neue" panose="020B0604020202020204"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
      <p:font typeface="Oxygen" panose="02000503000000000000" pitchFamily="2"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0" roundtripDataSignature="AMtx7mi+l+26HJHqa9y2n3UczmOr+bLW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714"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00"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20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20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202"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weforum.org/agenda/2021/05/employers-pandemic-covid-19-mental-health/"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See these notes on employment rights in NL (Conversation Club Facilitators’ Guide)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Stats in italics from CIPD </a:t>
            </a:r>
            <a:r>
              <a:rPr lang="en-US" i="1"/>
              <a:t>People Management </a:t>
            </a:r>
            <a:r>
              <a:rPr lang="en-US"/>
              <a:t>magazine  Feb 2021</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Move arrows</a:t>
            </a:r>
            <a:endParaRPr/>
          </a:p>
          <a:p>
            <a:pPr marL="0" marR="0" lvl="0" indent="0" algn="l" rtl="0">
              <a:lnSpc>
                <a:spcPct val="100000"/>
              </a:lnSpc>
              <a:spcBef>
                <a:spcPts val="0"/>
              </a:spcBef>
              <a:spcAft>
                <a:spcPts val="0"/>
              </a:spcAft>
              <a:buClr>
                <a:srgbClr val="000000"/>
              </a:buClr>
              <a:buSzPts val="1100"/>
              <a:buFont typeface="Arial"/>
              <a:buNone/>
            </a:pPr>
            <a:r>
              <a:rPr lang="en-US"/>
              <a:t>This is constantly evolving as society changes. Post pandemic we will have many people suffering with mental health issues which will become much more recognised as disadvantage- anxiety, not able to make appointments, affects ability to do job even if you want to work</a:t>
            </a:r>
            <a:endParaRPr/>
          </a:p>
          <a:p>
            <a:pPr marL="0" marR="0" lvl="0" indent="0" algn="l" rtl="0">
              <a:lnSpc>
                <a:spcPct val="100000"/>
              </a:lnSpc>
              <a:spcBef>
                <a:spcPts val="0"/>
              </a:spcBef>
              <a:spcAft>
                <a:spcPts val="0"/>
              </a:spcAft>
              <a:buClr>
                <a:srgbClr val="000000"/>
              </a:buClr>
              <a:buSzPts val="1100"/>
              <a:buFont typeface="Arial"/>
              <a:buNone/>
            </a:pPr>
            <a:r>
              <a:rPr lang="en-US"/>
              <a:t>Discuss: We could add mental health to this too</a:t>
            </a:r>
            <a:endParaRPr/>
          </a:p>
          <a:p>
            <a:pPr marL="0" marR="0" lvl="0" indent="0" algn="l" rtl="0">
              <a:lnSpc>
                <a:spcPct val="100000"/>
              </a:lnSpc>
              <a:spcBef>
                <a:spcPts val="0"/>
              </a:spcBef>
              <a:spcAft>
                <a:spcPts val="0"/>
              </a:spcAft>
              <a:buClr>
                <a:srgbClr val="000000"/>
              </a:buClr>
              <a:buSzPts val="1100"/>
              <a:buFont typeface="Arial"/>
              <a:buNone/>
            </a:pPr>
            <a:r>
              <a:rPr lang="en-US"/>
              <a:t>Class –still a class-based society</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t>LGBTQI info</a:t>
            </a:r>
            <a:endParaRPr/>
          </a:p>
          <a:p>
            <a:pPr marL="0" marR="0" lvl="0" indent="0" algn="l" rtl="0">
              <a:lnSpc>
                <a:spcPct val="100000"/>
              </a:lnSpc>
              <a:spcBef>
                <a:spcPts val="0"/>
              </a:spcBef>
              <a:spcAft>
                <a:spcPts val="0"/>
              </a:spcAft>
              <a:buClr>
                <a:srgbClr val="000000"/>
              </a:buClr>
              <a:buSzPts val="1100"/>
              <a:buFont typeface="Arial"/>
              <a:buNone/>
            </a:pPr>
            <a:r>
              <a:rPr lang="en-US"/>
              <a:t>https://www.standard.co.uk/lifestyle/what-does-lgbtqia-stand-for-a4460116.html</a:t>
            </a:r>
            <a:endParaRPr/>
          </a:p>
          <a:p>
            <a:pPr marL="457200" lvl="0" indent="-228600" algn="l" rtl="0">
              <a:lnSpc>
                <a:spcPct val="100000"/>
              </a:lnSpc>
              <a:spcBef>
                <a:spcPts val="0"/>
              </a:spcBef>
              <a:spcAft>
                <a:spcPts val="0"/>
              </a:spcAft>
              <a:buSzPts val="1100"/>
              <a:buNone/>
            </a:pPr>
            <a:endParaRPr/>
          </a:p>
        </p:txBody>
      </p:sp>
      <p:sp>
        <p:nvSpPr>
          <p:cNvPr id="237" name="Google Shape;237;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https://www.peoplemanagement.co.uk/news/articles/young-people-and-black-graduates-most-likely-to-be-unemployed-because-of-covid#gref</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https://www.peoplemanagement.co.uk/news/articles/young-people-and-black-graduates-most-likely-to-be-unemployed-because-of-covid#gref</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https://www.resolutionfoundation.org/publications/uneven-steps/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b="1"/>
              <a:t>Why discredited?</a:t>
            </a:r>
            <a:endParaRPr/>
          </a:p>
          <a:p>
            <a:pPr marL="457200" marR="0" lvl="0" indent="-228600" algn="l" rtl="0">
              <a:lnSpc>
                <a:spcPct val="100000"/>
              </a:lnSpc>
              <a:spcBef>
                <a:spcPts val="0"/>
              </a:spcBef>
              <a:spcAft>
                <a:spcPts val="0"/>
              </a:spcAft>
              <a:buClr>
                <a:srgbClr val="000000"/>
              </a:buClr>
              <a:buSzPts val="1100"/>
              <a:buFont typeface="Arial"/>
              <a:buNone/>
            </a:pPr>
            <a:endParaRPr b="1"/>
          </a:p>
          <a:p>
            <a:pPr marL="457200" marR="0" lvl="0" indent="-298450" algn="l" rtl="0">
              <a:lnSpc>
                <a:spcPct val="100000"/>
              </a:lnSpc>
              <a:spcBef>
                <a:spcPts val="0"/>
              </a:spcBef>
              <a:spcAft>
                <a:spcPts val="0"/>
              </a:spcAft>
              <a:buClr>
                <a:srgbClr val="000000"/>
              </a:buClr>
              <a:buSzPts val="1100"/>
              <a:buFont typeface="Arial"/>
              <a:buChar char="●"/>
            </a:pPr>
            <a:r>
              <a:rPr lang="en-US"/>
              <a:t>IAT test has been seen to be too changeable over time</a:t>
            </a:r>
            <a:endParaRPr/>
          </a:p>
          <a:p>
            <a:pPr marL="457200" marR="0" lvl="0" indent="-298450" algn="l" rtl="0">
              <a:lnSpc>
                <a:spcPct val="100000"/>
              </a:lnSpc>
              <a:spcBef>
                <a:spcPts val="0"/>
              </a:spcBef>
              <a:spcAft>
                <a:spcPts val="0"/>
              </a:spcAft>
              <a:buClr>
                <a:srgbClr val="000000"/>
              </a:buClr>
              <a:buSzPts val="1100"/>
              <a:buFont typeface="Arial"/>
              <a:buChar char="●"/>
            </a:pPr>
            <a:r>
              <a:rPr lang="en-US"/>
              <a:t>Same results not generated</a:t>
            </a:r>
            <a:endParaRPr/>
          </a:p>
          <a:p>
            <a:pPr marL="457200" marR="0" lvl="0" indent="-298450" algn="l" rtl="0">
              <a:lnSpc>
                <a:spcPct val="100000"/>
              </a:lnSpc>
              <a:spcBef>
                <a:spcPts val="0"/>
              </a:spcBef>
              <a:spcAft>
                <a:spcPts val="0"/>
              </a:spcAft>
              <a:buClr>
                <a:srgbClr val="000000"/>
              </a:buClr>
              <a:buSzPts val="1100"/>
              <a:buFont typeface="Arial"/>
              <a:buChar char="●"/>
            </a:pPr>
            <a:r>
              <a:rPr lang="en-US"/>
              <a:t>Training does not lead to long term behaviour change/</a:t>
            </a:r>
            <a:endParaRPr/>
          </a:p>
          <a:p>
            <a:pPr marL="457200" marR="0" lvl="0" indent="-298450" algn="l" rtl="0">
              <a:lnSpc>
                <a:spcPct val="100000"/>
              </a:lnSpc>
              <a:spcBef>
                <a:spcPts val="0"/>
              </a:spcBef>
              <a:spcAft>
                <a:spcPts val="0"/>
              </a:spcAft>
              <a:buClr>
                <a:srgbClr val="000000"/>
              </a:buClr>
              <a:buSzPts val="1100"/>
              <a:buFont typeface="Arial"/>
              <a:buChar char="●"/>
            </a:pPr>
            <a:r>
              <a:rPr lang="en-US"/>
              <a:t>Exposure to different perspectives seen to  generate  more sympathy for marginalised people- positions of others.</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82" name="Google Shape;282;p4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293" name="Google Shape;293;p4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Fuels stereotyping even more</a:t>
            </a:r>
            <a:endParaRPr/>
          </a:p>
        </p:txBody>
      </p:sp>
      <p:sp>
        <p:nvSpPr>
          <p:cNvPr id="309" name="Google Shape;309;p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474296616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2474296616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8" name="Google Shape;328;p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Systemic issues with in and out groups</a:t>
            </a:r>
            <a:endParaRPr/>
          </a:p>
          <a:p>
            <a:pPr marL="457200" marR="0" lvl="0" indent="-298450" algn="l" rtl="0">
              <a:lnSpc>
                <a:spcPct val="100000"/>
              </a:lnSpc>
              <a:spcBef>
                <a:spcPts val="0"/>
              </a:spcBef>
              <a:spcAft>
                <a:spcPts val="0"/>
              </a:spcAft>
              <a:buClr>
                <a:srgbClr val="000000"/>
              </a:buClr>
              <a:buSzPts val="1100"/>
              <a:buFont typeface="Arial"/>
              <a:buChar char="●"/>
            </a:pPr>
            <a:r>
              <a:rPr lang="en-US"/>
              <a:t>Cronyism</a:t>
            </a:r>
            <a:endParaRPr/>
          </a:p>
          <a:p>
            <a:pPr marL="457200" marR="0" lvl="0" indent="-298450" algn="l" rtl="0">
              <a:lnSpc>
                <a:spcPct val="100000"/>
              </a:lnSpc>
              <a:spcBef>
                <a:spcPts val="0"/>
              </a:spcBef>
              <a:spcAft>
                <a:spcPts val="0"/>
              </a:spcAft>
              <a:buClr>
                <a:srgbClr val="000000"/>
              </a:buClr>
              <a:buSzPts val="1100"/>
              <a:buFont typeface="Arial"/>
              <a:buChar char="●"/>
            </a:pPr>
            <a:r>
              <a:rPr lang="en-US"/>
              <a:t>Favouritism</a:t>
            </a:r>
            <a:endParaRPr/>
          </a:p>
          <a:p>
            <a:pPr marL="457200" marR="0" lvl="0" indent="-298450" algn="l" rtl="0">
              <a:lnSpc>
                <a:spcPct val="100000"/>
              </a:lnSpc>
              <a:spcBef>
                <a:spcPts val="0"/>
              </a:spcBef>
              <a:spcAft>
                <a:spcPts val="0"/>
              </a:spcAft>
              <a:buClr>
                <a:srgbClr val="000000"/>
              </a:buClr>
              <a:buSzPts val="1100"/>
              <a:buFont typeface="Arial"/>
              <a:buChar char="●"/>
            </a:pPr>
            <a:r>
              <a:rPr lang="en-US"/>
              <a:t>Some rules apply just to some groups</a:t>
            </a:r>
            <a:endParaRPr/>
          </a:p>
          <a:p>
            <a:pPr marL="457200" marR="0" lvl="0" indent="-298450" algn="l" rtl="0">
              <a:lnSpc>
                <a:spcPct val="100000"/>
              </a:lnSpc>
              <a:spcBef>
                <a:spcPts val="0"/>
              </a:spcBef>
              <a:spcAft>
                <a:spcPts val="0"/>
              </a:spcAft>
              <a:buClr>
                <a:srgbClr val="000000"/>
              </a:buClr>
              <a:buSzPts val="1100"/>
              <a:buFont typeface="Arial"/>
              <a:buChar char="●"/>
            </a:pPr>
            <a:r>
              <a:rPr lang="en-US"/>
              <a:t>Homeworking just for managers pandemic has democratised flexible working</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US"/>
              <a:t>Privileging certain voices in organisations</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40" name="Google Shape;340;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bed5b33c68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bed5b33c68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Find short video to support this section.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474296616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2474296616_0_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15 minutes</a:t>
            </a:r>
            <a:endParaRPr/>
          </a:p>
        </p:txBody>
      </p:sp>
      <p:sp>
        <p:nvSpPr>
          <p:cNvPr id="382" name="Google Shape;382;g12474296616_0_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Re control give example if you want to stick up for person being bullied you have to do an analysis if it could be harmful to you too. Know right thing to do, but hard to do it.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10" name="Google Shape;410;p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ba74d38a9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1ba74d38a9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https://www.allyship.co.uk/</a:t>
            </a:r>
            <a:endParaRPr/>
          </a:p>
          <a:p>
            <a:pPr marL="0" lvl="0" indent="0" algn="l" rtl="0">
              <a:lnSpc>
                <a:spcPct val="100000"/>
              </a:lnSpc>
              <a:spcBef>
                <a:spcPts val="0"/>
              </a:spcBef>
              <a:spcAft>
                <a:spcPts val="0"/>
              </a:spcAft>
              <a:buSzPts val="1100"/>
              <a:buNone/>
            </a:pPr>
            <a:r>
              <a:rPr lang="en-US"/>
              <a:t>https://hbr.org/2020/11/be-a-better-ally</a:t>
            </a:r>
            <a:endParaRPr/>
          </a:p>
          <a:p>
            <a:pPr marL="0" lvl="0" indent="0" algn="l" rtl="0">
              <a:lnSpc>
                <a:spcPct val="100000"/>
              </a:lnSpc>
              <a:spcBef>
                <a:spcPts val="0"/>
              </a:spcBef>
              <a:spcAft>
                <a:spcPts val="0"/>
              </a:spcAft>
              <a:buSzPts val="1100"/>
              <a:buNone/>
            </a:pPr>
            <a:r>
              <a:rPr lang="en-US"/>
              <a:t>https://www.edi.nih.gov/blog/communities/what-allyship</a:t>
            </a:r>
            <a:endParaRPr/>
          </a:p>
          <a:p>
            <a:pPr marL="0" lvl="0" indent="0" algn="l" rtl="0">
              <a:lnSpc>
                <a:spcPct val="100000"/>
              </a:lnSpc>
              <a:spcBef>
                <a:spcPts val="0"/>
              </a:spcBef>
              <a:spcAft>
                <a:spcPts val="0"/>
              </a:spcAft>
              <a:buSzPts val="1100"/>
              <a:buNone/>
            </a:pPr>
            <a:r>
              <a:rPr lang="en-US"/>
              <a:t>https://www.hrmagazine.co.uk/content/features/six-tips-for-being-a-good-workplace-ally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https://www.allyship.co.uk/</a:t>
            </a:r>
            <a:endParaRPr/>
          </a:p>
          <a:p>
            <a:pPr marL="0" lvl="0" indent="0" algn="l" rtl="0">
              <a:lnSpc>
                <a:spcPct val="100000"/>
              </a:lnSpc>
              <a:spcBef>
                <a:spcPts val="0"/>
              </a:spcBef>
              <a:spcAft>
                <a:spcPts val="0"/>
              </a:spcAft>
              <a:buSzPts val="1100"/>
              <a:buNone/>
            </a:pPr>
            <a:r>
              <a:rPr lang="en-US"/>
              <a:t>https://hbr.org/2020/11/be-a-better-ally</a:t>
            </a:r>
            <a:endParaRPr/>
          </a:p>
          <a:p>
            <a:pPr marL="0" lvl="0" indent="0" algn="l" rtl="0">
              <a:lnSpc>
                <a:spcPct val="100000"/>
              </a:lnSpc>
              <a:spcBef>
                <a:spcPts val="0"/>
              </a:spcBef>
              <a:spcAft>
                <a:spcPts val="0"/>
              </a:spcAft>
              <a:buSzPts val="1100"/>
              <a:buNone/>
            </a:pPr>
            <a:r>
              <a:rPr lang="en-US"/>
              <a:t>https://www.edi.nih.gov/blog/communities/what-allyship</a:t>
            </a:r>
            <a:endParaRPr/>
          </a:p>
          <a:p>
            <a:pPr marL="0" lvl="0" indent="0" algn="l" rtl="0">
              <a:lnSpc>
                <a:spcPct val="100000"/>
              </a:lnSpc>
              <a:spcBef>
                <a:spcPts val="0"/>
              </a:spcBef>
              <a:spcAft>
                <a:spcPts val="0"/>
              </a:spcAft>
              <a:buSzPts val="1100"/>
              <a:buNone/>
            </a:pPr>
            <a:r>
              <a:rPr lang="en-US"/>
              <a:t>https://www.hrmagazine.co.uk/content/features/six-tips-for-being-a-good-workplace-ally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Use case studies or the diversity cards for learners to discuss in their groups to see where flexibility could be applied to specific jobs or individuals.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Wheel of flexible benefits graphic designed by Inova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Your birthday off work-extra annual leave day</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Training and development budget</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Subsidised travel</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Annual leave buy back/ or cash in days for salary</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Gym membership</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Home office budget</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Workplace nursery/ nursery vouchers</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Lunch/ coffee budget/vouchers/ freebies</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Private dental or medical insurance</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Classes and workshops</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Flexi time, time off in lieu</a:t>
            </a:r>
            <a:endParaRPr/>
          </a:p>
          <a:p>
            <a:pPr marL="0" lvl="0" indent="0" algn="l" rtl="0">
              <a:lnSpc>
                <a:spcPct val="100000"/>
              </a:lnSpc>
              <a:spcBef>
                <a:spcPts val="360"/>
              </a:spcBef>
              <a:spcAft>
                <a:spcPts val="0"/>
              </a:spcAft>
              <a:buSzPts val="856"/>
              <a:buNone/>
            </a:pPr>
            <a:r>
              <a:rPr lang="en-US" sz="1100">
                <a:solidFill>
                  <a:srgbClr val="000000"/>
                </a:solidFill>
                <a:highlight>
                  <a:schemeClr val="lt1"/>
                </a:highlight>
                <a:latin typeface="Arial"/>
                <a:ea typeface="Arial"/>
                <a:cs typeface="Arial"/>
                <a:sym typeface="Arial"/>
              </a:rPr>
              <a:t>Cycle to work scheme/ bicycle subsidy</a:t>
            </a:r>
            <a:endParaRPr/>
          </a:p>
          <a:p>
            <a:pPr marL="0" lvl="0" indent="0" algn="l" rtl="0">
              <a:lnSpc>
                <a:spcPct val="100000"/>
              </a:lnSpc>
              <a:spcBef>
                <a:spcPts val="360"/>
              </a:spcBef>
              <a:spcAft>
                <a:spcPts val="0"/>
              </a:spcAft>
              <a:buSzPts val="856"/>
              <a:buNone/>
            </a:pPr>
            <a:endParaRPr sz="1100">
              <a:solidFill>
                <a:srgbClr val="000000"/>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Technology companies often lead on benefits packages-see Otta.com</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26f5255eb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126f5255e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https://www.weforum.org/agenda/2021/05/employers-pandemic-covid-19-mental-health/</a:t>
            </a:r>
            <a:endParaRPr/>
          </a:p>
          <a:p>
            <a:pPr marL="0" lvl="0" indent="0" algn="l" rtl="0">
              <a:lnSpc>
                <a:spcPct val="100000"/>
              </a:lnSpc>
              <a:spcBef>
                <a:spcPts val="0"/>
              </a:spcBef>
              <a:spcAft>
                <a:spcPts val="0"/>
              </a:spcAft>
              <a:buSzPts val="1100"/>
              <a:buNone/>
            </a:pPr>
            <a:r>
              <a:rPr lang="en-US"/>
              <a:t>https://www.cipd.co.uk/Images/flexible-hybrid-working-practices-report_tcm18-108941.pdf</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Add link in chat – allow 5 minutes</a:t>
            </a:r>
            <a:endParaRPr/>
          </a:p>
        </p:txBody>
      </p:sp>
      <p:sp>
        <p:nvSpPr>
          <p:cNvPr id="534" name="Google Shape;53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47429661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1247429661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44" name="Google Shape;544;g12474296616_0_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53" name="Google Shape;553;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https://www.thecareerpsychologist.com/wp-content/uploads/Daily-working-from-home-TCP-checklist-v2.pdf</a:t>
            </a:r>
            <a:endParaRPr/>
          </a:p>
          <a:p>
            <a:pPr marL="457200" lvl="0" indent="-298450" algn="l" rtl="0">
              <a:lnSpc>
                <a:spcPct val="100000"/>
              </a:lnSpc>
              <a:spcBef>
                <a:spcPts val="0"/>
              </a:spcBef>
              <a:spcAft>
                <a:spcPts val="0"/>
              </a:spcAft>
              <a:buSzPts val="1100"/>
              <a:buChar char="●"/>
            </a:pPr>
            <a:r>
              <a:rPr lang="en-US"/>
              <a:t>See website above also for Covey’s circle of influence.</a:t>
            </a:r>
            <a:endParaRPr/>
          </a:p>
        </p:txBody>
      </p:sp>
      <p:sp>
        <p:nvSpPr>
          <p:cNvPr id="565" name="Google Shape;565;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2418acd84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g12418acd84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0cecc2bf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80cecc2bf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Menti meter?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1792288" y="612775"/>
            <a:ext cx="5486400" cy="4114800"/>
          </a:xfrm>
          <a:prstGeom prst="rect">
            <a:avLst/>
          </a:prstGeom>
          <a:noFill/>
          <a:ln>
            <a:noFill/>
          </a:ln>
        </p:spPr>
      </p:sp>
      <p:sp>
        <p:nvSpPr>
          <p:cNvPr id="64" name="Google Shape;6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unsplash.com/s/photos/crowd-of-people?utm_source=unsplash&amp;utm_medium=referral&amp;utm_content=creditCopyTex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unsplash.com/@annadziubinska?utm_source=unsplash&amp;utm_medium=referral&amp;utm_content=creditCopyText" TargetMode="External"/><Relationship Id="rId5" Type="http://schemas.openxmlformats.org/officeDocument/2006/relationships/image" Target="../media/image8.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unsplash.com/s/photos/crowd-of-people?utm_source=unsplash&amp;utm_medium=referral&amp;utm_content=creditCopyTex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unsplash.com/@annadziubinska?utm_source=unsplash&amp;utm_medium=referral&amp;utm_content=creditCopyText" TargetMode="External"/><Relationship Id="rId5" Type="http://schemas.openxmlformats.org/officeDocument/2006/relationships/image" Target="../media/image8.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olutionfoundation.org/publications/uneven-step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royalsociety.org/-/media/policy/Publications/2015/unconscious-bias-briefing-2015.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merriam-webster.com/dictionary/stereotyp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s://www.peoplemanagement.co.uk/voices/comment/what-hr-managers-need-to-know-about-misogynoir"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s://www.personneltoday.com/hr/giwa-amu-v-department-for-work-and-pensions-injury-to-feeling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dictionary.cambridge.org/dictionary/english/allyship"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s://techmonitor.ai/leadership/workforce/fake-flex-working-homeworking-covid-19#:~:text=%E2%80%9CFake%2Dflex%E2%80%9D%2C%20a,or%20available%20for%20their%20busines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unsplash.com/s/photos/crowd-of-people?utm_source=unsplash&amp;utm_medium=referral&amp;utm_content=creditCopyTex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unsplash.com/@annadziubinska?utm_source=unsplash&amp;utm_medium=referral&amp;utm_content=creditCopyText" TargetMode="External"/><Relationship Id="rId5" Type="http://schemas.openxmlformats.org/officeDocument/2006/relationships/image" Target="../media/image8.jp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hyperlink" Target="https://www.gov.uk/government/publications/unconscious-bias-and-diversity-training-what-the-evidence-says" TargetMode="External"/><Relationship Id="rId13" Type="http://schemas.openxmlformats.org/officeDocument/2006/relationships/hyperlink" Target="https://wgha.org.au/how-to-avoid-gender-bias-in-performance-reviews/" TargetMode="External"/><Relationship Id="rId3" Type="http://schemas.openxmlformats.org/officeDocument/2006/relationships/image" Target="../media/image19.png"/><Relationship Id="rId7" Type="http://schemas.openxmlformats.org/officeDocument/2006/relationships/hyperlink" Target="https://www.gov.uk/government/publications/the-report-of-the-commission-on-race-and-ethnic-disparities/summary-of-recommendations" TargetMode="External"/><Relationship Id="rId12" Type="http://schemas.openxmlformats.org/officeDocument/2006/relationships/hyperlink" Target="https://hbr.org/2021/04/research-adding-women-to-the-c-suite-changes-how-companies-think?utm_campaign=hbr&amp;utm_medium=social&amp;utm_source=linkedin" TargetMode="External"/><Relationship Id="rId17" Type="http://schemas.openxmlformats.org/officeDocument/2006/relationships/image" Target="../media/image4.png"/><Relationship Id="rId2" Type="http://schemas.openxmlformats.org/officeDocument/2006/relationships/notesSlide" Target="../notesSlides/notesSlide4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mckinsey.com/business-functions/organization/our-insights/gender-diversity-a-corporate-performance-driver" TargetMode="External"/><Relationship Id="rId11" Type="http://schemas.openxmlformats.org/officeDocument/2006/relationships/hyperlink" Target="https://libguides.kent-school.edu/race-racism-antiracism/ally" TargetMode="External"/><Relationship Id="rId5" Type="http://schemas.openxmlformats.org/officeDocument/2006/relationships/hyperlink" Target="https://assets.publishing.service.gov.uk/government/uploads/system/uploads/attachment_data/file/594336/race-in-workplace-mcgregor-smith-review.pdf" TargetMode="External"/><Relationship Id="rId15" Type="http://schemas.openxmlformats.org/officeDocument/2006/relationships/hyperlink" Target="https://www.cipd.co.uk/news-views/campaigns/flex-from-first#gref" TargetMode="External"/><Relationship Id="rId10" Type="http://schemas.openxmlformats.org/officeDocument/2006/relationships/hyperlink" Target="https://www.medicalnewstoday.com/articles/weathering-what-are-the-health-effects-of-stress-and-discrimination#Quantifying-the-effects-of-weathering" TargetMode="External"/><Relationship Id="rId4" Type="http://schemas.openxmlformats.org/officeDocument/2006/relationships/image" Target="../media/image20.png"/><Relationship Id="rId9" Type="http://schemas.openxmlformats.org/officeDocument/2006/relationships/hyperlink" Target="https://hbr.org/2021/02/are-your-diversity-efforts-othering-underrepresented-groups" TargetMode="External"/><Relationship Id="rId14" Type="http://schemas.openxmlformats.org/officeDocument/2006/relationships/hyperlink" Target="https://www.gartner.com/smarterwithgartner/9-future-of-work-trends-post-covid-19"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genderedinnovations.stanford.edu/policy/timeline.html" TargetMode="External"/><Relationship Id="rId3" Type="http://schemas.openxmlformats.org/officeDocument/2006/relationships/image" Target="../media/image19.png"/><Relationship Id="rId7" Type="http://schemas.openxmlformats.org/officeDocument/2006/relationships/hyperlink" Target="https://www.vox.com/2015/2/16/8031073/what-are-microaggressions"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www.fawcettsociety.org.uk/Handlers/Download.ashx?IDMF=45a5a7f5-ffbd-4078-b0b7-4bfcccab159d" TargetMode="External"/><Relationship Id="rId11" Type="http://schemas.openxmlformats.org/officeDocument/2006/relationships/image" Target="../media/image4.png"/><Relationship Id="rId5" Type="http://schemas.openxmlformats.org/officeDocument/2006/relationships/hyperlink" Target="https://www.peoplemanagement.co.uk/news/articles/three-quarters-men-feel-stigmatised-taking-extended-paternity-leave" TargetMode="External"/><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hyperlink" Target="https://socialprotection-humanrights.org/key-issues/disadvantaged-and-vulnerable-groups/lgbtqi/"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104" name="Google Shape;104;p1"/>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105" name="Google Shape;105;p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106" name="Google Shape;106;p1"/>
          <p:cNvSpPr txBox="1"/>
          <p:nvPr/>
        </p:nvSpPr>
        <p:spPr>
          <a:xfrm>
            <a:off x="276652" y="6408810"/>
            <a:ext cx="886732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sp>
        <p:nvSpPr>
          <p:cNvPr id="107" name="Google Shape;107;p1"/>
          <p:cNvSpPr txBox="1"/>
          <p:nvPr/>
        </p:nvSpPr>
        <p:spPr>
          <a:xfrm>
            <a:off x="667657" y="1610725"/>
            <a:ext cx="75909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dirty="0">
                <a:solidFill>
                  <a:schemeClr val="dk1"/>
                </a:solidFill>
                <a:latin typeface="Arial"/>
                <a:ea typeface="Arial"/>
                <a:cs typeface="Arial"/>
                <a:sym typeface="Arial"/>
              </a:rPr>
              <a:t>Diversity Inside Out - Module 2</a:t>
            </a:r>
            <a:r>
              <a:rPr lang="en-US" sz="2800" b="1"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
                <a:ea typeface="Arial"/>
                <a:cs typeface="Arial"/>
                <a:sym typeface="Arial"/>
              </a:rPr>
              <a:t>The Psychology of Othering and employment outlook post Covid-19</a:t>
            </a:r>
            <a:endParaRPr sz="1400" b="0" i="0" u="none" strike="noStrike" cap="none" dirty="0">
              <a:solidFill>
                <a:srgbClr val="000000"/>
              </a:solidFill>
              <a:latin typeface="Arial"/>
              <a:ea typeface="Arial"/>
              <a:cs typeface="Arial"/>
              <a:sym typeface="Arial"/>
            </a:endParaRPr>
          </a:p>
        </p:txBody>
      </p:sp>
      <p:pic>
        <p:nvPicPr>
          <p:cNvPr id="108" name="Google Shape;108;p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109" name="Google Shape;109;p1"/>
          <p:cNvPicPr preferRelativeResize="0"/>
          <p:nvPr/>
        </p:nvPicPr>
        <p:blipFill rotWithShape="1">
          <a:blip r:embed="rId6">
            <a:alphaModFix/>
          </a:blip>
          <a:srcRect/>
          <a:stretch/>
        </p:blipFill>
        <p:spPr>
          <a:xfrm>
            <a:off x="3759475" y="38413"/>
            <a:ext cx="1261242" cy="584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000"/>
              <a:buNone/>
            </a:pPr>
            <a:br>
              <a:rPr lang="en-US" sz="4000" b="1">
                <a:solidFill>
                  <a:srgbClr val="0070C0"/>
                </a:solidFill>
              </a:rPr>
            </a:br>
            <a:r>
              <a:rPr lang="en-US" sz="4000" b="1">
                <a:solidFill>
                  <a:srgbClr val="0070C0"/>
                </a:solidFill>
              </a:rPr>
              <a:t>Which people have been most affected by Covid-19- workplace effects?</a:t>
            </a:r>
            <a:br>
              <a:rPr lang="en-US" b="1">
                <a:solidFill>
                  <a:srgbClr val="0070C0"/>
                </a:solidFill>
              </a:rPr>
            </a:br>
            <a:endParaRPr b="1"/>
          </a:p>
        </p:txBody>
      </p:sp>
      <p:sp>
        <p:nvSpPr>
          <p:cNvPr id="207" name="Google Shape;207;p19"/>
          <p:cNvSpPr txBox="1">
            <a:spLocks noGrp="1"/>
          </p:cNvSpPr>
          <p:nvPr>
            <p:ph type="body" idx="1"/>
          </p:nvPr>
        </p:nvSpPr>
        <p:spPr>
          <a:xfrm>
            <a:off x="457200" y="1823275"/>
            <a:ext cx="3693886" cy="4302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360"/>
              </a:spcBef>
              <a:spcAft>
                <a:spcPts val="0"/>
              </a:spcAft>
              <a:buSzPct val="115197"/>
              <a:buNone/>
            </a:pPr>
            <a:endParaRPr sz="2500">
              <a:solidFill>
                <a:srgbClr val="000000"/>
              </a:solidFill>
              <a:highlight>
                <a:schemeClr val="lt1"/>
              </a:highlight>
              <a:latin typeface="Arial"/>
              <a:ea typeface="Arial"/>
              <a:cs typeface="Arial"/>
              <a:sym typeface="Arial"/>
            </a:endParaRPr>
          </a:p>
          <a:p>
            <a:pPr marL="457200" lvl="0" indent="-342900" algn="l" rtl="0">
              <a:lnSpc>
                <a:spcPct val="100000"/>
              </a:lnSpc>
              <a:spcBef>
                <a:spcPts val="360"/>
              </a:spcBef>
              <a:spcAft>
                <a:spcPts val="0"/>
              </a:spcAft>
              <a:buClr>
                <a:schemeClr val="dk1"/>
              </a:buClr>
              <a:buSzPct val="119999"/>
              <a:buChar char="•"/>
            </a:pPr>
            <a:r>
              <a:rPr lang="en-US" sz="2400"/>
              <a:t>Young people-25% of employers are not planning to hire young people in 2021. </a:t>
            </a:r>
            <a:endParaRPr/>
          </a:p>
          <a:p>
            <a:pPr marL="457200" lvl="0" indent="-342900" algn="l" rtl="0">
              <a:lnSpc>
                <a:spcPct val="100000"/>
              </a:lnSpc>
              <a:spcBef>
                <a:spcPts val="360"/>
              </a:spcBef>
              <a:spcAft>
                <a:spcPts val="0"/>
              </a:spcAft>
              <a:buClr>
                <a:schemeClr val="dk1"/>
              </a:buClr>
              <a:buSzPct val="119999"/>
              <a:buChar char="•"/>
            </a:pPr>
            <a:r>
              <a:rPr lang="en-US" sz="2400"/>
              <a:t>19% of young people furloughed during the first lockdown were unemployed by September 2020. </a:t>
            </a:r>
            <a:endParaRPr/>
          </a:p>
          <a:p>
            <a:pPr marL="457200" lvl="0" indent="-342900" algn="l" rtl="0">
              <a:lnSpc>
                <a:spcPct val="100000"/>
              </a:lnSpc>
              <a:spcBef>
                <a:spcPts val="360"/>
              </a:spcBef>
              <a:spcAft>
                <a:spcPts val="0"/>
              </a:spcAft>
              <a:buClr>
                <a:schemeClr val="dk1"/>
              </a:buClr>
              <a:buSzPct val="119999"/>
              <a:buChar char="•"/>
            </a:pPr>
            <a:r>
              <a:rPr lang="en-US" sz="2400"/>
              <a:t>Two-thirds of laid off workers were under 25.</a:t>
            </a:r>
            <a:endParaRPr/>
          </a:p>
          <a:p>
            <a:pPr marL="457200" lvl="0" indent="-342900" algn="l" rtl="0">
              <a:lnSpc>
                <a:spcPct val="100000"/>
              </a:lnSpc>
              <a:spcBef>
                <a:spcPts val="360"/>
              </a:spcBef>
              <a:spcAft>
                <a:spcPts val="0"/>
              </a:spcAft>
              <a:buClr>
                <a:schemeClr val="dk1"/>
              </a:buClr>
              <a:buSzPct val="119999"/>
              <a:buChar char="•"/>
            </a:pPr>
            <a:r>
              <a:rPr lang="en-US" sz="2400"/>
              <a:t>Women-35% of working mothers have lost work or seen hours cut because of childcare responsibilities.</a:t>
            </a:r>
            <a:endParaRPr/>
          </a:p>
          <a:p>
            <a:pPr marL="457200" lvl="0" indent="-342900" algn="l" rtl="0">
              <a:lnSpc>
                <a:spcPct val="100000"/>
              </a:lnSpc>
              <a:spcBef>
                <a:spcPts val="360"/>
              </a:spcBef>
              <a:spcAft>
                <a:spcPts val="0"/>
              </a:spcAft>
              <a:buClr>
                <a:schemeClr val="dk1"/>
              </a:buClr>
              <a:buSzPct val="119999"/>
              <a:buChar char="•"/>
            </a:pPr>
            <a:r>
              <a:rPr lang="en-US" sz="2400"/>
              <a:t>Older workers- 13% have delayed retirement because of the pandemic.</a:t>
            </a:r>
            <a:endParaRPr/>
          </a:p>
          <a:p>
            <a:pPr marL="0" lvl="0" indent="0" algn="l" rtl="0">
              <a:lnSpc>
                <a:spcPct val="100000"/>
              </a:lnSpc>
              <a:spcBef>
                <a:spcPts val="360"/>
              </a:spcBef>
              <a:spcAft>
                <a:spcPts val="0"/>
              </a:spcAft>
              <a:buSzPct val="115197"/>
              <a:buNone/>
            </a:pPr>
            <a:endParaRPr sz="2500">
              <a:solidFill>
                <a:srgbClr val="000000"/>
              </a:solidFill>
              <a:highlight>
                <a:schemeClr val="lt1"/>
              </a:highlight>
              <a:latin typeface="Arial"/>
              <a:ea typeface="Arial"/>
              <a:cs typeface="Arial"/>
              <a:sym typeface="Arial"/>
            </a:endParaRPr>
          </a:p>
        </p:txBody>
      </p:sp>
      <p:sp>
        <p:nvSpPr>
          <p:cNvPr id="208" name="Google Shape;208;p1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9" name="Google Shape;209;p1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10" name="Google Shape;210;p19"/>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11" name="Google Shape;211;p19" descr="A picture containing person, walking, people, crowd&#10;&#10;Description automatically generated"/>
          <p:cNvPicPr preferRelativeResize="0"/>
          <p:nvPr/>
        </p:nvPicPr>
        <p:blipFill rotWithShape="1">
          <a:blip r:embed="rId5">
            <a:alphaModFix/>
          </a:blip>
          <a:srcRect/>
          <a:stretch/>
        </p:blipFill>
        <p:spPr>
          <a:xfrm>
            <a:off x="4572000" y="1911702"/>
            <a:ext cx="3926114" cy="3213821"/>
          </a:xfrm>
          <a:prstGeom prst="rect">
            <a:avLst/>
          </a:prstGeom>
          <a:noFill/>
          <a:ln>
            <a:noFill/>
          </a:ln>
        </p:spPr>
      </p:pic>
      <p:sp>
        <p:nvSpPr>
          <p:cNvPr id="212" name="Google Shape;212;p19"/>
          <p:cNvSpPr txBox="1"/>
          <p:nvPr/>
        </p:nvSpPr>
        <p:spPr>
          <a:xfrm>
            <a:off x="4992916" y="557199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Anna Dziubinska</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000"/>
              <a:buNone/>
            </a:pPr>
            <a:br>
              <a:rPr lang="en-US" sz="4000" b="1">
                <a:solidFill>
                  <a:srgbClr val="0070C0"/>
                </a:solidFill>
              </a:rPr>
            </a:br>
            <a:r>
              <a:rPr lang="en-US" sz="4000" b="1">
                <a:solidFill>
                  <a:srgbClr val="0070C0"/>
                </a:solidFill>
              </a:rPr>
              <a:t>Which people have been most affected by Covid-19- workplace effects?</a:t>
            </a:r>
            <a:br>
              <a:rPr lang="en-US" b="1">
                <a:solidFill>
                  <a:srgbClr val="0070C0"/>
                </a:solidFill>
              </a:rPr>
            </a:br>
            <a:endParaRPr/>
          </a:p>
        </p:txBody>
      </p:sp>
      <p:sp>
        <p:nvSpPr>
          <p:cNvPr id="218" name="Google Shape;218;p20"/>
          <p:cNvSpPr txBox="1">
            <a:spLocks noGrp="1"/>
          </p:cNvSpPr>
          <p:nvPr>
            <p:ph type="body" idx="1"/>
          </p:nvPr>
        </p:nvSpPr>
        <p:spPr>
          <a:xfrm>
            <a:off x="457200" y="1823275"/>
            <a:ext cx="3868057" cy="4302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360"/>
              </a:spcBef>
              <a:spcAft>
                <a:spcPts val="0"/>
              </a:spcAft>
              <a:buSzPts val="2323"/>
              <a:buNone/>
            </a:pPr>
            <a:r>
              <a:rPr lang="en-US" sz="2400" b="1"/>
              <a:t>At risk groups- stress, risks to employability:</a:t>
            </a:r>
            <a:endParaRPr/>
          </a:p>
          <a:p>
            <a:pPr marL="457200" lvl="0" indent="-342900" algn="l" rtl="0">
              <a:lnSpc>
                <a:spcPct val="100000"/>
              </a:lnSpc>
              <a:spcBef>
                <a:spcPts val="360"/>
              </a:spcBef>
              <a:spcAft>
                <a:spcPts val="0"/>
              </a:spcAft>
              <a:buClr>
                <a:schemeClr val="dk1"/>
              </a:buClr>
              <a:buSzPts val="2323"/>
              <a:buChar char="•"/>
            </a:pPr>
            <a:r>
              <a:rPr lang="en-US" sz="2400"/>
              <a:t>Certain organisational staff on front line- suffering from trauma, prolonged stress</a:t>
            </a:r>
            <a:endParaRPr/>
          </a:p>
          <a:p>
            <a:pPr marL="457200" lvl="0" indent="-342900" algn="l" rtl="0">
              <a:lnSpc>
                <a:spcPct val="100000"/>
              </a:lnSpc>
              <a:spcBef>
                <a:spcPts val="360"/>
              </a:spcBef>
              <a:spcAft>
                <a:spcPts val="0"/>
              </a:spcAft>
              <a:buClr>
                <a:schemeClr val="dk1"/>
              </a:buClr>
              <a:buSzPts val="2323"/>
              <a:buChar char="•"/>
            </a:pPr>
            <a:r>
              <a:rPr lang="en-US" sz="2400"/>
              <a:t>Redundant workers- those wanting to get back into employment due to cost of living crisis</a:t>
            </a:r>
            <a:endParaRPr/>
          </a:p>
          <a:p>
            <a:pPr marL="457200" lvl="0" indent="-342900" algn="l" rtl="0">
              <a:lnSpc>
                <a:spcPct val="100000"/>
              </a:lnSpc>
              <a:spcBef>
                <a:spcPts val="360"/>
              </a:spcBef>
              <a:spcAft>
                <a:spcPts val="0"/>
              </a:spcAft>
              <a:buClr>
                <a:schemeClr val="dk1"/>
              </a:buClr>
              <a:buSzPts val="2323"/>
              <a:buChar char="•"/>
            </a:pPr>
            <a:r>
              <a:rPr lang="en-US" sz="2400"/>
              <a:t>Effects of exclusion- race, age, intersectionality.</a:t>
            </a:r>
            <a:endParaRPr/>
          </a:p>
          <a:p>
            <a:pPr marL="0" lvl="0" indent="0" algn="l" rtl="0">
              <a:lnSpc>
                <a:spcPct val="100000"/>
              </a:lnSpc>
              <a:spcBef>
                <a:spcPts val="360"/>
              </a:spcBef>
              <a:spcAft>
                <a:spcPts val="0"/>
              </a:spcAft>
              <a:buSzPts val="2323"/>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2323"/>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2323"/>
              <a:buNone/>
            </a:pPr>
            <a:endParaRPr sz="2500">
              <a:solidFill>
                <a:srgbClr val="000000"/>
              </a:solidFill>
              <a:highlight>
                <a:schemeClr val="lt1"/>
              </a:highlight>
              <a:latin typeface="Arial"/>
              <a:ea typeface="Arial"/>
              <a:cs typeface="Arial"/>
              <a:sym typeface="Arial"/>
            </a:endParaRPr>
          </a:p>
        </p:txBody>
      </p:sp>
      <p:sp>
        <p:nvSpPr>
          <p:cNvPr id="219" name="Google Shape;219;p2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0" name="Google Shape;220;p2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21" name="Google Shape;221;p2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22" name="Google Shape;222;p20" descr="A picture containing person, walking, people, crowd&#10;&#10;Description automatically generated"/>
          <p:cNvPicPr preferRelativeResize="0"/>
          <p:nvPr/>
        </p:nvPicPr>
        <p:blipFill rotWithShape="1">
          <a:blip r:embed="rId5">
            <a:alphaModFix/>
          </a:blip>
          <a:srcRect/>
          <a:stretch/>
        </p:blipFill>
        <p:spPr>
          <a:xfrm>
            <a:off x="4437451" y="1823275"/>
            <a:ext cx="4391608" cy="2939837"/>
          </a:xfrm>
          <a:prstGeom prst="rect">
            <a:avLst/>
          </a:prstGeom>
          <a:noFill/>
          <a:ln>
            <a:noFill/>
          </a:ln>
        </p:spPr>
      </p:pic>
      <p:sp>
        <p:nvSpPr>
          <p:cNvPr id="223" name="Google Shape;223;p20"/>
          <p:cNvSpPr txBox="1"/>
          <p:nvPr/>
        </p:nvSpPr>
        <p:spPr>
          <a:xfrm>
            <a:off x="4568371" y="530743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Anna Dziubinska</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229" name="Google Shape;229;p46"/>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SzPts val="2118"/>
              <a:buChar char="•"/>
            </a:pPr>
            <a:r>
              <a:rPr lang="en-US" sz="2400">
                <a:latin typeface="Arial"/>
                <a:ea typeface="Arial"/>
                <a:cs typeface="Arial"/>
                <a:sym typeface="Arial"/>
              </a:rPr>
              <a:t>Intersectionality and work exclusion</a:t>
            </a:r>
            <a:endParaRPr/>
          </a:p>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p:txBody>
      </p:sp>
      <p:sp>
        <p:nvSpPr>
          <p:cNvPr id="230" name="Google Shape;230;p4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1" name="Google Shape;231;p4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32" name="Google Shape;232;p4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33" name="Google Shape;233;p46"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250532" y="750722"/>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b="1">
                <a:solidFill>
                  <a:srgbClr val="0070C0"/>
                </a:solidFill>
              </a:rPr>
              <a:t>Intersectionality- multiple disadvantage</a:t>
            </a:r>
            <a:endParaRPr/>
          </a:p>
        </p:txBody>
      </p:sp>
      <p:sp>
        <p:nvSpPr>
          <p:cNvPr id="240" name="Google Shape;2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0" lvl="0" indent="0" algn="l" rtl="0">
              <a:lnSpc>
                <a:spcPct val="100000"/>
              </a:lnSpc>
              <a:spcBef>
                <a:spcPts val="360"/>
              </a:spcBef>
              <a:spcAft>
                <a:spcPts val="0"/>
              </a:spcAft>
              <a:buSzPts val="1800"/>
              <a:buNone/>
            </a:pPr>
            <a:endParaRPr/>
          </a:p>
        </p:txBody>
      </p:sp>
      <p:sp>
        <p:nvSpPr>
          <p:cNvPr id="241" name="Google Shape;241;p21"/>
          <p:cNvSpPr/>
          <p:nvPr/>
        </p:nvSpPr>
        <p:spPr>
          <a:xfrm>
            <a:off x="976707" y="1605667"/>
            <a:ext cx="6456028" cy="405636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1"/>
          <p:cNvSpPr/>
          <p:nvPr/>
        </p:nvSpPr>
        <p:spPr>
          <a:xfrm>
            <a:off x="6697036" y="3030106"/>
            <a:ext cx="1818314" cy="976098"/>
          </a:xfrm>
          <a:prstGeom prst="wedgeRoundRectCallout">
            <a:avLst>
              <a:gd name="adj1" fmla="val -176542"/>
              <a:gd name="adj2" fmla="val 41158"/>
              <a:gd name="adj3"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Religion</a:t>
            </a:r>
            <a:endParaRPr sz="1400" b="0" i="0" u="none" strike="noStrike" cap="none">
              <a:solidFill>
                <a:srgbClr val="000000"/>
              </a:solidFill>
              <a:latin typeface="Arial"/>
              <a:ea typeface="Arial"/>
              <a:cs typeface="Arial"/>
              <a:sym typeface="Arial"/>
            </a:endParaRPr>
          </a:p>
        </p:txBody>
      </p:sp>
      <p:sp>
        <p:nvSpPr>
          <p:cNvPr id="243" name="Google Shape;243;p21"/>
          <p:cNvSpPr/>
          <p:nvPr/>
        </p:nvSpPr>
        <p:spPr>
          <a:xfrm>
            <a:off x="1711266" y="1872590"/>
            <a:ext cx="1257040" cy="74993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3885" y="124415"/>
                </a:moveTo>
                <a:lnTo>
                  <a:pt x="137264" y="187516"/>
                </a:lnTo>
              </a:path>
            </a:pathLst>
          </a:custGeom>
          <a:solidFill>
            <a:srgbClr val="17365D"/>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Gender</a:t>
            </a:r>
            <a:endParaRPr sz="1400" b="0" i="0" u="none" strike="noStrike" cap="none">
              <a:solidFill>
                <a:srgbClr val="000000"/>
              </a:solidFill>
              <a:latin typeface="Arial"/>
              <a:ea typeface="Arial"/>
              <a:cs typeface="Arial"/>
              <a:sym typeface="Arial"/>
            </a:endParaRPr>
          </a:p>
        </p:txBody>
      </p:sp>
      <p:sp>
        <p:nvSpPr>
          <p:cNvPr id="244" name="Google Shape;244;p21"/>
          <p:cNvSpPr/>
          <p:nvPr/>
        </p:nvSpPr>
        <p:spPr>
          <a:xfrm>
            <a:off x="5116760" y="4473744"/>
            <a:ext cx="1248387" cy="129533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105269" y="11432"/>
                </a:lnTo>
              </a:path>
            </a:pathLst>
          </a:custGeom>
          <a:solidFill>
            <a:srgbClr val="BFBFBF"/>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Social exclusion</a:t>
            </a:r>
            <a:endParaRPr sz="1400" b="0" i="0" u="none" strike="noStrike" cap="none">
              <a:solidFill>
                <a:srgbClr val="000000"/>
              </a:solidFill>
              <a:latin typeface="Arial"/>
              <a:ea typeface="Arial"/>
              <a:cs typeface="Arial"/>
              <a:sym typeface="Arial"/>
            </a:endParaRPr>
          </a:p>
        </p:txBody>
      </p:sp>
      <p:sp>
        <p:nvSpPr>
          <p:cNvPr id="245" name="Google Shape;245;p21"/>
          <p:cNvSpPr/>
          <p:nvPr/>
        </p:nvSpPr>
        <p:spPr>
          <a:xfrm>
            <a:off x="1189139" y="2767990"/>
            <a:ext cx="1611647" cy="1316924"/>
          </a:xfrm>
          <a:prstGeom prst="wedgeRoundRectCallout">
            <a:avLst>
              <a:gd name="adj1" fmla="val 135568"/>
              <a:gd name="adj2" fmla="val 87370"/>
              <a:gd name="adj3"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Age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46" name="Google Shape;246;p21"/>
          <p:cNvSpPr/>
          <p:nvPr/>
        </p:nvSpPr>
        <p:spPr>
          <a:xfrm>
            <a:off x="3653143" y="2676256"/>
            <a:ext cx="1463617" cy="1202587"/>
          </a:xfrm>
          <a:prstGeom prst="wedgeRoundRectCallout">
            <a:avLst>
              <a:gd name="adj1" fmla="val -102101"/>
              <a:gd name="adj2" fmla="val -2026"/>
              <a:gd name="adj3" fmla="val 16667"/>
            </a:avLst>
          </a:prstGeom>
          <a:solidFill>
            <a:srgbClr val="93B3D7"/>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Class</a:t>
            </a:r>
            <a:endParaRPr sz="825" b="0" i="0" u="none" strike="noStrike" cap="none">
              <a:solidFill>
                <a:schemeClr val="lt1"/>
              </a:solidFill>
              <a:latin typeface="Arial"/>
              <a:ea typeface="Arial"/>
              <a:cs typeface="Arial"/>
              <a:sym typeface="Arial"/>
            </a:endParaRPr>
          </a:p>
        </p:txBody>
      </p:sp>
      <p:sp>
        <p:nvSpPr>
          <p:cNvPr id="247" name="Google Shape;247;p21"/>
          <p:cNvSpPr/>
          <p:nvPr/>
        </p:nvSpPr>
        <p:spPr>
          <a:xfrm>
            <a:off x="7154749" y="4394907"/>
            <a:ext cx="1463617" cy="1202587"/>
          </a:xfrm>
          <a:prstGeom prst="wedgeRoundRectCallout">
            <a:avLst>
              <a:gd name="adj1" fmla="val -102101"/>
              <a:gd name="adj2" fmla="val -2026"/>
              <a:gd name="adj3" fmla="val 16667"/>
            </a:avLst>
          </a:prstGeom>
          <a:solidFill>
            <a:srgbClr val="B7CCE4"/>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Migrant</a:t>
            </a:r>
            <a:endParaRPr sz="825" b="0" i="0" u="none" strike="noStrike" cap="none">
              <a:solidFill>
                <a:schemeClr val="lt1"/>
              </a:solidFill>
              <a:latin typeface="Arial"/>
              <a:ea typeface="Arial"/>
              <a:cs typeface="Arial"/>
              <a:sym typeface="Arial"/>
            </a:endParaRPr>
          </a:p>
        </p:txBody>
      </p:sp>
      <p:sp>
        <p:nvSpPr>
          <p:cNvPr id="248" name="Google Shape;248;p21"/>
          <p:cNvSpPr/>
          <p:nvPr/>
        </p:nvSpPr>
        <p:spPr>
          <a:xfrm>
            <a:off x="2488819" y="4509062"/>
            <a:ext cx="1560353" cy="9742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3548" y="-4624"/>
                </a:moveTo>
                <a:lnTo>
                  <a:pt x="120935" y="-81985"/>
                </a:lnTo>
              </a:path>
            </a:pathLst>
          </a:custGeom>
          <a:solidFill>
            <a:srgbClr val="93B3D7"/>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Language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Skill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level</a:t>
            </a:r>
            <a:endParaRPr sz="1400" b="0" i="0" u="none" strike="noStrike" cap="none">
              <a:solidFill>
                <a:srgbClr val="000000"/>
              </a:solidFill>
              <a:latin typeface="Arial"/>
              <a:ea typeface="Arial"/>
              <a:cs typeface="Arial"/>
              <a:sym typeface="Arial"/>
            </a:endParaRPr>
          </a:p>
        </p:txBody>
      </p:sp>
      <p:sp>
        <p:nvSpPr>
          <p:cNvPr id="249" name="Google Shape;249;p21"/>
          <p:cNvSpPr/>
          <p:nvPr/>
        </p:nvSpPr>
        <p:spPr>
          <a:xfrm>
            <a:off x="522883" y="4473744"/>
            <a:ext cx="1463617" cy="1202587"/>
          </a:xfrm>
          <a:prstGeom prst="wedgeRoundRectCallout">
            <a:avLst>
              <a:gd name="adj1" fmla="val 65243"/>
              <a:gd name="adj2" fmla="val -67199"/>
              <a:gd name="adj3" fmla="val 16667"/>
            </a:avLst>
          </a:prstGeom>
          <a:solidFill>
            <a:srgbClr val="BFBFBF"/>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LGBTQi+</a:t>
            </a:r>
            <a:endParaRPr sz="825" b="0" i="0" u="none" strike="noStrike" cap="none">
              <a:solidFill>
                <a:schemeClr val="lt1"/>
              </a:solidFill>
              <a:latin typeface="Arial"/>
              <a:ea typeface="Arial"/>
              <a:cs typeface="Arial"/>
              <a:sym typeface="Arial"/>
            </a:endParaRPr>
          </a:p>
        </p:txBody>
      </p:sp>
      <p:sp>
        <p:nvSpPr>
          <p:cNvPr id="250" name="Google Shape;250;p21"/>
          <p:cNvSpPr/>
          <p:nvPr/>
        </p:nvSpPr>
        <p:spPr>
          <a:xfrm>
            <a:off x="7285620" y="1438817"/>
            <a:ext cx="1463617" cy="1202587"/>
          </a:xfrm>
          <a:prstGeom prst="wedgeRoundRectCallout">
            <a:avLst>
              <a:gd name="adj1" fmla="val -83845"/>
              <a:gd name="adj2" fmla="val 35005"/>
              <a:gd name="adj3" fmla="val 16667"/>
            </a:avLst>
          </a:prstGeom>
          <a:solidFill>
            <a:srgbClr val="FBD4B4"/>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Disability</a:t>
            </a:r>
            <a:endParaRPr sz="825"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2800" b="1" i="0">
                <a:solidFill>
                  <a:srgbClr val="0070C0"/>
                </a:solidFill>
                <a:latin typeface="Arial"/>
                <a:ea typeface="Arial"/>
                <a:cs typeface="Arial"/>
                <a:sym typeface="Arial"/>
              </a:rPr>
              <a:t>Young people and black graduates most likely to be unemployed because of Covid</a:t>
            </a:r>
            <a:endParaRPr sz="2800" b="1"/>
          </a:p>
        </p:txBody>
      </p:sp>
      <p:sp>
        <p:nvSpPr>
          <p:cNvPr id="256" name="Google Shape;256;p2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70000" lnSpcReduction="20000"/>
          </a:bodyPr>
          <a:lstStyle/>
          <a:p>
            <a:pPr marL="114300" lvl="0" indent="0" algn="l" rtl="0">
              <a:lnSpc>
                <a:spcPct val="100000"/>
              </a:lnSpc>
              <a:spcBef>
                <a:spcPts val="360"/>
              </a:spcBef>
              <a:spcAft>
                <a:spcPts val="0"/>
              </a:spcAft>
              <a:buSzPct val="91836"/>
              <a:buNone/>
            </a:pPr>
            <a:br>
              <a:rPr lang="en-US" sz="2800" b="1" i="0">
                <a:solidFill>
                  <a:srgbClr val="0070C0"/>
                </a:solidFill>
                <a:latin typeface="Arial"/>
                <a:ea typeface="Arial"/>
                <a:cs typeface="Arial"/>
                <a:sym typeface="Arial"/>
              </a:rPr>
            </a:br>
            <a:r>
              <a:rPr lang="en-US" sz="2800" b="0" i="0">
                <a:solidFill>
                  <a:srgbClr val="000000"/>
                </a:solidFill>
                <a:latin typeface="Open Sans"/>
                <a:ea typeface="Open Sans"/>
                <a:cs typeface="Open Sans"/>
                <a:sym typeface="Open Sans"/>
              </a:rPr>
              <a:t>A </a:t>
            </a:r>
            <a:r>
              <a:rPr lang="en-US" sz="2800" b="1" i="0" u="sng">
                <a:solidFill>
                  <a:srgbClr val="54545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from the Resolution Foundation</a:t>
            </a:r>
            <a:r>
              <a:rPr lang="en-US" sz="2800" b="0" i="0">
                <a:solidFill>
                  <a:srgbClr val="000000"/>
                </a:solidFill>
                <a:latin typeface="Open Sans"/>
                <a:ea typeface="Open Sans"/>
                <a:cs typeface="Open Sans"/>
                <a:sym typeface="Open Sans"/>
              </a:rPr>
              <a:t> found that between the second and third quarters of 2020 the unemployment rate among 18 to 24-year-olds jumped from 11.5 per cent to 13.6 per cent – an 18 per cent increase for this age group and the highest quarterly rise since 1992.</a:t>
            </a:r>
            <a:endParaRPr/>
          </a:p>
          <a:p>
            <a:pPr marL="457200" lvl="0" indent="-228600" algn="l" rtl="0">
              <a:lnSpc>
                <a:spcPct val="100000"/>
              </a:lnSpc>
              <a:spcBef>
                <a:spcPts val="360"/>
              </a:spcBef>
              <a:spcAft>
                <a:spcPts val="0"/>
              </a:spcAft>
              <a:buSzPct val="91836"/>
              <a:buNone/>
            </a:pPr>
            <a:endParaRPr sz="2800">
              <a:solidFill>
                <a:srgbClr val="000000"/>
              </a:solidFill>
              <a:latin typeface="Open Sans"/>
              <a:ea typeface="Open Sans"/>
              <a:cs typeface="Open Sans"/>
              <a:sym typeface="Open Sans"/>
            </a:endParaRPr>
          </a:p>
          <a:p>
            <a:pPr marL="114300" lvl="0" indent="0" algn="l" rtl="0">
              <a:lnSpc>
                <a:spcPct val="100000"/>
              </a:lnSpc>
              <a:spcBef>
                <a:spcPts val="360"/>
              </a:spcBef>
              <a:spcAft>
                <a:spcPts val="0"/>
              </a:spcAft>
              <a:buSzPct val="91836"/>
              <a:buNone/>
            </a:pPr>
            <a:r>
              <a:rPr lang="en-US" sz="2800" b="0" i="0">
                <a:solidFill>
                  <a:srgbClr val="000000"/>
                </a:solidFill>
                <a:latin typeface="Open Sans"/>
                <a:ea typeface="Open Sans"/>
                <a:cs typeface="Open Sans"/>
                <a:sym typeface="Open Sans"/>
              </a:rPr>
              <a:t>The rise was even greater among black graduates, who saw unemployment increase to 34 per cent, up from 22 per cent before the pandemic.</a:t>
            </a:r>
            <a:endParaRPr/>
          </a:p>
          <a:p>
            <a:pPr marL="457200" lvl="0" indent="-228600" algn="l" rtl="0">
              <a:lnSpc>
                <a:spcPct val="100000"/>
              </a:lnSpc>
              <a:spcBef>
                <a:spcPts val="360"/>
              </a:spcBef>
              <a:spcAft>
                <a:spcPts val="0"/>
              </a:spcAft>
              <a:buSzPct val="91836"/>
              <a:buNone/>
            </a:pPr>
            <a:endParaRPr sz="2800">
              <a:solidFill>
                <a:srgbClr val="000000"/>
              </a:solidFill>
              <a:latin typeface="Open Sans"/>
              <a:ea typeface="Open Sans"/>
              <a:cs typeface="Open Sans"/>
              <a:sym typeface="Open Sans"/>
            </a:endParaRPr>
          </a:p>
          <a:p>
            <a:pPr marL="114300" lvl="0" indent="0" algn="l" rtl="0">
              <a:lnSpc>
                <a:spcPct val="100000"/>
              </a:lnSpc>
              <a:spcBef>
                <a:spcPts val="360"/>
              </a:spcBef>
              <a:spcAft>
                <a:spcPts val="0"/>
              </a:spcAft>
              <a:buSzPct val="91836"/>
              <a:buNone/>
            </a:pPr>
            <a:r>
              <a:rPr lang="en-US" sz="2800" b="0" i="0">
                <a:solidFill>
                  <a:srgbClr val="000000"/>
                </a:solidFill>
                <a:latin typeface="Open Sans"/>
                <a:ea typeface="Open Sans"/>
                <a:cs typeface="Open Sans"/>
                <a:sym typeface="Open Sans"/>
              </a:rPr>
              <a:t>In comparison, the unemployment rate was 25 per cent among Asian graduates and just 12 per cent among white graduates.</a:t>
            </a:r>
            <a:endParaRPr/>
          </a:p>
          <a:p>
            <a:pPr marL="114300" lvl="0" indent="0" algn="l" rtl="0">
              <a:lnSpc>
                <a:spcPct val="100000"/>
              </a:lnSpc>
              <a:spcBef>
                <a:spcPts val="360"/>
              </a:spcBef>
              <a:spcAft>
                <a:spcPts val="0"/>
              </a:spcAft>
              <a:buSzPct val="91836"/>
              <a:buNone/>
            </a:pPr>
            <a:endParaRPr sz="2800" b="1" i="0">
              <a:solidFill>
                <a:schemeClr val="dk1"/>
              </a:solidFill>
              <a:latin typeface="Arial"/>
              <a:ea typeface="Arial"/>
              <a:cs typeface="Arial"/>
              <a:sym typeface="Arial"/>
            </a:endParaRPr>
          </a:p>
          <a:p>
            <a:pPr marL="114300" lvl="0" indent="0" algn="l" rtl="0">
              <a:lnSpc>
                <a:spcPct val="100000"/>
              </a:lnSpc>
              <a:spcBef>
                <a:spcPts val="360"/>
              </a:spcBef>
              <a:spcAft>
                <a:spcPts val="0"/>
              </a:spcAft>
              <a:buSzPct val="91836"/>
              <a:buNone/>
            </a:pPr>
            <a:r>
              <a:rPr lang="en-US" sz="2800" b="1">
                <a:latin typeface="Arial"/>
                <a:ea typeface="Arial"/>
                <a:cs typeface="Arial"/>
                <a:sym typeface="Arial"/>
              </a:rPr>
              <a:t>R</a:t>
            </a:r>
            <a:r>
              <a:rPr lang="en-US" sz="2800" b="1" i="0">
                <a:solidFill>
                  <a:schemeClr val="dk1"/>
                </a:solidFill>
                <a:latin typeface="Arial"/>
                <a:ea typeface="Arial"/>
                <a:cs typeface="Arial"/>
                <a:sym typeface="Arial"/>
              </a:rPr>
              <a:t>eport findings (14 Apr 2021) Brown.J</a:t>
            </a:r>
            <a:endParaRPr sz="2800" b="0" i="0">
              <a:solidFill>
                <a:srgbClr val="000000"/>
              </a:solidFill>
              <a:latin typeface="Open Sans"/>
              <a:ea typeface="Open Sans"/>
              <a:cs typeface="Open Sans"/>
              <a:sym typeface="Open Sans"/>
            </a:endParaRPr>
          </a:p>
          <a:p>
            <a:pPr marL="0" lvl="0" indent="0" algn="l" rtl="0">
              <a:lnSpc>
                <a:spcPct val="100000"/>
              </a:lnSpc>
              <a:spcBef>
                <a:spcPts val="360"/>
              </a:spcBef>
              <a:spcAft>
                <a:spcPts val="0"/>
              </a:spcAft>
              <a:buSzPct val="10285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102857"/>
              <a:buNone/>
            </a:pPr>
            <a:endParaRPr sz="2500">
              <a:solidFill>
                <a:srgbClr val="000000"/>
              </a:solidFill>
              <a:highlight>
                <a:schemeClr val="lt1"/>
              </a:highlight>
              <a:latin typeface="Arial"/>
              <a:ea typeface="Arial"/>
              <a:cs typeface="Arial"/>
              <a:sym typeface="Arial"/>
            </a:endParaRPr>
          </a:p>
        </p:txBody>
      </p:sp>
      <p:sp>
        <p:nvSpPr>
          <p:cNvPr id="257" name="Google Shape;257;p2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8" name="Google Shape;258;p22"/>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259" name="Google Shape;259;p22"/>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5553"/>
              <a:buNone/>
            </a:pPr>
            <a:br>
              <a:rPr lang="en-US" sz="3600" b="1" i="0">
                <a:solidFill>
                  <a:srgbClr val="0070C0"/>
                </a:solidFill>
                <a:latin typeface="Arial"/>
                <a:ea typeface="Arial"/>
                <a:cs typeface="Arial"/>
                <a:sym typeface="Arial"/>
              </a:rPr>
            </a:br>
            <a:r>
              <a:rPr lang="en-US" sz="3600" b="1" i="0">
                <a:solidFill>
                  <a:srgbClr val="0070C0"/>
                </a:solidFill>
                <a:latin typeface="Arial"/>
                <a:ea typeface="Arial"/>
                <a:cs typeface="Arial"/>
                <a:sym typeface="Arial"/>
              </a:rPr>
              <a:t>Young people face threat of unemployment in the future</a:t>
            </a:r>
            <a:br>
              <a:rPr lang="en-US" b="1" i="0">
                <a:solidFill>
                  <a:srgbClr val="000000"/>
                </a:solidFill>
                <a:latin typeface="Arial"/>
                <a:ea typeface="Arial"/>
                <a:cs typeface="Arial"/>
                <a:sym typeface="Arial"/>
              </a:rPr>
            </a:br>
            <a:endParaRPr/>
          </a:p>
        </p:txBody>
      </p:sp>
      <p:sp>
        <p:nvSpPr>
          <p:cNvPr id="265" name="Google Shape;265;p2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lnSpcReduction="20000"/>
          </a:bodyPr>
          <a:lstStyle/>
          <a:p>
            <a:pPr marL="457200" lvl="0" indent="-334327" algn="l" rtl="0">
              <a:lnSpc>
                <a:spcPct val="100000"/>
              </a:lnSpc>
              <a:spcBef>
                <a:spcPts val="360"/>
              </a:spcBef>
              <a:spcAft>
                <a:spcPts val="0"/>
              </a:spcAft>
              <a:buClr>
                <a:schemeClr val="dk1"/>
              </a:buClr>
              <a:buSzPct val="75000"/>
              <a:buChar char="•"/>
            </a:pPr>
            <a:r>
              <a:rPr lang="en-US" sz="2400">
                <a:solidFill>
                  <a:srgbClr val="000000"/>
                </a:solidFill>
                <a:latin typeface="Open Sans"/>
                <a:ea typeface="Open Sans"/>
                <a:cs typeface="Open Sans"/>
                <a:sym typeface="Open Sans"/>
              </a:rPr>
              <a:t>Affects long-term earning and learning prospects</a:t>
            </a:r>
            <a:endParaRPr/>
          </a:p>
          <a:p>
            <a:pPr marL="122873" lvl="0" indent="0" algn="l" rtl="0">
              <a:lnSpc>
                <a:spcPct val="100000"/>
              </a:lnSpc>
              <a:spcBef>
                <a:spcPts val="360"/>
              </a:spcBef>
              <a:spcAft>
                <a:spcPts val="0"/>
              </a:spcAft>
              <a:buClr>
                <a:schemeClr val="dk1"/>
              </a:buClr>
              <a:buSzPct val="75000"/>
              <a:buNone/>
            </a:pPr>
            <a:endParaRPr sz="2500">
              <a:solidFill>
                <a:schemeClr val="dk1"/>
              </a:solidFill>
              <a:highlight>
                <a:schemeClr val="lt1"/>
              </a:highlight>
              <a:latin typeface="Arial"/>
              <a:ea typeface="Arial"/>
              <a:cs typeface="Arial"/>
              <a:sym typeface="Arial"/>
            </a:endParaRPr>
          </a:p>
          <a:p>
            <a:pPr marL="457200" lvl="0" indent="-334327" algn="l" rtl="0">
              <a:lnSpc>
                <a:spcPct val="100000"/>
              </a:lnSpc>
              <a:spcBef>
                <a:spcPts val="360"/>
              </a:spcBef>
              <a:spcAft>
                <a:spcPts val="0"/>
              </a:spcAft>
              <a:buSzPct val="75000"/>
              <a:buChar char="•"/>
            </a:pPr>
            <a:r>
              <a:rPr lang="en-US" sz="2400" b="0" i="0">
                <a:solidFill>
                  <a:srgbClr val="000000"/>
                </a:solidFill>
                <a:latin typeface="Open Sans"/>
                <a:ea typeface="Open Sans"/>
                <a:cs typeface="Open Sans"/>
                <a:sym typeface="Open Sans"/>
              </a:rPr>
              <a:t>Youth unemployment will cost the UK nearly £7bn next year, according to a new report, which warns that it will remain high despite the economy starting to recover from the pandemic.</a:t>
            </a:r>
            <a:endParaRPr/>
          </a:p>
          <a:p>
            <a:pPr marL="122873" lvl="0" indent="0" algn="l" rtl="0">
              <a:lnSpc>
                <a:spcPct val="100000"/>
              </a:lnSpc>
              <a:spcBef>
                <a:spcPts val="360"/>
              </a:spcBef>
              <a:spcAft>
                <a:spcPts val="0"/>
              </a:spcAft>
              <a:buSzPct val="75000"/>
              <a:buNone/>
            </a:pPr>
            <a:endParaRPr/>
          </a:p>
          <a:p>
            <a:pPr marL="457200" lvl="0" indent="-334327" algn="l" rtl="0">
              <a:lnSpc>
                <a:spcPct val="100000"/>
              </a:lnSpc>
              <a:spcBef>
                <a:spcPts val="360"/>
              </a:spcBef>
              <a:spcAft>
                <a:spcPts val="0"/>
              </a:spcAft>
              <a:buSzPct val="75000"/>
              <a:buChar char="•"/>
            </a:pPr>
            <a:r>
              <a:rPr lang="en-US" sz="2400" b="0" i="0">
                <a:solidFill>
                  <a:srgbClr val="000000"/>
                </a:solidFill>
                <a:latin typeface="Open Sans"/>
                <a:ea typeface="Open Sans"/>
                <a:cs typeface="Open Sans"/>
                <a:sym typeface="Open Sans"/>
              </a:rPr>
              <a:t>Analysis from the Learning and Work Institute and The Prince’s Trust has forecast that the economic cost of youth unemployment in terms of lost national output would increase to £6.9bn in 2022.</a:t>
            </a:r>
            <a:endParaRPr/>
          </a:p>
          <a:p>
            <a:pPr marL="122873" lvl="0" indent="0" algn="l" rtl="0">
              <a:lnSpc>
                <a:spcPct val="100000"/>
              </a:lnSpc>
              <a:spcBef>
                <a:spcPts val="360"/>
              </a:spcBef>
              <a:spcAft>
                <a:spcPts val="0"/>
              </a:spcAft>
              <a:buSzPct val="75000"/>
              <a:buNone/>
            </a:pPr>
            <a:endParaRPr/>
          </a:p>
          <a:p>
            <a:pPr marL="457200" lvl="0" indent="-334327" algn="l" rtl="0">
              <a:lnSpc>
                <a:spcPct val="100000"/>
              </a:lnSpc>
              <a:spcBef>
                <a:spcPts val="360"/>
              </a:spcBef>
              <a:spcAft>
                <a:spcPts val="0"/>
              </a:spcAft>
              <a:buSzPct val="75000"/>
              <a:buChar char="•"/>
            </a:pPr>
            <a:r>
              <a:rPr lang="en-US" sz="2400">
                <a:solidFill>
                  <a:srgbClr val="000000"/>
                </a:solidFill>
                <a:latin typeface="Open Sans"/>
                <a:ea typeface="Open Sans"/>
                <a:cs typeface="Open Sans"/>
                <a:sym typeface="Open Sans"/>
              </a:rPr>
              <a:t>New graduates struggling to get first jobs in some fields.</a:t>
            </a:r>
            <a:endParaRPr sz="2400" b="0" i="0">
              <a:solidFill>
                <a:srgbClr val="000000"/>
              </a:solidFill>
              <a:latin typeface="Open Sans"/>
              <a:ea typeface="Open Sans"/>
              <a:cs typeface="Open Sans"/>
              <a:sym typeface="Open Sans"/>
            </a:endParaRPr>
          </a:p>
          <a:p>
            <a:pPr marL="342900" lvl="0" indent="-228600" algn="l" rtl="0">
              <a:lnSpc>
                <a:spcPct val="100000"/>
              </a:lnSpc>
              <a:spcBef>
                <a:spcPts val="360"/>
              </a:spcBef>
              <a:spcAft>
                <a:spcPts val="0"/>
              </a:spcAft>
              <a:buSzPct val="72000"/>
              <a:buNone/>
            </a:pPr>
            <a:endParaRPr sz="2500">
              <a:solidFill>
                <a:schemeClr val="dk1"/>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a:solidFill>
                <a:srgbClr val="000000"/>
              </a:solidFill>
              <a:highlight>
                <a:schemeClr val="lt1"/>
              </a:highlight>
              <a:latin typeface="Arial"/>
              <a:ea typeface="Arial"/>
              <a:cs typeface="Arial"/>
              <a:sym typeface="Arial"/>
            </a:endParaRPr>
          </a:p>
        </p:txBody>
      </p:sp>
      <p:sp>
        <p:nvSpPr>
          <p:cNvPr id="266" name="Google Shape;266;p2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7" name="Google Shape;267;p2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68" name="Google Shape;268;p2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274" name="Google Shape;274;p47"/>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Clr>
                <a:schemeClr val="dk1"/>
              </a:buClr>
              <a:buSzPts val="2118"/>
              <a:buChar char="•"/>
            </a:pPr>
            <a:r>
              <a:rPr lang="en-US" sz="2400">
                <a:solidFill>
                  <a:schemeClr val="dk1"/>
                </a:solidFill>
              </a:rPr>
              <a:t>The psychology of othering</a:t>
            </a:r>
            <a:endParaRPr/>
          </a:p>
          <a:p>
            <a:pPr marL="457200" lvl="0" indent="-322729" algn="l" rtl="0">
              <a:lnSpc>
                <a:spcPct val="100000"/>
              </a:lnSpc>
              <a:spcBef>
                <a:spcPts val="360"/>
              </a:spcBef>
              <a:spcAft>
                <a:spcPts val="0"/>
              </a:spcAft>
              <a:buClr>
                <a:schemeClr val="dk1"/>
              </a:buClr>
              <a:buSzPts val="2118"/>
              <a:buChar char="•"/>
            </a:pPr>
            <a:r>
              <a:rPr lang="en-US" sz="2400"/>
              <a:t>Unconscious bias</a:t>
            </a:r>
            <a:endParaRPr/>
          </a:p>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p:txBody>
      </p:sp>
      <p:sp>
        <p:nvSpPr>
          <p:cNvPr id="275" name="Google Shape;275;p4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6" name="Google Shape;276;p4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77" name="Google Shape;277;p4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78" name="Google Shape;278;p47"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b="1">
                <a:solidFill>
                  <a:srgbClr val="0070C0"/>
                </a:solidFill>
                <a:latin typeface="Arial"/>
                <a:ea typeface="Arial"/>
                <a:cs typeface="Arial"/>
                <a:sym typeface="Arial"/>
              </a:rPr>
              <a:t>Key definitions</a:t>
            </a:r>
            <a:endParaRPr/>
          </a:p>
        </p:txBody>
      </p:sp>
      <p:sp>
        <p:nvSpPr>
          <p:cNvPr id="285" name="Google Shape;285;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chemeClr val="dk1"/>
              </a:buClr>
              <a:buSzPct val="100000"/>
              <a:buChar char="•"/>
            </a:pPr>
            <a:r>
              <a:rPr lang="en-US" b="1"/>
              <a:t>Unconscious bias-a contested concept</a:t>
            </a:r>
            <a:endParaRPr/>
          </a:p>
          <a:p>
            <a:pPr marL="0" lvl="0" indent="0" algn="l" rtl="0">
              <a:lnSpc>
                <a:spcPct val="90000"/>
              </a:lnSpc>
              <a:spcBef>
                <a:spcPts val="1000"/>
              </a:spcBef>
              <a:spcAft>
                <a:spcPts val="0"/>
              </a:spcAft>
              <a:buClr>
                <a:schemeClr val="dk1"/>
              </a:buClr>
              <a:buSzPct val="100000"/>
              <a:buNone/>
            </a:pPr>
            <a:r>
              <a:rPr lang="en-US"/>
              <a:t>Unconscious bias is when we make judgments or decisions on the basis of our prior experience, our own personal deep-seated thought patterns, assumptions or interpretations, and we are not aware that we are doing it. The irony is that prejudice and discrimination are inevitable by-products of the efficiency of human cognition.</a:t>
            </a:r>
            <a:endParaRPr b="1"/>
          </a:p>
          <a:p>
            <a:pPr marL="0" lvl="0" indent="0" algn="r" rtl="0">
              <a:lnSpc>
                <a:spcPct val="90000"/>
              </a:lnSpc>
              <a:spcBef>
                <a:spcPts val="1000"/>
              </a:spcBef>
              <a:spcAft>
                <a:spcPts val="0"/>
              </a:spcAft>
              <a:buClr>
                <a:schemeClr val="dk1"/>
              </a:buClr>
              <a:buSzPct val="100000"/>
              <a:buNone/>
            </a:pPr>
            <a:r>
              <a:rPr lang="en-US" sz="1425"/>
              <a:t>Professor Uta Frith DBE FBA FMedSci FRS</a:t>
            </a:r>
            <a:endParaRPr/>
          </a:p>
          <a:p>
            <a:pPr marL="0" lvl="0" indent="0" algn="r" rtl="0">
              <a:lnSpc>
                <a:spcPct val="90000"/>
              </a:lnSpc>
              <a:spcBef>
                <a:spcPts val="1000"/>
              </a:spcBef>
              <a:spcAft>
                <a:spcPts val="0"/>
              </a:spcAft>
              <a:buClr>
                <a:schemeClr val="dk1"/>
              </a:buClr>
              <a:buSzPct val="100000"/>
              <a:buNone/>
            </a:pPr>
            <a:r>
              <a:rPr lang="en-US" sz="1425"/>
              <a:t>- </a:t>
            </a:r>
            <a:r>
              <a:rPr lang="en-US" sz="1425" u="sng">
                <a:solidFill>
                  <a:schemeClr val="hlink"/>
                </a:solidFill>
                <a:hlinkClick r:id="rId3"/>
              </a:rPr>
              <a:t>https://royalsociety.org/-/media/policy/Publications/2015/unconscious-bias-briefing-2015.pdf</a:t>
            </a:r>
            <a:r>
              <a:rPr lang="en-US" sz="1425"/>
              <a:t> p2</a:t>
            </a:r>
            <a:endParaRPr sz="1425" b="1"/>
          </a:p>
          <a:p>
            <a:pPr marL="228600" lvl="0" indent="-117475" algn="l" rtl="0">
              <a:lnSpc>
                <a:spcPct val="90000"/>
              </a:lnSpc>
              <a:spcBef>
                <a:spcPts val="1000"/>
              </a:spcBef>
              <a:spcAft>
                <a:spcPts val="0"/>
              </a:spcAft>
              <a:buClr>
                <a:schemeClr val="dk1"/>
              </a:buClr>
              <a:buSzPct val="100000"/>
              <a:buNone/>
            </a:pPr>
            <a:endParaRPr b="1"/>
          </a:p>
          <a:p>
            <a:pPr marL="228600" lvl="0" indent="-228600" algn="l" rtl="0">
              <a:lnSpc>
                <a:spcPct val="90000"/>
              </a:lnSpc>
              <a:spcBef>
                <a:spcPts val="1000"/>
              </a:spcBef>
              <a:spcAft>
                <a:spcPts val="0"/>
              </a:spcAft>
              <a:buClr>
                <a:schemeClr val="dk1"/>
              </a:buClr>
              <a:buSzPct val="100000"/>
              <a:buChar char="•"/>
            </a:pPr>
            <a:r>
              <a:rPr lang="en-US"/>
              <a:t>The brain seeks to short-cut and categorise to enable quick decision-making.</a:t>
            </a:r>
            <a:endParaRPr/>
          </a:p>
          <a:p>
            <a:pPr marL="228600" lvl="0" indent="-228600" algn="l" rtl="0">
              <a:lnSpc>
                <a:spcPct val="90000"/>
              </a:lnSpc>
              <a:spcBef>
                <a:spcPts val="1000"/>
              </a:spcBef>
              <a:spcAft>
                <a:spcPts val="0"/>
              </a:spcAft>
              <a:buClr>
                <a:schemeClr val="dk1"/>
              </a:buClr>
              <a:buSzPct val="100000"/>
              <a:buChar char="•"/>
            </a:pPr>
            <a:r>
              <a:rPr lang="en-US"/>
              <a:t>These quick decisions helped us survive and defend ourselves.</a:t>
            </a:r>
            <a:endParaRPr/>
          </a:p>
          <a:p>
            <a:pPr marL="228600" lvl="0" indent="-228600" algn="l" rtl="0">
              <a:lnSpc>
                <a:spcPct val="90000"/>
              </a:lnSpc>
              <a:spcBef>
                <a:spcPts val="1000"/>
              </a:spcBef>
              <a:spcAft>
                <a:spcPts val="0"/>
              </a:spcAft>
              <a:buClr>
                <a:schemeClr val="dk1"/>
              </a:buClr>
              <a:buSzPct val="100000"/>
              <a:buChar char="•"/>
            </a:pPr>
            <a:r>
              <a:rPr lang="en-US"/>
              <a:t>The brain sifts vast amounts of information based on patterns.</a:t>
            </a:r>
            <a:endParaRPr/>
          </a:p>
          <a:p>
            <a:pPr marL="228600" lvl="0" indent="-228600" algn="l" rtl="0">
              <a:lnSpc>
                <a:spcPct val="90000"/>
              </a:lnSpc>
              <a:spcBef>
                <a:spcPts val="1000"/>
              </a:spcBef>
              <a:spcAft>
                <a:spcPts val="0"/>
              </a:spcAft>
              <a:buClr>
                <a:schemeClr val="dk1"/>
              </a:buClr>
              <a:buSzPct val="100000"/>
              <a:buChar char="•"/>
            </a:pPr>
            <a:r>
              <a:rPr lang="en-US"/>
              <a:t>Stereotyping, often seen in bias, is a cognitive unconscious short-cut, often based on faulty, non-logical thinking.</a:t>
            </a:r>
            <a:endParaRPr/>
          </a:p>
          <a:p>
            <a:pPr marL="228600" lvl="0" indent="-228600" algn="l" rtl="0">
              <a:lnSpc>
                <a:spcPct val="90000"/>
              </a:lnSpc>
              <a:spcBef>
                <a:spcPts val="1000"/>
              </a:spcBef>
              <a:spcAft>
                <a:spcPts val="0"/>
              </a:spcAft>
              <a:buClr>
                <a:schemeClr val="dk1"/>
              </a:buClr>
              <a:buSzPct val="100000"/>
              <a:buChar char="•"/>
            </a:pPr>
            <a:r>
              <a:rPr lang="en-US"/>
              <a:t>We are all affected by this.</a:t>
            </a:r>
            <a:endParaRPr/>
          </a:p>
          <a:p>
            <a:pPr marL="228600" lvl="0" indent="-228600" algn="ctr" rtl="0">
              <a:lnSpc>
                <a:spcPct val="90000"/>
              </a:lnSpc>
              <a:spcBef>
                <a:spcPts val="1000"/>
              </a:spcBef>
              <a:spcAft>
                <a:spcPts val="0"/>
              </a:spcAft>
              <a:buClr>
                <a:srgbClr val="7030A0"/>
              </a:buClr>
              <a:buSzPct val="100000"/>
              <a:buChar char="•"/>
            </a:pPr>
            <a:r>
              <a:rPr lang="en-US" b="1">
                <a:solidFill>
                  <a:srgbClr val="7030A0"/>
                </a:solidFill>
              </a:rPr>
              <a:t>However, unconscious bias training per se has been discredited. </a:t>
            </a:r>
            <a:endParaRPr/>
          </a:p>
        </p:txBody>
      </p:sp>
      <p:pic>
        <p:nvPicPr>
          <p:cNvPr id="286" name="Google Shape;286;p48" descr="Brain outline"/>
          <p:cNvPicPr preferRelativeResize="0"/>
          <p:nvPr/>
        </p:nvPicPr>
        <p:blipFill rotWithShape="1">
          <a:blip r:embed="rId4">
            <a:alphaModFix/>
          </a:blip>
          <a:srcRect/>
          <a:stretch/>
        </p:blipFill>
        <p:spPr>
          <a:xfrm>
            <a:off x="6916884" y="981278"/>
            <a:ext cx="1293804" cy="1293804"/>
          </a:xfrm>
          <a:prstGeom prst="rect">
            <a:avLst/>
          </a:prstGeom>
          <a:noFill/>
          <a:ln>
            <a:noFill/>
          </a:ln>
        </p:spPr>
      </p:pic>
      <p:pic>
        <p:nvPicPr>
          <p:cNvPr id="287" name="Google Shape;287;p48"/>
          <p:cNvPicPr preferRelativeResize="0"/>
          <p:nvPr/>
        </p:nvPicPr>
        <p:blipFill rotWithShape="1">
          <a:blip r:embed="rId5">
            <a:alphaModFix/>
          </a:blip>
          <a:srcRect/>
          <a:stretch/>
        </p:blipFill>
        <p:spPr>
          <a:xfrm>
            <a:off x="8181875" y="89649"/>
            <a:ext cx="892426" cy="881527"/>
          </a:xfrm>
          <a:prstGeom prst="rect">
            <a:avLst/>
          </a:prstGeom>
          <a:noFill/>
          <a:ln>
            <a:noFill/>
          </a:ln>
        </p:spPr>
      </p:pic>
      <p:pic>
        <p:nvPicPr>
          <p:cNvPr id="288" name="Google Shape;288;p48"/>
          <p:cNvPicPr preferRelativeResize="0"/>
          <p:nvPr/>
        </p:nvPicPr>
        <p:blipFill rotWithShape="1">
          <a:blip r:embed="rId6">
            <a:alphaModFix/>
          </a:blip>
          <a:srcRect/>
          <a:stretch/>
        </p:blipFill>
        <p:spPr>
          <a:xfrm>
            <a:off x="7718900" y="6209113"/>
            <a:ext cx="1261242" cy="584750"/>
          </a:xfrm>
          <a:prstGeom prst="rect">
            <a:avLst/>
          </a:prstGeom>
          <a:noFill/>
          <a:ln>
            <a:noFill/>
          </a:ln>
        </p:spPr>
      </p:pic>
      <p:sp>
        <p:nvSpPr>
          <p:cNvPr id="289" name="Google Shape;289;p4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b="1">
                <a:solidFill>
                  <a:srgbClr val="0070C0"/>
                </a:solidFill>
                <a:latin typeface="Arial"/>
                <a:ea typeface="Arial"/>
                <a:cs typeface="Arial"/>
                <a:sym typeface="Arial"/>
              </a:rPr>
              <a:t>Othering</a:t>
            </a:r>
            <a:endParaRPr/>
          </a:p>
        </p:txBody>
      </p:sp>
      <p:sp>
        <p:nvSpPr>
          <p:cNvPr id="296" name="Google Shape;296;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Product of psychological processes, categorisation-defensive routine.</a:t>
            </a:r>
            <a:endParaRPr/>
          </a:p>
          <a:p>
            <a:pPr marL="228600" lvl="0" indent="-50800" algn="l" rtl="0">
              <a:lnSpc>
                <a:spcPct val="90000"/>
              </a:lnSpc>
              <a:spcBef>
                <a:spcPts val="100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a:t>In-group</a:t>
            </a:r>
            <a:endParaRPr/>
          </a:p>
          <a:p>
            <a:pPr marL="0" lvl="0" indent="0" algn="l" rtl="0">
              <a:lnSpc>
                <a:spcPct val="90000"/>
              </a:lnSpc>
              <a:spcBef>
                <a:spcPts val="1000"/>
              </a:spcBef>
              <a:spcAft>
                <a:spcPts val="0"/>
              </a:spcAft>
              <a:buClr>
                <a:schemeClr val="dk1"/>
              </a:buClr>
              <a:buSzPts val="1500"/>
              <a:buNone/>
            </a:pPr>
            <a:r>
              <a:rPr lang="en-US" sz="1500"/>
              <a:t>(often group in power)</a:t>
            </a:r>
            <a:endParaRPr/>
          </a:p>
          <a:p>
            <a:pPr marL="228600" lvl="0" indent="-50800" algn="l" rtl="0">
              <a:lnSpc>
                <a:spcPct val="90000"/>
              </a:lnSpc>
              <a:spcBef>
                <a:spcPts val="1000"/>
              </a:spcBef>
              <a:spcAft>
                <a:spcPts val="0"/>
              </a:spcAft>
              <a:buClr>
                <a:schemeClr val="dk1"/>
              </a:buClr>
              <a:buSzPts val="2800"/>
              <a:buNone/>
            </a:pPr>
            <a:endParaRPr b="1"/>
          </a:p>
          <a:p>
            <a:pPr marL="228600" lvl="0" indent="-50800" algn="l" rtl="0">
              <a:lnSpc>
                <a:spcPct val="90000"/>
              </a:lnSpc>
              <a:spcBef>
                <a:spcPts val="100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a:t>Out-group</a:t>
            </a:r>
            <a:endParaRPr/>
          </a:p>
        </p:txBody>
      </p:sp>
      <p:sp>
        <p:nvSpPr>
          <p:cNvPr id="297" name="Google Shape;297;p49"/>
          <p:cNvSpPr/>
          <p:nvPr/>
        </p:nvSpPr>
        <p:spPr>
          <a:xfrm>
            <a:off x="2828138" y="2834929"/>
            <a:ext cx="1308683" cy="994172"/>
          </a:xfrm>
          <a:prstGeom prst="cloudCallout">
            <a:avLst>
              <a:gd name="adj1" fmla="val -92948"/>
              <a:gd name="adj2" fmla="val -1419"/>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Like me</a:t>
            </a:r>
            <a:endParaRPr sz="1400" b="0" i="0" u="none" strike="noStrike" cap="none">
              <a:solidFill>
                <a:srgbClr val="000000"/>
              </a:solidFill>
              <a:latin typeface="Arial"/>
              <a:ea typeface="Arial"/>
              <a:cs typeface="Arial"/>
              <a:sym typeface="Arial"/>
            </a:endParaRPr>
          </a:p>
        </p:txBody>
      </p:sp>
      <p:sp>
        <p:nvSpPr>
          <p:cNvPr id="298" name="Google Shape;298;p49"/>
          <p:cNvSpPr/>
          <p:nvPr/>
        </p:nvSpPr>
        <p:spPr>
          <a:xfrm>
            <a:off x="4933777" y="2889601"/>
            <a:ext cx="1308683" cy="994172"/>
          </a:xfrm>
          <a:prstGeom prst="cloudCallout">
            <a:avLst>
              <a:gd name="adj1" fmla="val -93429"/>
              <a:gd name="adj2" fmla="val -15975"/>
            </a:avLst>
          </a:prstGeom>
          <a:solidFill>
            <a:srgbClr val="F4B08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Familiar</a:t>
            </a:r>
            <a:endParaRPr sz="1400" b="0" i="0" u="none" strike="noStrike" cap="none">
              <a:solidFill>
                <a:srgbClr val="000000"/>
              </a:solidFill>
              <a:latin typeface="Arial"/>
              <a:ea typeface="Arial"/>
              <a:cs typeface="Arial"/>
              <a:sym typeface="Arial"/>
            </a:endParaRPr>
          </a:p>
        </p:txBody>
      </p:sp>
      <p:sp>
        <p:nvSpPr>
          <p:cNvPr id="299" name="Google Shape;299;p49"/>
          <p:cNvSpPr/>
          <p:nvPr/>
        </p:nvSpPr>
        <p:spPr>
          <a:xfrm>
            <a:off x="2973636" y="5098464"/>
            <a:ext cx="1428226" cy="918442"/>
          </a:xfrm>
          <a:prstGeom prst="cloudCallout">
            <a:avLst>
              <a:gd name="adj1" fmla="val -78983"/>
              <a:gd name="adj2" fmla="val 6326"/>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Different</a:t>
            </a:r>
            <a:endParaRPr sz="1400" b="0" i="0" u="none" strike="noStrike" cap="none">
              <a:solidFill>
                <a:srgbClr val="000000"/>
              </a:solidFill>
              <a:latin typeface="Arial"/>
              <a:ea typeface="Arial"/>
              <a:cs typeface="Arial"/>
              <a:sym typeface="Arial"/>
            </a:endParaRPr>
          </a:p>
        </p:txBody>
      </p:sp>
      <p:sp>
        <p:nvSpPr>
          <p:cNvPr id="300" name="Google Shape;300;p49"/>
          <p:cNvSpPr/>
          <p:nvPr/>
        </p:nvSpPr>
        <p:spPr>
          <a:xfrm>
            <a:off x="4814234" y="5098464"/>
            <a:ext cx="1428226" cy="918442"/>
          </a:xfrm>
          <a:prstGeom prst="cloudCallout">
            <a:avLst>
              <a:gd name="adj1" fmla="val -56075"/>
              <a:gd name="adj2" fmla="val -11485"/>
            </a:avLst>
          </a:prstGeom>
          <a:solidFill>
            <a:srgbClr val="F59DCB"/>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Unfamiliar</a:t>
            </a:r>
            <a:endParaRPr sz="1400" b="0" i="0" u="none" strike="noStrike" cap="none">
              <a:solidFill>
                <a:srgbClr val="000000"/>
              </a:solidFill>
              <a:latin typeface="Arial"/>
              <a:ea typeface="Arial"/>
              <a:cs typeface="Arial"/>
              <a:sym typeface="Arial"/>
            </a:endParaRPr>
          </a:p>
        </p:txBody>
      </p:sp>
      <p:sp>
        <p:nvSpPr>
          <p:cNvPr id="301" name="Google Shape;301;p49"/>
          <p:cNvSpPr/>
          <p:nvPr/>
        </p:nvSpPr>
        <p:spPr>
          <a:xfrm>
            <a:off x="6664792" y="2907606"/>
            <a:ext cx="1428226" cy="918442"/>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Positive bias- trust</a:t>
            </a:r>
            <a:endParaRPr sz="1400" b="0" i="0" u="none" strike="noStrike" cap="none">
              <a:solidFill>
                <a:srgbClr val="000000"/>
              </a:solidFill>
              <a:latin typeface="Arial"/>
              <a:ea typeface="Arial"/>
              <a:cs typeface="Arial"/>
              <a:sym typeface="Arial"/>
            </a:endParaRPr>
          </a:p>
        </p:txBody>
      </p:sp>
      <p:sp>
        <p:nvSpPr>
          <p:cNvPr id="302" name="Google Shape;302;p49"/>
          <p:cNvSpPr/>
          <p:nvPr/>
        </p:nvSpPr>
        <p:spPr>
          <a:xfrm>
            <a:off x="6664792" y="5035090"/>
            <a:ext cx="1428226" cy="918442"/>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Negative bias- lack of trust</a:t>
            </a:r>
            <a:endParaRPr sz="1400" b="0" i="0" u="none" strike="noStrike" cap="none">
              <a:solidFill>
                <a:srgbClr val="000000"/>
              </a:solidFill>
              <a:latin typeface="Arial"/>
              <a:ea typeface="Arial"/>
              <a:cs typeface="Arial"/>
              <a:sym typeface="Arial"/>
            </a:endParaRPr>
          </a:p>
        </p:txBody>
      </p:sp>
      <p:pic>
        <p:nvPicPr>
          <p:cNvPr id="303" name="Google Shape;303;p4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04" name="Google Shape;304;p49"/>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05" name="Google Shape;305;p4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670084" y="621067"/>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b="1">
                <a:solidFill>
                  <a:srgbClr val="0070C0"/>
                </a:solidFill>
                <a:latin typeface="Arial"/>
                <a:ea typeface="Arial"/>
                <a:cs typeface="Arial"/>
                <a:sym typeface="Arial"/>
              </a:rPr>
              <a:t>Othering</a:t>
            </a:r>
            <a:endParaRPr sz="2800" b="1">
              <a:solidFill>
                <a:srgbClr val="0070C0"/>
              </a:solidFill>
              <a:latin typeface="Arial"/>
              <a:ea typeface="Arial"/>
              <a:cs typeface="Arial"/>
              <a:sym typeface="Arial"/>
            </a:endParaRPr>
          </a:p>
        </p:txBody>
      </p:sp>
      <p:sp>
        <p:nvSpPr>
          <p:cNvPr id="312" name="Google Shape;312;p50"/>
          <p:cNvSpPr txBox="1">
            <a:spLocks noGrp="1"/>
          </p:cNvSpPr>
          <p:nvPr>
            <p:ph type="body" idx="1"/>
          </p:nvPr>
        </p:nvSpPr>
        <p:spPr>
          <a:xfrm>
            <a:off x="670072" y="1923081"/>
            <a:ext cx="7886700" cy="326350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a:t>Product of psychological processes, categorisation.</a:t>
            </a:r>
            <a:endParaRPr/>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b="1"/>
          </a:p>
          <a:p>
            <a:pPr marL="228600" lvl="0" indent="-228600" algn="l" rtl="0">
              <a:lnSpc>
                <a:spcPct val="90000"/>
              </a:lnSpc>
              <a:spcBef>
                <a:spcPts val="1000"/>
              </a:spcBef>
              <a:spcAft>
                <a:spcPts val="0"/>
              </a:spcAft>
              <a:buClr>
                <a:schemeClr val="dk1"/>
              </a:buClr>
              <a:buSzPct val="100000"/>
              <a:buChar char="•"/>
            </a:pPr>
            <a:r>
              <a:rPr lang="en-US"/>
              <a:t>In-group</a:t>
            </a:r>
            <a:endParaRPr/>
          </a:p>
          <a:p>
            <a:pPr marL="0" lvl="0" indent="0" algn="l" rtl="0">
              <a:lnSpc>
                <a:spcPct val="90000"/>
              </a:lnSpc>
              <a:spcBef>
                <a:spcPts val="1000"/>
              </a:spcBef>
              <a:spcAft>
                <a:spcPts val="0"/>
              </a:spcAft>
              <a:buClr>
                <a:schemeClr val="dk1"/>
              </a:buClr>
              <a:buSzPct val="100000"/>
              <a:buNone/>
            </a:pPr>
            <a:r>
              <a:rPr lang="en-US" sz="1500"/>
              <a:t>(often group in power)</a:t>
            </a:r>
            <a:endParaRPr/>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b="1"/>
          </a:p>
          <a:p>
            <a:pPr marL="228600" lvl="0" indent="-228600" algn="l" rtl="0">
              <a:lnSpc>
                <a:spcPct val="90000"/>
              </a:lnSpc>
              <a:spcBef>
                <a:spcPts val="1000"/>
              </a:spcBef>
              <a:spcAft>
                <a:spcPts val="0"/>
              </a:spcAft>
              <a:buClr>
                <a:schemeClr val="dk1"/>
              </a:buClr>
              <a:buSzPct val="100000"/>
              <a:buChar char="•"/>
            </a:pPr>
            <a:r>
              <a:rPr lang="en-US"/>
              <a:t>Out-group</a:t>
            </a:r>
            <a:endParaRPr/>
          </a:p>
        </p:txBody>
      </p:sp>
      <p:sp>
        <p:nvSpPr>
          <p:cNvPr id="313" name="Google Shape;313;p50"/>
          <p:cNvSpPr/>
          <p:nvPr/>
        </p:nvSpPr>
        <p:spPr>
          <a:xfrm>
            <a:off x="3633875" y="3057748"/>
            <a:ext cx="2390863" cy="994172"/>
          </a:xfrm>
          <a:prstGeom prst="cloudCallout">
            <a:avLst>
              <a:gd name="adj1" fmla="val -92948"/>
              <a:gd name="adj2" fmla="val -1419"/>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Members perceived as having many differences</a:t>
            </a:r>
            <a:endParaRPr sz="1400" b="0" i="0" u="none" strike="noStrike" cap="none">
              <a:solidFill>
                <a:srgbClr val="000000"/>
              </a:solidFill>
              <a:latin typeface="Arial"/>
              <a:ea typeface="Arial"/>
              <a:cs typeface="Arial"/>
              <a:sym typeface="Arial"/>
            </a:endParaRPr>
          </a:p>
        </p:txBody>
      </p:sp>
      <p:sp>
        <p:nvSpPr>
          <p:cNvPr id="314" name="Google Shape;314;p50"/>
          <p:cNvSpPr/>
          <p:nvPr/>
        </p:nvSpPr>
        <p:spPr>
          <a:xfrm>
            <a:off x="7034170" y="3313937"/>
            <a:ext cx="1522602" cy="481793"/>
          </a:xfrm>
          <a:prstGeom prst="cloudCallout">
            <a:avLst>
              <a:gd name="adj1" fmla="val -93429"/>
              <a:gd name="adj2" fmla="val -15975"/>
            </a:avLst>
          </a:prstGeom>
          <a:solidFill>
            <a:srgbClr val="F4B08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15" name="Google Shape;315;p50"/>
          <p:cNvSpPr/>
          <p:nvPr/>
        </p:nvSpPr>
        <p:spPr>
          <a:xfrm>
            <a:off x="3768755" y="4457245"/>
            <a:ext cx="2548156" cy="918442"/>
          </a:xfrm>
          <a:prstGeom prst="cloudCallout">
            <a:avLst>
              <a:gd name="adj1" fmla="val -78983"/>
              <a:gd name="adj2" fmla="val 6326"/>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Arial"/>
                <a:ea typeface="Arial"/>
                <a:cs typeface="Arial"/>
                <a:sym typeface="Arial"/>
              </a:rPr>
              <a:t>Members perceived as being the same</a:t>
            </a:r>
            <a:endParaRPr sz="1400" b="0" i="0" u="none" strike="noStrike" cap="none">
              <a:solidFill>
                <a:srgbClr val="000000"/>
              </a:solidFill>
              <a:latin typeface="Arial"/>
              <a:ea typeface="Arial"/>
              <a:cs typeface="Arial"/>
              <a:sym typeface="Arial"/>
            </a:endParaRPr>
          </a:p>
        </p:txBody>
      </p:sp>
      <p:sp>
        <p:nvSpPr>
          <p:cNvPr id="316" name="Google Shape;316;p50"/>
          <p:cNvSpPr/>
          <p:nvPr/>
        </p:nvSpPr>
        <p:spPr>
          <a:xfrm>
            <a:off x="5977156" y="3622209"/>
            <a:ext cx="948218" cy="534490"/>
          </a:xfrm>
          <a:prstGeom prst="cloudCallout">
            <a:avLst>
              <a:gd name="adj1" fmla="val -56075"/>
              <a:gd name="adj2" fmla="val -11485"/>
            </a:avLst>
          </a:prstGeom>
          <a:solidFill>
            <a:srgbClr val="F59DCB"/>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17" name="Google Shape;317;p50"/>
          <p:cNvSpPr/>
          <p:nvPr/>
        </p:nvSpPr>
        <p:spPr>
          <a:xfrm>
            <a:off x="6024737" y="2717618"/>
            <a:ext cx="825662" cy="637265"/>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18" name="Google Shape;318;p50"/>
          <p:cNvSpPr/>
          <p:nvPr/>
        </p:nvSpPr>
        <p:spPr>
          <a:xfrm>
            <a:off x="2687493" y="5079794"/>
            <a:ext cx="946382" cy="591116"/>
          </a:xfrm>
          <a:prstGeom prst="cloudCallout">
            <a:avLst>
              <a:gd name="adj1" fmla="val -62723"/>
              <a:gd name="adj2" fmla="val -60447"/>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19" name="Google Shape;319;p50"/>
          <p:cNvSpPr/>
          <p:nvPr/>
        </p:nvSpPr>
        <p:spPr>
          <a:xfrm>
            <a:off x="5996557" y="5123922"/>
            <a:ext cx="946382" cy="591116"/>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20" name="Google Shape;320;p50"/>
          <p:cNvSpPr/>
          <p:nvPr/>
        </p:nvSpPr>
        <p:spPr>
          <a:xfrm>
            <a:off x="4356115" y="5375352"/>
            <a:ext cx="946382" cy="591116"/>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21" name="Google Shape;321;p50"/>
          <p:cNvSpPr/>
          <p:nvPr/>
        </p:nvSpPr>
        <p:spPr>
          <a:xfrm>
            <a:off x="7469109" y="4988459"/>
            <a:ext cx="1385180" cy="1085915"/>
          </a:xfrm>
          <a:prstGeom prst="wedgeRoundRectCallout">
            <a:avLst>
              <a:gd name="adj1" fmla="val -129330"/>
              <a:gd name="adj2" fmla="val -65892"/>
              <a:gd name="adj3" fmla="val 16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Stereotyped thinking</a:t>
            </a:r>
            <a:endParaRPr sz="1400" b="0" i="0" u="none" strike="noStrike" cap="none">
              <a:solidFill>
                <a:srgbClr val="000000"/>
              </a:solidFill>
              <a:latin typeface="Arial"/>
              <a:ea typeface="Arial"/>
              <a:cs typeface="Arial"/>
              <a:sym typeface="Arial"/>
            </a:endParaRPr>
          </a:p>
        </p:txBody>
      </p:sp>
      <p:pic>
        <p:nvPicPr>
          <p:cNvPr id="322" name="Google Shape;322;p5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23" name="Google Shape;323;p50"/>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24" name="Google Shape;324;p5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2474296616_0_5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latin typeface="Arial"/>
                <a:ea typeface="Arial"/>
                <a:cs typeface="Arial"/>
                <a:sym typeface="Arial"/>
              </a:rPr>
              <a:t>Welcome! </a:t>
            </a:r>
            <a:endParaRPr/>
          </a:p>
        </p:txBody>
      </p:sp>
      <p:sp>
        <p:nvSpPr>
          <p:cNvPr id="115" name="Google Shape;115;g12474296616_0_56"/>
          <p:cNvSpPr txBox="1">
            <a:spLocks noGrp="1"/>
          </p:cNvSpPr>
          <p:nvPr>
            <p:ph type="body" idx="1"/>
          </p:nvPr>
        </p:nvSpPr>
        <p:spPr>
          <a:xfrm>
            <a:off x="304800" y="1823275"/>
            <a:ext cx="83820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16" name="Google Shape;116;g12474296616_0_5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7" name="Google Shape;117;g12474296616_0_5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18" name="Google Shape;118;g12474296616_0_56"/>
          <p:cNvPicPr preferRelativeResize="0"/>
          <p:nvPr/>
        </p:nvPicPr>
        <p:blipFill rotWithShape="1">
          <a:blip r:embed="rId4">
            <a:alphaModFix/>
          </a:blip>
          <a:srcRect/>
          <a:stretch/>
        </p:blipFill>
        <p:spPr>
          <a:xfrm>
            <a:off x="7718900" y="6209113"/>
            <a:ext cx="1261242" cy="584750"/>
          </a:xfrm>
          <a:prstGeom prst="rect">
            <a:avLst/>
          </a:prstGeom>
          <a:noFill/>
          <a:ln>
            <a:noFill/>
          </a:ln>
        </p:spPr>
      </p:pic>
      <p:grpSp>
        <p:nvGrpSpPr>
          <p:cNvPr id="119" name="Google Shape;119;g12474296616_0_56"/>
          <p:cNvGrpSpPr/>
          <p:nvPr/>
        </p:nvGrpSpPr>
        <p:grpSpPr>
          <a:xfrm>
            <a:off x="1459181" y="1989006"/>
            <a:ext cx="6087751" cy="3804844"/>
            <a:chOff x="1001981" y="549"/>
            <a:chExt cx="6087751" cy="3804844"/>
          </a:xfrm>
        </p:grpSpPr>
        <p:sp>
          <p:nvSpPr>
            <p:cNvPr id="120" name="Google Shape;120;g12474296616_0_56"/>
            <p:cNvSpPr/>
            <p:nvPr/>
          </p:nvSpPr>
          <p:spPr>
            <a:xfrm>
              <a:off x="1001981" y="549"/>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2474296616_0_56"/>
            <p:cNvSpPr txBox="1"/>
            <p:nvPr/>
          </p:nvSpPr>
          <p:spPr>
            <a:xfrm>
              <a:off x="1001981" y="549"/>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Find the settings option to test your microphone if you have one.</a:t>
              </a:r>
              <a:br>
                <a:rPr lang="en-US" sz="1300" b="0" i="0" u="none" strike="noStrike" cap="none">
                  <a:solidFill>
                    <a:schemeClr val="lt1"/>
                  </a:solidFill>
                  <a:latin typeface="Arial"/>
                  <a:ea typeface="Arial"/>
                  <a:cs typeface="Arial"/>
                  <a:sym typeface="Arial"/>
                </a:rPr>
              </a:br>
              <a:endParaRPr sz="1300" b="0" i="0" u="none" strike="noStrike" cap="none">
                <a:solidFill>
                  <a:schemeClr val="lt1"/>
                </a:solidFill>
                <a:latin typeface="Arial"/>
                <a:ea typeface="Arial"/>
                <a:cs typeface="Arial"/>
                <a:sym typeface="Arial"/>
              </a:endParaRPr>
            </a:p>
          </p:txBody>
        </p:sp>
        <p:sp>
          <p:nvSpPr>
            <p:cNvPr id="122" name="Google Shape;122;g12474296616_0_56"/>
            <p:cNvSpPr/>
            <p:nvPr/>
          </p:nvSpPr>
          <p:spPr>
            <a:xfrm>
              <a:off x="3094645" y="549"/>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2474296616_0_56"/>
            <p:cNvSpPr txBox="1"/>
            <p:nvPr/>
          </p:nvSpPr>
          <p:spPr>
            <a:xfrm>
              <a:off x="3094645" y="549"/>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To participate via text  chat during the session find the icon on your screen to the right left</a:t>
              </a:r>
              <a:br>
                <a:rPr lang="en-US" sz="1300" b="0" i="0" u="none" strike="noStrike" cap="none">
                  <a:solidFill>
                    <a:schemeClr val="lt1"/>
                  </a:solidFill>
                  <a:latin typeface="Arial"/>
                  <a:ea typeface="Arial"/>
                  <a:cs typeface="Arial"/>
                  <a:sym typeface="Arial"/>
                </a:rPr>
              </a:br>
              <a:r>
                <a:rPr lang="en-US" sz="1300" b="0" i="0" u="none" strike="noStrike" cap="none">
                  <a:solidFill>
                    <a:schemeClr val="lt1"/>
                  </a:solidFill>
                  <a:latin typeface="Arial"/>
                  <a:ea typeface="Arial"/>
                  <a:cs typeface="Arial"/>
                  <a:sym typeface="Arial"/>
                </a:rPr>
                <a:t>select 'Everyone’.</a:t>
              </a:r>
              <a:endParaRPr sz="1300" b="0" i="0" u="none" strike="noStrike" cap="none">
                <a:solidFill>
                  <a:schemeClr val="lt1"/>
                </a:solidFill>
                <a:latin typeface="Arial"/>
                <a:ea typeface="Arial"/>
                <a:cs typeface="Arial"/>
                <a:sym typeface="Arial"/>
              </a:endParaRPr>
            </a:p>
          </p:txBody>
        </p:sp>
        <p:sp>
          <p:nvSpPr>
            <p:cNvPr id="124" name="Google Shape;124;g12474296616_0_56"/>
            <p:cNvSpPr/>
            <p:nvPr/>
          </p:nvSpPr>
          <p:spPr>
            <a:xfrm>
              <a:off x="5187310" y="549"/>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2474296616_0_56"/>
            <p:cNvSpPr txBox="1"/>
            <p:nvPr/>
          </p:nvSpPr>
          <p:spPr>
            <a:xfrm>
              <a:off x="5187310" y="549"/>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NB. If you lose audio in the session, please let me know!</a:t>
              </a:r>
              <a:endParaRPr sz="1300" b="0" i="0" u="none" strike="noStrike" cap="none">
                <a:solidFill>
                  <a:schemeClr val="lt1"/>
                </a:solidFill>
                <a:latin typeface="Arial"/>
                <a:ea typeface="Arial"/>
                <a:cs typeface="Arial"/>
                <a:sym typeface="Arial"/>
              </a:endParaRPr>
            </a:p>
          </p:txBody>
        </p:sp>
        <p:sp>
          <p:nvSpPr>
            <p:cNvPr id="126" name="Google Shape;126;g12474296616_0_56"/>
            <p:cNvSpPr/>
            <p:nvPr/>
          </p:nvSpPr>
          <p:spPr>
            <a:xfrm>
              <a:off x="1001981" y="1332244"/>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2474296616_0_56"/>
            <p:cNvSpPr txBox="1"/>
            <p:nvPr/>
          </p:nvSpPr>
          <p:spPr>
            <a:xfrm>
              <a:off x="1001981" y="1332244"/>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During the session, please mute your microphone unless you wish to speak.</a:t>
              </a:r>
              <a:endParaRPr sz="1300" b="0" i="0" u="none" strike="noStrike" cap="none">
                <a:solidFill>
                  <a:schemeClr val="lt1"/>
                </a:solidFill>
                <a:latin typeface="Arial"/>
                <a:ea typeface="Arial"/>
                <a:cs typeface="Arial"/>
                <a:sym typeface="Arial"/>
              </a:endParaRPr>
            </a:p>
          </p:txBody>
        </p:sp>
        <p:sp>
          <p:nvSpPr>
            <p:cNvPr id="128" name="Google Shape;128;g12474296616_0_56"/>
            <p:cNvSpPr/>
            <p:nvPr/>
          </p:nvSpPr>
          <p:spPr>
            <a:xfrm>
              <a:off x="3094645" y="1332244"/>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2474296616_0_56"/>
            <p:cNvSpPr txBox="1"/>
            <p:nvPr/>
          </p:nvSpPr>
          <p:spPr>
            <a:xfrm>
              <a:off x="3094645" y="1332244"/>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If you lose connection, you can re-join this meeting by following the original link we sent you in your email.</a:t>
              </a:r>
              <a:endParaRPr sz="1300" b="0" i="0" u="none" strike="noStrike" cap="none">
                <a:solidFill>
                  <a:schemeClr val="lt1"/>
                </a:solidFill>
                <a:latin typeface="Arial"/>
                <a:ea typeface="Arial"/>
                <a:cs typeface="Arial"/>
                <a:sym typeface="Arial"/>
              </a:endParaRPr>
            </a:p>
          </p:txBody>
        </p:sp>
        <p:sp>
          <p:nvSpPr>
            <p:cNvPr id="130" name="Google Shape;130;g12474296616_0_56"/>
            <p:cNvSpPr/>
            <p:nvPr/>
          </p:nvSpPr>
          <p:spPr>
            <a:xfrm>
              <a:off x="5187310" y="1332244"/>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12474296616_0_56"/>
            <p:cNvSpPr txBox="1"/>
            <p:nvPr/>
          </p:nvSpPr>
          <p:spPr>
            <a:xfrm>
              <a:off x="5187310" y="1332244"/>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Thanks. Say hi in the chat box.</a:t>
              </a:r>
              <a:endParaRPr sz="1300" b="0" i="0" u="none" strike="noStrike" cap="none">
                <a:solidFill>
                  <a:schemeClr val="lt1"/>
                </a:solidFill>
                <a:latin typeface="Arial"/>
                <a:ea typeface="Arial"/>
                <a:cs typeface="Arial"/>
                <a:sym typeface="Arial"/>
              </a:endParaRPr>
            </a:p>
          </p:txBody>
        </p:sp>
        <p:sp>
          <p:nvSpPr>
            <p:cNvPr id="132" name="Google Shape;132;g12474296616_0_56"/>
            <p:cNvSpPr/>
            <p:nvPr/>
          </p:nvSpPr>
          <p:spPr>
            <a:xfrm>
              <a:off x="2048313" y="2663940"/>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12474296616_0_56"/>
            <p:cNvSpPr txBox="1"/>
            <p:nvPr/>
          </p:nvSpPr>
          <p:spPr>
            <a:xfrm>
              <a:off x="2048313" y="2663940"/>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Grab a paper and pen to make notes.</a:t>
              </a:r>
              <a:endParaRPr sz="1300" b="0" i="0" u="none" strike="noStrike" cap="none">
                <a:solidFill>
                  <a:schemeClr val="lt1"/>
                </a:solidFill>
                <a:latin typeface="Arial"/>
                <a:ea typeface="Arial"/>
                <a:cs typeface="Arial"/>
                <a:sym typeface="Arial"/>
              </a:endParaRPr>
            </a:p>
          </p:txBody>
        </p:sp>
        <p:sp>
          <p:nvSpPr>
            <p:cNvPr id="134" name="Google Shape;134;g12474296616_0_56"/>
            <p:cNvSpPr/>
            <p:nvPr/>
          </p:nvSpPr>
          <p:spPr>
            <a:xfrm>
              <a:off x="4140978" y="2663940"/>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2474296616_0_56"/>
            <p:cNvSpPr txBox="1"/>
            <p:nvPr/>
          </p:nvSpPr>
          <p:spPr>
            <a:xfrm>
              <a:off x="4140978" y="2663940"/>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We will send you some resources and further information after today’s session</a:t>
              </a:r>
              <a:endParaRPr sz="1300" b="0" i="0" u="none" strike="noStrike" cap="non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title"/>
          </p:nvPr>
        </p:nvSpPr>
        <p:spPr>
          <a:xfrm>
            <a:off x="628650" y="611219"/>
            <a:ext cx="7886700" cy="99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2800" b="1">
                <a:solidFill>
                  <a:srgbClr val="0070C0"/>
                </a:solidFill>
                <a:latin typeface="Arial"/>
                <a:ea typeface="Arial"/>
                <a:cs typeface="Arial"/>
                <a:sym typeface="Arial"/>
              </a:rPr>
              <a:t>Stereotypes</a:t>
            </a:r>
            <a:endParaRPr/>
          </a:p>
        </p:txBody>
      </p:sp>
      <p:sp>
        <p:nvSpPr>
          <p:cNvPr id="331" name="Google Shape;331;p51"/>
          <p:cNvSpPr txBox="1">
            <a:spLocks noGrp="1"/>
          </p:cNvSpPr>
          <p:nvPr>
            <p:ph type="body" idx="1"/>
          </p:nvPr>
        </p:nvSpPr>
        <p:spPr>
          <a:xfrm>
            <a:off x="1440810" y="2528282"/>
            <a:ext cx="5659948" cy="180143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333333"/>
              </a:buClr>
              <a:buSzPct val="100000"/>
              <a:buNone/>
            </a:pPr>
            <a:r>
              <a:rPr lang="en-US" b="0" i="0">
                <a:solidFill>
                  <a:srgbClr val="333333"/>
                </a:solidFill>
              </a:rPr>
              <a:t>A stereotype is </a:t>
            </a:r>
            <a:r>
              <a:rPr lang="en-US" b="0" i="0" u="sng" strike="noStrike">
                <a:solidFill>
                  <a:srgbClr val="003891"/>
                </a:solidFill>
                <a:hlinkClick r:id="rId3">
                  <a:extLst>
                    <a:ext uri="{A12FA001-AC4F-418D-AE19-62706E023703}">
                      <ahyp:hlinkClr xmlns:ahyp="http://schemas.microsoft.com/office/drawing/2018/hyperlinkcolor" val="tx"/>
                    </a:ext>
                  </a:extLst>
                </a:hlinkClick>
              </a:rPr>
              <a:t>defined</a:t>
            </a:r>
            <a:r>
              <a:rPr lang="en-US" b="0" i="0">
                <a:solidFill>
                  <a:srgbClr val="333333"/>
                </a:solidFill>
              </a:rPr>
              <a:t> as “a standardised mental picture that is held in common by members of a group and that represents an oversimplified opinion, prejudiced attitude, or uncritical judgment,” according to the Merriam-Webster dictionary.</a:t>
            </a:r>
            <a:endParaRPr/>
          </a:p>
        </p:txBody>
      </p:sp>
      <p:sp>
        <p:nvSpPr>
          <p:cNvPr id="332" name="Google Shape;332;p51"/>
          <p:cNvSpPr/>
          <p:nvPr/>
        </p:nvSpPr>
        <p:spPr>
          <a:xfrm>
            <a:off x="559965" y="4839923"/>
            <a:ext cx="2082567" cy="63546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3" name="Google Shape;333;p51"/>
          <p:cNvSpPr txBox="1"/>
          <p:nvPr/>
        </p:nvSpPr>
        <p:spPr>
          <a:xfrm>
            <a:off x="3202497" y="4874447"/>
            <a:ext cx="55430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Can lead to tropes- </a:t>
            </a:r>
            <a:r>
              <a:rPr lang="en-US" sz="1800" b="0" i="0" u="none" strike="noStrike" cap="none">
                <a:solidFill>
                  <a:srgbClr val="202124"/>
                </a:solidFill>
                <a:latin typeface="Arial"/>
                <a:ea typeface="Arial"/>
                <a:cs typeface="Arial"/>
                <a:sym typeface="Arial"/>
              </a:rPr>
              <a:t> significant or recurrent themes;  motifs.</a:t>
            </a:r>
            <a:endParaRPr sz="1800" b="0" i="0" u="none" strike="noStrike" cap="none">
              <a:solidFill>
                <a:srgbClr val="000000"/>
              </a:solidFill>
              <a:latin typeface="Arial"/>
              <a:ea typeface="Arial"/>
              <a:cs typeface="Arial"/>
              <a:sym typeface="Arial"/>
            </a:endParaRPr>
          </a:p>
        </p:txBody>
      </p:sp>
      <p:pic>
        <p:nvPicPr>
          <p:cNvPr id="334" name="Google Shape;334;p51"/>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335" name="Google Shape;335;p51"/>
          <p:cNvPicPr preferRelativeResize="0"/>
          <p:nvPr/>
        </p:nvPicPr>
        <p:blipFill rotWithShape="1">
          <a:blip r:embed="rId5">
            <a:alphaModFix/>
          </a:blip>
          <a:srcRect/>
          <a:stretch/>
        </p:blipFill>
        <p:spPr>
          <a:xfrm>
            <a:off x="7718900" y="6209113"/>
            <a:ext cx="1261242" cy="584750"/>
          </a:xfrm>
          <a:prstGeom prst="rect">
            <a:avLst/>
          </a:prstGeom>
          <a:noFill/>
          <a:ln>
            <a:noFill/>
          </a:ln>
        </p:spPr>
      </p:pic>
      <p:sp>
        <p:nvSpPr>
          <p:cNvPr id="336" name="Google Shape;336;p5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457200" y="568344"/>
            <a:ext cx="7886700" cy="99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2800" b="1">
                <a:solidFill>
                  <a:srgbClr val="0070C0"/>
                </a:solidFill>
                <a:latin typeface="Arial"/>
                <a:ea typeface="Arial"/>
                <a:cs typeface="Arial"/>
                <a:sym typeface="Arial"/>
              </a:rPr>
              <a:t>Othering</a:t>
            </a:r>
            <a:endParaRPr/>
          </a:p>
        </p:txBody>
      </p:sp>
      <p:sp>
        <p:nvSpPr>
          <p:cNvPr id="343" name="Google Shape;343;p52"/>
          <p:cNvSpPr txBox="1">
            <a:spLocks noGrp="1"/>
          </p:cNvSpPr>
          <p:nvPr>
            <p:ph type="body" idx="1"/>
          </p:nvPr>
        </p:nvSpPr>
        <p:spPr>
          <a:xfrm>
            <a:off x="628650" y="2025133"/>
            <a:ext cx="3886200" cy="3263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350"/>
              <a:buChar char="•"/>
            </a:pPr>
            <a:r>
              <a:rPr lang="en-US" sz="1350"/>
              <a:t>Dehumanises people</a:t>
            </a:r>
            <a:endParaRPr/>
          </a:p>
          <a:p>
            <a:pPr marL="228600" lvl="0" indent="-228600" algn="l" rtl="0">
              <a:lnSpc>
                <a:spcPct val="90000"/>
              </a:lnSpc>
              <a:spcBef>
                <a:spcPts val="1000"/>
              </a:spcBef>
              <a:spcAft>
                <a:spcPts val="0"/>
              </a:spcAft>
              <a:buClr>
                <a:schemeClr val="dk1"/>
              </a:buClr>
              <a:buSzPts val="1350"/>
              <a:buChar char="•"/>
            </a:pPr>
            <a:r>
              <a:rPr lang="en-US" sz="1350"/>
              <a:t>Reductive process and limits individuals to predictable expectations of behaviour</a:t>
            </a:r>
            <a:endParaRPr/>
          </a:p>
          <a:p>
            <a:pPr marL="228600" lvl="0" indent="-228600" algn="l" rtl="0">
              <a:lnSpc>
                <a:spcPct val="90000"/>
              </a:lnSpc>
              <a:spcBef>
                <a:spcPts val="1000"/>
              </a:spcBef>
              <a:spcAft>
                <a:spcPts val="0"/>
              </a:spcAft>
              <a:buClr>
                <a:schemeClr val="dk1"/>
              </a:buClr>
              <a:buSzPts val="1350"/>
              <a:buChar char="•"/>
            </a:pPr>
            <a:r>
              <a:rPr lang="en-US" sz="1350"/>
              <a:t>Stereotypes people and produces  automatic mechanical reproduction of characteristics-can lead to further discrimination</a:t>
            </a:r>
            <a:endParaRPr sz="1350"/>
          </a:p>
          <a:p>
            <a:pPr marL="228600" lvl="0" indent="-142875" algn="l" rtl="0">
              <a:lnSpc>
                <a:spcPct val="90000"/>
              </a:lnSpc>
              <a:spcBef>
                <a:spcPts val="1000"/>
              </a:spcBef>
              <a:spcAft>
                <a:spcPts val="0"/>
              </a:spcAft>
              <a:buClr>
                <a:schemeClr val="dk1"/>
              </a:buClr>
              <a:buSzPts val="1350"/>
              <a:buNone/>
            </a:pPr>
            <a:endParaRPr sz="1350"/>
          </a:p>
          <a:p>
            <a:pPr marL="228600" lvl="0" indent="-142875" algn="l" rtl="0">
              <a:lnSpc>
                <a:spcPct val="90000"/>
              </a:lnSpc>
              <a:spcBef>
                <a:spcPts val="1000"/>
              </a:spcBef>
              <a:spcAft>
                <a:spcPts val="0"/>
              </a:spcAft>
              <a:buClr>
                <a:schemeClr val="dk1"/>
              </a:buClr>
              <a:buSzPts val="1350"/>
              <a:buNone/>
            </a:pPr>
            <a:endParaRPr sz="1350" b="1"/>
          </a:p>
          <a:p>
            <a:pPr marL="0" lvl="0" indent="0" algn="l" rtl="0">
              <a:lnSpc>
                <a:spcPct val="90000"/>
              </a:lnSpc>
              <a:spcBef>
                <a:spcPts val="1000"/>
              </a:spcBef>
              <a:spcAft>
                <a:spcPts val="0"/>
              </a:spcAft>
              <a:buClr>
                <a:schemeClr val="dk1"/>
              </a:buClr>
              <a:buSzPts val="1350"/>
              <a:buNone/>
            </a:pPr>
            <a:r>
              <a:rPr lang="en-US" sz="1350" b="1"/>
              <a:t>Effects:</a:t>
            </a:r>
            <a:endParaRPr/>
          </a:p>
          <a:p>
            <a:pPr marL="228600" lvl="0" indent="-228600" algn="l" rtl="0">
              <a:lnSpc>
                <a:spcPct val="90000"/>
              </a:lnSpc>
              <a:spcBef>
                <a:spcPts val="1000"/>
              </a:spcBef>
              <a:spcAft>
                <a:spcPts val="0"/>
              </a:spcAft>
              <a:buClr>
                <a:schemeClr val="dk1"/>
              </a:buClr>
              <a:buSzPts val="1350"/>
              <a:buChar char="•"/>
            </a:pPr>
            <a:r>
              <a:rPr lang="en-US" sz="1350"/>
              <a:t>In organisations, stereotypes express competition between social groups over material and symbolic resources</a:t>
            </a:r>
            <a:endParaRPr/>
          </a:p>
          <a:p>
            <a:pPr marL="228600" lvl="0" indent="-228600" algn="l" rtl="0">
              <a:lnSpc>
                <a:spcPct val="90000"/>
              </a:lnSpc>
              <a:spcBef>
                <a:spcPts val="1000"/>
              </a:spcBef>
              <a:spcAft>
                <a:spcPts val="0"/>
              </a:spcAft>
              <a:buClr>
                <a:schemeClr val="dk1"/>
              </a:buClr>
              <a:buSzPts val="1350"/>
              <a:buChar char="•"/>
            </a:pPr>
            <a:r>
              <a:rPr lang="en-US" sz="1350"/>
              <a:t>Stereotyping can lead to further discrimination</a:t>
            </a:r>
            <a:endParaRPr sz="1350"/>
          </a:p>
          <a:p>
            <a:pPr marL="228600" lvl="0" indent="-142875" algn="l" rtl="0">
              <a:lnSpc>
                <a:spcPct val="90000"/>
              </a:lnSpc>
              <a:spcBef>
                <a:spcPts val="1000"/>
              </a:spcBef>
              <a:spcAft>
                <a:spcPts val="0"/>
              </a:spcAft>
              <a:buClr>
                <a:schemeClr val="dk1"/>
              </a:buClr>
              <a:buSzPts val="1350"/>
              <a:buNone/>
            </a:pPr>
            <a:endParaRPr sz="1350"/>
          </a:p>
          <a:p>
            <a:pPr marL="228600" lvl="0" indent="-142875" algn="l" rtl="0">
              <a:lnSpc>
                <a:spcPct val="90000"/>
              </a:lnSpc>
              <a:spcBef>
                <a:spcPts val="1000"/>
              </a:spcBef>
              <a:spcAft>
                <a:spcPts val="0"/>
              </a:spcAft>
              <a:buClr>
                <a:schemeClr val="dk1"/>
              </a:buClr>
              <a:buSzPts val="1350"/>
              <a:buNone/>
            </a:pPr>
            <a:endParaRPr sz="1350"/>
          </a:p>
        </p:txBody>
      </p:sp>
      <p:pic>
        <p:nvPicPr>
          <p:cNvPr id="344" name="Google Shape;344;p52" descr="A picture containing toy&#10;&#10;Description automatically generated"/>
          <p:cNvPicPr preferRelativeResize="0">
            <a:picLocks noGrp="1"/>
          </p:cNvPicPr>
          <p:nvPr>
            <p:ph type="body" idx="2"/>
          </p:nvPr>
        </p:nvPicPr>
        <p:blipFill rotWithShape="1">
          <a:blip r:embed="rId3">
            <a:alphaModFix/>
          </a:blip>
          <a:srcRect/>
          <a:stretch/>
        </p:blipFill>
        <p:spPr>
          <a:xfrm>
            <a:off x="4629150" y="2561201"/>
            <a:ext cx="3886200" cy="2594039"/>
          </a:xfrm>
          <a:prstGeom prst="rect">
            <a:avLst/>
          </a:prstGeom>
          <a:noFill/>
          <a:ln>
            <a:noFill/>
          </a:ln>
        </p:spPr>
      </p:pic>
      <p:pic>
        <p:nvPicPr>
          <p:cNvPr id="345" name="Google Shape;345;p52"/>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346" name="Google Shape;346;p52"/>
          <p:cNvPicPr preferRelativeResize="0"/>
          <p:nvPr/>
        </p:nvPicPr>
        <p:blipFill rotWithShape="1">
          <a:blip r:embed="rId5">
            <a:alphaModFix/>
          </a:blip>
          <a:srcRect/>
          <a:stretch/>
        </p:blipFill>
        <p:spPr>
          <a:xfrm>
            <a:off x="7718900" y="6209113"/>
            <a:ext cx="1261242" cy="584750"/>
          </a:xfrm>
          <a:prstGeom prst="rect">
            <a:avLst/>
          </a:prstGeom>
          <a:noFill/>
          <a:ln>
            <a:noFill/>
          </a:ln>
        </p:spPr>
      </p:pic>
      <p:sp>
        <p:nvSpPr>
          <p:cNvPr id="347" name="Google Shape;347;p5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bed5b33c68_0_2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353" name="Google Shape;353;g1bed5b33c68_0_27"/>
          <p:cNvSpPr txBox="1">
            <a:spLocks noGrp="1"/>
          </p:cNvSpPr>
          <p:nvPr>
            <p:ph type="body" idx="1"/>
          </p:nvPr>
        </p:nvSpPr>
        <p:spPr>
          <a:xfrm>
            <a:off x="457200" y="1823275"/>
            <a:ext cx="4506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a:p>
            <a:pPr marL="457200" lvl="0" indent="-322728" algn="l" rtl="0">
              <a:lnSpc>
                <a:spcPct val="100000"/>
              </a:lnSpc>
              <a:spcBef>
                <a:spcPts val="360"/>
              </a:spcBef>
              <a:spcAft>
                <a:spcPts val="0"/>
              </a:spcAft>
              <a:buClr>
                <a:schemeClr val="dk1"/>
              </a:buClr>
              <a:buSzPts val="2118"/>
              <a:buChar char="•"/>
            </a:pPr>
            <a:r>
              <a:rPr lang="en-US" sz="2400"/>
              <a:t>Weathering and microaggressions</a:t>
            </a:r>
            <a:endParaRPr sz="2400"/>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p:txBody>
      </p:sp>
      <p:sp>
        <p:nvSpPr>
          <p:cNvPr id="354" name="Google Shape;354;g1bed5b33c68_0_2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5" name="Google Shape;355;g1bed5b33c68_0_2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56" name="Google Shape;356;g1bed5b33c68_0_2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57" name="Google Shape;357;g1bed5b33c68_0_27"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9"/>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Key definitions</a:t>
            </a:r>
            <a:endParaRPr/>
          </a:p>
        </p:txBody>
      </p:sp>
      <p:sp>
        <p:nvSpPr>
          <p:cNvPr id="363" name="Google Shape;363;p29"/>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360"/>
              </a:spcBef>
              <a:spcAft>
                <a:spcPts val="0"/>
              </a:spcAft>
              <a:buSzPct val="69498"/>
              <a:buNone/>
            </a:pPr>
            <a:r>
              <a:rPr lang="en-US" sz="2800" b="1"/>
              <a:t>Microaggression</a:t>
            </a:r>
            <a:endParaRPr/>
          </a:p>
          <a:p>
            <a:pPr marL="0" lvl="0" indent="0" algn="l" rtl="0">
              <a:lnSpc>
                <a:spcPct val="100000"/>
              </a:lnSpc>
              <a:spcBef>
                <a:spcPts val="360"/>
              </a:spcBef>
              <a:spcAft>
                <a:spcPts val="0"/>
              </a:spcAft>
              <a:buSzPct val="69498"/>
              <a:buNone/>
            </a:pPr>
            <a:r>
              <a:rPr lang="en-US" sz="2800"/>
              <a:t>A microaggression is a term used for brief and daily commonplace verbal, behavioral or environmental indignities that communicate hostile, derogatory, or negative prejudicial slights and insults toward any group or individual.</a:t>
            </a:r>
            <a:endParaRPr/>
          </a:p>
          <a:p>
            <a:pPr marL="0" lvl="0" indent="0" algn="l" rtl="0">
              <a:lnSpc>
                <a:spcPct val="100000"/>
              </a:lnSpc>
              <a:spcBef>
                <a:spcPts val="360"/>
              </a:spcBef>
              <a:spcAft>
                <a:spcPts val="0"/>
              </a:spcAft>
              <a:buSzPct val="69498"/>
              <a:buNone/>
            </a:pPr>
            <a:endParaRPr sz="2800"/>
          </a:p>
          <a:p>
            <a:pPr marL="0" lvl="0" indent="0" algn="l" rtl="0">
              <a:lnSpc>
                <a:spcPct val="100000"/>
              </a:lnSpc>
              <a:spcBef>
                <a:spcPts val="360"/>
              </a:spcBef>
              <a:spcAft>
                <a:spcPts val="0"/>
              </a:spcAft>
              <a:buSzPct val="69498"/>
              <a:buNone/>
            </a:pPr>
            <a:r>
              <a:rPr lang="en-US" sz="2800"/>
              <a:t>Originally coined by:</a:t>
            </a:r>
            <a:endParaRPr/>
          </a:p>
          <a:p>
            <a:pPr marL="0" lvl="0" indent="0" algn="l" rtl="0">
              <a:lnSpc>
                <a:spcPct val="100000"/>
              </a:lnSpc>
              <a:spcBef>
                <a:spcPts val="360"/>
              </a:spcBef>
              <a:spcAft>
                <a:spcPts val="0"/>
              </a:spcAft>
              <a:buSzPct val="69498"/>
              <a:buNone/>
            </a:pPr>
            <a:r>
              <a:rPr lang="en-US" sz="2800"/>
              <a:t>Chester M. Pierce in 1970s</a:t>
            </a:r>
            <a:endParaRPr/>
          </a:p>
          <a:p>
            <a:pPr marL="0" lvl="0" indent="0" algn="l" rtl="0">
              <a:lnSpc>
                <a:spcPct val="100000"/>
              </a:lnSpc>
              <a:spcBef>
                <a:spcPts val="360"/>
              </a:spcBef>
              <a:spcAft>
                <a:spcPts val="0"/>
              </a:spcAft>
              <a:buSzPct val="69498"/>
              <a:buNone/>
            </a:pPr>
            <a:endParaRPr sz="2800" b="1"/>
          </a:p>
          <a:p>
            <a:pPr marL="0" lvl="0" indent="0" algn="l" rtl="0">
              <a:lnSpc>
                <a:spcPct val="100000"/>
              </a:lnSpc>
              <a:spcBef>
                <a:spcPts val="360"/>
              </a:spcBef>
              <a:spcAft>
                <a:spcPts val="0"/>
              </a:spcAft>
              <a:buSzPct val="69498"/>
              <a:buNone/>
            </a:pPr>
            <a:r>
              <a:rPr lang="en-US" sz="2800"/>
              <a:t>Often targeted at marginalised groups.</a:t>
            </a:r>
            <a:endParaRPr/>
          </a:p>
          <a:p>
            <a:pPr marL="0" lvl="0" indent="0" algn="l" rtl="0">
              <a:lnSpc>
                <a:spcPct val="100000"/>
              </a:lnSpc>
              <a:spcBef>
                <a:spcPts val="360"/>
              </a:spcBef>
              <a:spcAft>
                <a:spcPts val="0"/>
              </a:spcAft>
              <a:buSzPct val="69498"/>
              <a:buNone/>
            </a:pPr>
            <a:r>
              <a:rPr lang="en-US" sz="2800"/>
              <a:t>Cloaked as banter, jokes, jibes but undermining.</a:t>
            </a:r>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364" name="Google Shape;364;p2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5" name="Google Shape;365;p2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66" name="Google Shape;366;p29"/>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67" name="Google Shape;367;p29"/>
          <p:cNvPicPr preferRelativeResize="0"/>
          <p:nvPr/>
        </p:nvPicPr>
        <p:blipFill rotWithShape="1">
          <a:blip r:embed="rId5">
            <a:alphaModFix/>
          </a:blip>
          <a:srcRect/>
          <a:stretch/>
        </p:blipFill>
        <p:spPr>
          <a:xfrm>
            <a:off x="4772387" y="3642600"/>
            <a:ext cx="3914413" cy="16074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Microaggressions Activity</a:t>
            </a:r>
            <a:endParaRPr/>
          </a:p>
        </p:txBody>
      </p:sp>
      <p:sp>
        <p:nvSpPr>
          <p:cNvPr id="373" name="Google Shape;373;p3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800" b="1"/>
              <a:t>We have probably all experienced microaggressions</a:t>
            </a:r>
            <a:endParaRPr/>
          </a:p>
          <a:p>
            <a:pPr marL="0" lvl="0" indent="0" algn="l" rtl="0">
              <a:lnSpc>
                <a:spcPct val="100000"/>
              </a:lnSpc>
              <a:spcBef>
                <a:spcPts val="360"/>
              </a:spcBef>
              <a:spcAft>
                <a:spcPts val="0"/>
              </a:spcAft>
              <a:buSzPts val="1800"/>
              <a:buNone/>
            </a:pPr>
            <a:r>
              <a:rPr lang="en-US" sz="2800" b="1"/>
              <a:t>Hostility, attempts to deride, exclude us on grounds of age, race, class, gender etc.</a:t>
            </a:r>
            <a:endParaRPr/>
          </a:p>
          <a:p>
            <a:pPr marL="0" lvl="0" indent="0" algn="l" rtl="0">
              <a:lnSpc>
                <a:spcPct val="100000"/>
              </a:lnSpc>
              <a:spcBef>
                <a:spcPts val="360"/>
              </a:spcBef>
              <a:spcAft>
                <a:spcPts val="0"/>
              </a:spcAft>
              <a:buSzPts val="1800"/>
              <a:buNone/>
            </a:pPr>
            <a:endParaRPr sz="2800" b="1"/>
          </a:p>
          <a:p>
            <a:pPr marL="0" lvl="0" indent="0" algn="l" rtl="0">
              <a:lnSpc>
                <a:spcPct val="100000"/>
              </a:lnSpc>
              <a:spcBef>
                <a:spcPts val="360"/>
              </a:spcBef>
              <a:spcAft>
                <a:spcPts val="0"/>
              </a:spcAft>
              <a:buSzPts val="1800"/>
              <a:buNone/>
            </a:pPr>
            <a:r>
              <a:rPr lang="en-US" sz="2800" b="1"/>
              <a:t>Invite you to share any experiences in chat.</a:t>
            </a:r>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374" name="Google Shape;374;p3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5" name="Google Shape;375;p3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76" name="Google Shape;376;p3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77" name="Google Shape;377;p30" descr="Chat"/>
          <p:cNvPicPr preferRelativeResize="0"/>
          <p:nvPr/>
        </p:nvPicPr>
        <p:blipFill rotWithShape="1">
          <a:blip r:embed="rId5">
            <a:alphaModFix/>
          </a:blip>
          <a:srcRect/>
          <a:stretch/>
        </p:blipFill>
        <p:spPr>
          <a:xfrm>
            <a:off x="871285" y="4344158"/>
            <a:ext cx="2220257" cy="2220257"/>
          </a:xfrm>
          <a:prstGeom prst="rect">
            <a:avLst/>
          </a:prstGeom>
          <a:noFill/>
          <a:ln>
            <a:noFill/>
          </a:ln>
        </p:spPr>
      </p:pic>
      <p:pic>
        <p:nvPicPr>
          <p:cNvPr id="378" name="Google Shape;378;p30"/>
          <p:cNvPicPr preferRelativeResize="0"/>
          <p:nvPr/>
        </p:nvPicPr>
        <p:blipFill rotWithShape="1">
          <a:blip r:embed="rId6">
            <a:alphaModFix/>
          </a:blip>
          <a:srcRect/>
          <a:stretch/>
        </p:blipFill>
        <p:spPr>
          <a:xfrm>
            <a:off x="3962419" y="4344159"/>
            <a:ext cx="4219456" cy="17327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12474296616_0_39"/>
          <p:cNvSpPr txBox="1">
            <a:spLocks noGrp="1"/>
          </p:cNvSpPr>
          <p:nvPr>
            <p:ph type="title"/>
          </p:nvPr>
        </p:nvSpPr>
        <p:spPr>
          <a:xfrm>
            <a:off x="3176910" y="2015562"/>
            <a:ext cx="3307538" cy="1856726"/>
          </a:xfrm>
          <a:prstGeom prst="rect">
            <a:avLst/>
          </a:prstGeom>
          <a:noFill/>
          <a:ln>
            <a:noFill/>
          </a:ln>
        </p:spPr>
        <p:txBody>
          <a:bodyPr spcFirstLastPara="1" wrap="square" lIns="68550" tIns="34275" rIns="68550" bIns="34275" anchor="b" anchorCtr="0">
            <a:normAutofit/>
          </a:bodyPr>
          <a:lstStyle/>
          <a:p>
            <a:pPr marL="0" lvl="0" indent="0" algn="r" rtl="0">
              <a:lnSpc>
                <a:spcPct val="90000"/>
              </a:lnSpc>
              <a:spcBef>
                <a:spcPts val="0"/>
              </a:spcBef>
              <a:spcAft>
                <a:spcPts val="0"/>
              </a:spcAft>
              <a:buSzPts val="5400"/>
              <a:buNone/>
            </a:pPr>
            <a:r>
              <a:rPr lang="en-US" sz="4050"/>
              <a:t>BREAK</a:t>
            </a:r>
            <a:endParaRPr/>
          </a:p>
        </p:txBody>
      </p:sp>
      <p:pic>
        <p:nvPicPr>
          <p:cNvPr id="385" name="Google Shape;385;g12474296616_0_39"/>
          <p:cNvPicPr preferRelativeResize="0"/>
          <p:nvPr/>
        </p:nvPicPr>
        <p:blipFill rotWithShape="1">
          <a:blip r:embed="rId3">
            <a:alphaModFix/>
          </a:blip>
          <a:srcRect/>
          <a:stretch/>
        </p:blipFill>
        <p:spPr>
          <a:xfrm>
            <a:off x="582417" y="5469062"/>
            <a:ext cx="1174464" cy="335561"/>
          </a:xfrm>
          <a:prstGeom prst="rect">
            <a:avLst/>
          </a:prstGeom>
          <a:noFill/>
          <a:ln>
            <a:noFill/>
          </a:ln>
        </p:spPr>
      </p:pic>
      <p:pic>
        <p:nvPicPr>
          <p:cNvPr id="386" name="Google Shape;386;g12474296616_0_39"/>
          <p:cNvPicPr preferRelativeResize="0"/>
          <p:nvPr/>
        </p:nvPicPr>
        <p:blipFill rotWithShape="1">
          <a:blip r:embed="rId4">
            <a:alphaModFix/>
          </a:blip>
          <a:srcRect/>
          <a:stretch/>
        </p:blipFill>
        <p:spPr>
          <a:xfrm>
            <a:off x="7086600" y="5528828"/>
            <a:ext cx="1428750" cy="314325"/>
          </a:xfrm>
          <a:prstGeom prst="rect">
            <a:avLst/>
          </a:prstGeom>
          <a:noFill/>
          <a:ln>
            <a:noFill/>
          </a:ln>
        </p:spPr>
      </p:pic>
      <p:sp>
        <p:nvSpPr>
          <p:cNvPr id="387" name="Google Shape;387;g12474296616_0_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pic>
        <p:nvPicPr>
          <p:cNvPr id="388" name="Google Shape;388;g12474296616_0_39"/>
          <p:cNvPicPr preferRelativeResize="0"/>
          <p:nvPr/>
        </p:nvPicPr>
        <p:blipFill rotWithShape="1">
          <a:blip r:embed="rId5">
            <a:alphaModFix/>
          </a:blip>
          <a:srcRect r="11534"/>
          <a:stretch/>
        </p:blipFill>
        <p:spPr>
          <a:xfrm>
            <a:off x="-21825" y="0"/>
            <a:ext cx="9143999"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4"/>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a:solidFill>
                  <a:srgbClr val="0070C0"/>
                </a:solidFill>
              </a:rPr>
              <a:t>Psychological harm of discrimination</a:t>
            </a:r>
            <a:endParaRPr sz="3600"/>
          </a:p>
        </p:txBody>
      </p:sp>
      <p:sp>
        <p:nvSpPr>
          <p:cNvPr id="394" name="Google Shape;394;p34"/>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54052"/>
              <a:buNone/>
            </a:pPr>
            <a:r>
              <a:rPr lang="en-US" sz="3600"/>
              <a:t>‘Weathering’-wear and tear on the mind and body, cognitive load of being marginalized or  discriminated against or excluded- physiological impact= biological ageing, stress.</a:t>
            </a:r>
            <a:endParaRPr/>
          </a:p>
          <a:p>
            <a:pPr marL="0" lvl="0" indent="0" algn="l" rtl="0">
              <a:lnSpc>
                <a:spcPct val="100000"/>
              </a:lnSpc>
              <a:spcBef>
                <a:spcPts val="360"/>
              </a:spcBef>
              <a:spcAft>
                <a:spcPts val="0"/>
              </a:spcAft>
              <a:buSzPct val="54052"/>
              <a:buNone/>
            </a:pPr>
            <a:endParaRPr sz="3600"/>
          </a:p>
          <a:p>
            <a:pPr marL="0" lvl="0" indent="0" algn="l" rtl="0">
              <a:lnSpc>
                <a:spcPct val="100000"/>
              </a:lnSpc>
              <a:spcBef>
                <a:spcPts val="360"/>
              </a:spcBef>
              <a:spcAft>
                <a:spcPts val="0"/>
              </a:spcAft>
              <a:buSzPct val="69498"/>
              <a:buNone/>
            </a:pPr>
            <a:r>
              <a:rPr lang="en-US" sz="2800" u="sng">
                <a:solidFill>
                  <a:schemeClr val="hlink"/>
                </a:solidFill>
                <a:latin typeface="Calibri"/>
                <a:ea typeface="Calibri"/>
                <a:cs typeface="Calibri"/>
                <a:sym typeface="Calibri"/>
                <a:hlinkClick r:id="rId3"/>
              </a:rPr>
              <a:t>https://www.peoplemanagement.co.uk/voices/comment/what-hr-managers-need-to-know-about-misogynoir</a:t>
            </a:r>
            <a:endParaRPr sz="2800">
              <a:latin typeface="Calibri"/>
              <a:ea typeface="Calibri"/>
              <a:cs typeface="Calibri"/>
              <a:sym typeface="Calibri"/>
            </a:endParaRPr>
          </a:p>
          <a:p>
            <a:pPr marL="0" lvl="0" indent="0" algn="l" rtl="0">
              <a:lnSpc>
                <a:spcPct val="100000"/>
              </a:lnSpc>
              <a:spcBef>
                <a:spcPts val="360"/>
              </a:spcBef>
              <a:spcAft>
                <a:spcPts val="0"/>
              </a:spcAft>
              <a:buSzPct val="69498"/>
              <a:buNone/>
            </a:pPr>
            <a:endParaRPr sz="2800">
              <a:latin typeface="Calibri"/>
              <a:ea typeface="Calibri"/>
              <a:cs typeface="Calibri"/>
              <a:sym typeface="Calibri"/>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395" name="Google Shape;395;p3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6" name="Google Shape;396;p34"/>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397" name="Google Shape;397;p34"/>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a:solidFill>
                  <a:srgbClr val="0070C0"/>
                </a:solidFill>
              </a:rPr>
              <a:t>Psychological harm of discrimination</a:t>
            </a:r>
            <a:endParaRPr sz="3600"/>
          </a:p>
        </p:txBody>
      </p:sp>
      <p:sp>
        <p:nvSpPr>
          <p:cNvPr id="403" name="Google Shape;403;p3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100000"/>
              </a:lnSpc>
              <a:spcBef>
                <a:spcPts val="360"/>
              </a:spcBef>
              <a:spcAft>
                <a:spcPts val="0"/>
              </a:spcAft>
              <a:buClr>
                <a:schemeClr val="dk1"/>
              </a:buClr>
              <a:buSzPct val="69498"/>
              <a:buChar char="•"/>
            </a:pPr>
            <a:r>
              <a:rPr lang="en-US" sz="2800"/>
              <a:t>Commonly applied to intersectionality, cases of race discrimination/ aggression</a:t>
            </a:r>
            <a:endParaRPr/>
          </a:p>
          <a:p>
            <a:pPr marL="457200" lvl="0" indent="-342900" algn="l" rtl="0">
              <a:lnSpc>
                <a:spcPct val="100000"/>
              </a:lnSpc>
              <a:spcBef>
                <a:spcPts val="360"/>
              </a:spcBef>
              <a:spcAft>
                <a:spcPts val="0"/>
              </a:spcAft>
              <a:buClr>
                <a:schemeClr val="dk1"/>
              </a:buClr>
              <a:buSzPct val="69498"/>
              <a:buChar char="•"/>
            </a:pPr>
            <a:r>
              <a:rPr lang="en-US" sz="2800"/>
              <a:t>Weathering could apply to anyone in marginalised groups, e.g. older women</a:t>
            </a:r>
            <a:endParaRPr/>
          </a:p>
          <a:p>
            <a:pPr marL="457200" lvl="0" indent="-342900" algn="l" rtl="0">
              <a:lnSpc>
                <a:spcPct val="100000"/>
              </a:lnSpc>
              <a:spcBef>
                <a:spcPts val="360"/>
              </a:spcBef>
              <a:spcAft>
                <a:spcPts val="0"/>
              </a:spcAft>
              <a:buClr>
                <a:schemeClr val="dk1"/>
              </a:buClr>
              <a:buSzPct val="69498"/>
              <a:buChar char="•"/>
            </a:pPr>
            <a:r>
              <a:rPr lang="en-US" sz="2800"/>
              <a:t>Psychological injury to feelings often a component of discrimination cases at tribunal £400,000 awarded in damages injury to feelings alone £42,809</a:t>
            </a:r>
            <a:endParaRPr/>
          </a:p>
          <a:p>
            <a:pPr marL="0" lvl="0" indent="0" algn="l" rtl="0">
              <a:lnSpc>
                <a:spcPct val="100000"/>
              </a:lnSpc>
              <a:spcBef>
                <a:spcPts val="360"/>
              </a:spcBef>
              <a:spcAft>
                <a:spcPts val="0"/>
              </a:spcAft>
              <a:buSzPct val="69498"/>
              <a:buNone/>
            </a:pPr>
            <a:endParaRPr sz="2800"/>
          </a:p>
          <a:p>
            <a:pPr marL="0" lvl="0" indent="0" algn="l" rtl="0">
              <a:lnSpc>
                <a:spcPct val="100000"/>
              </a:lnSpc>
              <a:spcBef>
                <a:spcPts val="360"/>
              </a:spcBef>
              <a:spcAft>
                <a:spcPts val="0"/>
              </a:spcAft>
              <a:buSzPct val="69498"/>
              <a:buNone/>
            </a:pPr>
            <a:r>
              <a:rPr lang="en-US" sz="2200" u="sng">
                <a:solidFill>
                  <a:schemeClr val="hlink"/>
                </a:solidFill>
                <a:hlinkClick r:id="rId3"/>
              </a:rPr>
              <a:t>https://www.personneltoday.com/hr/giwa-amu-v-department-for-work-and-pensions-injury-to-feelings/</a:t>
            </a:r>
            <a:endParaRPr sz="2200" u="sng">
              <a:solidFill>
                <a:schemeClr val="hlink"/>
              </a:solidFill>
            </a:endParaRPr>
          </a:p>
          <a:p>
            <a:pPr marL="0" lvl="0" indent="0" algn="l" rtl="0">
              <a:lnSpc>
                <a:spcPct val="100000"/>
              </a:lnSpc>
              <a:spcBef>
                <a:spcPts val="360"/>
              </a:spcBef>
              <a:spcAft>
                <a:spcPts val="0"/>
              </a:spcAft>
              <a:buSzPct val="69498"/>
              <a:buNone/>
            </a:pPr>
            <a:endParaRPr sz="2200" u="sng">
              <a:solidFill>
                <a:schemeClr val="hlink"/>
              </a:solidFill>
            </a:endParaRPr>
          </a:p>
          <a:p>
            <a:pPr marL="0" lvl="0" indent="0" algn="l" rtl="0">
              <a:lnSpc>
                <a:spcPct val="100000"/>
              </a:lnSpc>
              <a:spcBef>
                <a:spcPts val="360"/>
              </a:spcBef>
              <a:spcAft>
                <a:spcPts val="0"/>
              </a:spcAft>
              <a:buSzPct val="69498"/>
              <a:buNone/>
            </a:pPr>
            <a:r>
              <a:rPr lang="en-US" sz="1300" b="0" i="0">
                <a:solidFill>
                  <a:srgbClr val="313131"/>
                </a:solidFill>
                <a:latin typeface="Oxygen"/>
                <a:ea typeface="Oxygen"/>
                <a:cs typeface="Oxygen"/>
                <a:sym typeface="Oxygen"/>
              </a:rPr>
              <a:t>The employment tribunal upheld 12 of the 19 complaints of direct discrimination, victimisation or harassment relevant to race and or age. It found that the DWP staff had deliberately created a “hostile environment” for Ms Giwa-Amu. The case identified race and age as reasons why this individual was discriminated against. </a:t>
            </a:r>
            <a:endParaRPr sz="2200"/>
          </a:p>
          <a:p>
            <a:pPr marL="0" lvl="0" indent="0" algn="l" rtl="0">
              <a:lnSpc>
                <a:spcPct val="100000"/>
              </a:lnSpc>
              <a:spcBef>
                <a:spcPts val="360"/>
              </a:spcBef>
              <a:spcAft>
                <a:spcPts val="0"/>
              </a:spcAft>
              <a:buSzPct val="69498"/>
              <a:buNone/>
            </a:pPr>
            <a:endParaRPr sz="2800"/>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404" name="Google Shape;404;p3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5" name="Google Shape;405;p35"/>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406" name="Google Shape;406;p35"/>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4"/>
          <p:cNvSpPr txBox="1">
            <a:spLocks noGrp="1"/>
          </p:cNvSpPr>
          <p:nvPr>
            <p:ph type="title"/>
          </p:nvPr>
        </p:nvSpPr>
        <p:spPr>
          <a:xfrm>
            <a:off x="628650" y="365125"/>
            <a:ext cx="7553100" cy="13257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rgbClr val="000000"/>
              </a:buClr>
              <a:buSzPct val="40909"/>
              <a:buFont typeface="Arial"/>
              <a:buNone/>
            </a:pPr>
            <a:r>
              <a:rPr lang="en-US" b="1">
                <a:solidFill>
                  <a:srgbClr val="0070C0"/>
                </a:solidFill>
              </a:rPr>
              <a:t>Working with unconscious processes</a:t>
            </a:r>
            <a:endParaRPr b="1">
              <a:solidFill>
                <a:srgbClr val="0070C0"/>
              </a:solidFill>
            </a:endParaRPr>
          </a:p>
        </p:txBody>
      </p:sp>
      <p:grpSp>
        <p:nvGrpSpPr>
          <p:cNvPr id="413" name="Google Shape;413;p54"/>
          <p:cNvGrpSpPr/>
          <p:nvPr/>
        </p:nvGrpSpPr>
        <p:grpSpPr>
          <a:xfrm>
            <a:off x="628650" y="2266585"/>
            <a:ext cx="7886700" cy="3183270"/>
            <a:chOff x="0" y="40116"/>
            <a:chExt cx="7886700" cy="3183270"/>
          </a:xfrm>
        </p:grpSpPr>
        <p:sp>
          <p:nvSpPr>
            <p:cNvPr id="414" name="Google Shape;414;p54"/>
            <p:cNvSpPr/>
            <p:nvPr/>
          </p:nvSpPr>
          <p:spPr>
            <a:xfrm>
              <a:off x="0" y="40116"/>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4"/>
            <p:cNvSpPr txBox="1"/>
            <p:nvPr/>
          </p:nvSpPr>
          <p:spPr>
            <a:xfrm>
              <a:off x="36845" y="76961"/>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We are more likely to be able to spot bias in others rather than in ourselves.</a:t>
              </a:r>
              <a:endParaRPr sz="1400" b="0" i="0" u="none" strike="noStrike" cap="none">
                <a:solidFill>
                  <a:srgbClr val="000000"/>
                </a:solidFill>
                <a:latin typeface="Arial"/>
                <a:ea typeface="Arial"/>
                <a:cs typeface="Arial"/>
                <a:sym typeface="Arial"/>
              </a:endParaRPr>
            </a:p>
          </p:txBody>
        </p:sp>
        <p:sp>
          <p:nvSpPr>
            <p:cNvPr id="416" name="Google Shape;416;p54"/>
            <p:cNvSpPr/>
            <p:nvPr/>
          </p:nvSpPr>
          <p:spPr>
            <a:xfrm>
              <a:off x="0" y="849614"/>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4"/>
            <p:cNvSpPr txBox="1"/>
            <p:nvPr/>
          </p:nvSpPr>
          <p:spPr>
            <a:xfrm>
              <a:off x="36845" y="886459"/>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Challenge cultural stereotypes.</a:t>
              </a:r>
              <a:endParaRPr sz="1400" b="0" i="0" u="none" strike="noStrike" cap="none">
                <a:solidFill>
                  <a:srgbClr val="000000"/>
                </a:solidFill>
                <a:latin typeface="Arial"/>
                <a:ea typeface="Arial"/>
                <a:cs typeface="Arial"/>
                <a:sym typeface="Arial"/>
              </a:endParaRPr>
            </a:p>
          </p:txBody>
        </p:sp>
        <p:sp>
          <p:nvSpPr>
            <p:cNvPr id="418" name="Google Shape;418;p54"/>
            <p:cNvSpPr/>
            <p:nvPr/>
          </p:nvSpPr>
          <p:spPr>
            <a:xfrm>
              <a:off x="0" y="1659112"/>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4"/>
            <p:cNvSpPr txBox="1"/>
            <p:nvPr/>
          </p:nvSpPr>
          <p:spPr>
            <a:xfrm>
              <a:off x="36845" y="1695957"/>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Call out issues…but</a:t>
              </a:r>
              <a:endParaRPr sz="1400" b="0" i="0" u="none" strike="noStrike" cap="none">
                <a:solidFill>
                  <a:srgbClr val="000000"/>
                </a:solidFill>
                <a:latin typeface="Arial"/>
                <a:ea typeface="Arial"/>
                <a:cs typeface="Arial"/>
                <a:sym typeface="Arial"/>
              </a:endParaRPr>
            </a:p>
          </p:txBody>
        </p:sp>
        <p:sp>
          <p:nvSpPr>
            <p:cNvPr id="420" name="Google Shape;420;p54"/>
            <p:cNvSpPr/>
            <p:nvPr/>
          </p:nvSpPr>
          <p:spPr>
            <a:xfrm>
              <a:off x="0" y="2468609"/>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4"/>
            <p:cNvSpPr txBox="1"/>
            <p:nvPr/>
          </p:nvSpPr>
          <p:spPr>
            <a:xfrm>
              <a:off x="36845" y="2505454"/>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Power is always in the room - social, economic and political  circumstances often dampen down behaviours in response to being controlled.</a:t>
              </a:r>
              <a:endParaRPr sz="1400" b="0" i="0" u="none" strike="noStrike" cap="none">
                <a:solidFill>
                  <a:srgbClr val="000000"/>
                </a:solidFill>
                <a:latin typeface="Arial"/>
                <a:ea typeface="Arial"/>
                <a:cs typeface="Arial"/>
                <a:sym typeface="Arial"/>
              </a:endParaRPr>
            </a:p>
          </p:txBody>
        </p:sp>
      </p:grpSp>
      <p:pic>
        <p:nvPicPr>
          <p:cNvPr id="422" name="Google Shape;422;p5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23" name="Google Shape;423;p54"/>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424" name="Google Shape;424;p54"/>
          <p:cNvSpPr/>
          <p:nvPr/>
        </p:nvSpPr>
        <p:spPr>
          <a:xfrm>
            <a:off x="466725" y="16435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ba74d38a92_1_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ALLYSHIP</a:t>
            </a:r>
            <a:endParaRPr/>
          </a:p>
        </p:txBody>
      </p:sp>
      <p:sp>
        <p:nvSpPr>
          <p:cNvPr id="430" name="Google Shape;430;g1ba74d38a92_1_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114300" lvl="0" indent="0" algn="l" rtl="0">
              <a:lnSpc>
                <a:spcPct val="107000"/>
              </a:lnSpc>
              <a:spcBef>
                <a:spcPts val="360"/>
              </a:spcBef>
              <a:spcAft>
                <a:spcPts val="0"/>
              </a:spcAft>
              <a:buSzPts val="1800"/>
              <a:buNone/>
            </a:pPr>
            <a:r>
              <a:rPr lang="en-US" sz="1800">
                <a:latin typeface="Calibri"/>
                <a:ea typeface="Calibri"/>
                <a:cs typeface="Calibri"/>
                <a:sym typeface="Calibri"/>
              </a:rPr>
              <a:t>‘The quality of practice of helping or supporting other people who are part of a group that is treated badly or unfairly, although you are not yourself a member of this group.’</a:t>
            </a:r>
            <a:endParaRPr/>
          </a:p>
          <a:p>
            <a:pPr marL="0" lvl="0" indent="0" algn="l" rtl="0">
              <a:lnSpc>
                <a:spcPct val="100000"/>
              </a:lnSpc>
              <a:spcBef>
                <a:spcPts val="1160"/>
              </a:spcBef>
              <a:spcAft>
                <a:spcPts val="0"/>
              </a:spcAft>
              <a:buSzPts val="1800"/>
              <a:buNone/>
            </a:pPr>
            <a:endParaRPr sz="1600" b="1">
              <a:solidFill>
                <a:srgbClr val="1D2A57"/>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r>
              <a:rPr lang="en-US" sz="1200" b="1">
                <a:solidFill>
                  <a:srgbClr val="1D2A57"/>
                </a:solidFill>
                <a:highlight>
                  <a:schemeClr val="lt1"/>
                </a:highlight>
                <a:latin typeface="Arial"/>
                <a:ea typeface="Arial"/>
                <a:cs typeface="Arial"/>
                <a:sym typeface="Arial"/>
              </a:rPr>
              <a:t>Source: Cambridge Dictionary</a:t>
            </a:r>
            <a:endParaRPr/>
          </a:p>
          <a:p>
            <a:pPr marL="0" lvl="0" indent="0" algn="l" rtl="0">
              <a:lnSpc>
                <a:spcPct val="100000"/>
              </a:lnSpc>
              <a:spcBef>
                <a:spcPts val="360"/>
              </a:spcBef>
              <a:spcAft>
                <a:spcPts val="0"/>
              </a:spcAft>
              <a:buSzPts val="1800"/>
              <a:buNone/>
            </a:pPr>
            <a:r>
              <a:rPr lang="en-US" sz="1100" u="sng">
                <a:solidFill>
                  <a:schemeClr val="hlink"/>
                </a:solidFill>
                <a:highlight>
                  <a:schemeClr val="lt1"/>
                </a:highlight>
                <a:latin typeface="Arial"/>
                <a:ea typeface="Arial"/>
                <a:cs typeface="Arial"/>
                <a:sym typeface="Arial"/>
                <a:hlinkClick r:id="rId3"/>
              </a:rPr>
              <a:t>https://dictionary.cambridge.org/dictionary/english/allyship</a:t>
            </a:r>
            <a:r>
              <a:rPr lang="en-US" sz="1100">
                <a:solidFill>
                  <a:srgbClr val="000000"/>
                </a:solidFill>
                <a:highlight>
                  <a:schemeClr val="lt1"/>
                </a:highlight>
                <a:latin typeface="Arial"/>
                <a:ea typeface="Arial"/>
                <a:cs typeface="Arial"/>
                <a:sym typeface="Arial"/>
              </a:rPr>
              <a:t> </a:t>
            </a:r>
            <a:endParaRPr sz="1100">
              <a:solidFill>
                <a:srgbClr val="000000"/>
              </a:solidFill>
              <a:highlight>
                <a:schemeClr val="lt1"/>
              </a:highlight>
              <a:latin typeface="Arial"/>
              <a:ea typeface="Arial"/>
              <a:cs typeface="Arial"/>
              <a:sym typeface="Arial"/>
            </a:endParaRPr>
          </a:p>
        </p:txBody>
      </p:sp>
      <p:sp>
        <p:nvSpPr>
          <p:cNvPr id="431" name="Google Shape;431;g1ba74d38a92_1_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2" name="Google Shape;432;g1ba74d38a92_1_0"/>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433" name="Google Shape;433;g1ba74d38a92_1_0"/>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sz="4400" b="1">
                <a:solidFill>
                  <a:srgbClr val="0070C0"/>
                </a:solidFill>
                <a:latin typeface="Calibri"/>
                <a:ea typeface="Calibri"/>
                <a:cs typeface="Calibri"/>
                <a:sym typeface="Calibri"/>
              </a:rPr>
              <a:t>Please drop in chat:</a:t>
            </a:r>
            <a:br>
              <a:rPr lang="en-US" sz="4400" b="1">
                <a:solidFill>
                  <a:srgbClr val="0070C0"/>
                </a:solidFill>
                <a:latin typeface="Calibri"/>
                <a:ea typeface="Calibri"/>
                <a:cs typeface="Calibri"/>
                <a:sym typeface="Calibri"/>
              </a:rPr>
            </a:br>
            <a:endParaRPr/>
          </a:p>
        </p:txBody>
      </p:sp>
      <p:sp>
        <p:nvSpPr>
          <p:cNvPr id="141" name="Google Shape;141;p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800" b="1">
                <a:solidFill>
                  <a:schemeClr val="dk1"/>
                </a:solidFill>
                <a:latin typeface="Calibri"/>
                <a:ea typeface="Calibri"/>
                <a:cs typeface="Calibri"/>
                <a:sym typeface="Calibri"/>
              </a:rPr>
              <a:t>Your name?</a:t>
            </a:r>
            <a:br>
              <a:rPr lang="en-US" sz="2800" b="1">
                <a:solidFill>
                  <a:srgbClr val="C4BD97"/>
                </a:solidFill>
                <a:latin typeface="Calibri"/>
                <a:ea typeface="Calibri"/>
                <a:cs typeface="Calibri"/>
                <a:sym typeface="Calibri"/>
              </a:rPr>
            </a:b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r>
              <a:rPr lang="en-US" sz="2800" b="1">
                <a:latin typeface="Calibri"/>
                <a:ea typeface="Calibri"/>
                <a:cs typeface="Calibri"/>
                <a:sym typeface="Calibri"/>
              </a:rPr>
              <a:t>How do you feel today</a:t>
            </a:r>
            <a:r>
              <a:rPr lang="en-US" sz="2800" b="1">
                <a:solidFill>
                  <a:schemeClr val="dk1"/>
                </a:solidFill>
                <a:latin typeface="Calibri"/>
                <a:ea typeface="Calibri"/>
                <a:cs typeface="Calibri"/>
                <a:sym typeface="Calibri"/>
              </a:rPr>
              <a:t>?</a:t>
            </a:r>
            <a:br>
              <a:rPr lang="en-US" sz="2800" b="1">
                <a:latin typeface="Calibri"/>
                <a:ea typeface="Calibri"/>
                <a:cs typeface="Calibri"/>
                <a:sym typeface="Calibri"/>
              </a:rPr>
            </a:br>
            <a:br>
              <a:rPr lang="en-US" sz="2800" b="1">
                <a:latin typeface="Calibri"/>
                <a:ea typeface="Calibri"/>
                <a:cs typeface="Calibri"/>
                <a:sym typeface="Calibri"/>
              </a:rPr>
            </a:br>
            <a:br>
              <a:rPr lang="en-US" sz="2800" b="1">
                <a:solidFill>
                  <a:srgbClr val="0070C0"/>
                </a:solidFill>
                <a:latin typeface="Calibri"/>
                <a:ea typeface="Calibri"/>
                <a:cs typeface="Calibri"/>
                <a:sym typeface="Calibri"/>
              </a:rPr>
            </a:b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42" name="Google Shape;142;p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 name="Google Shape;143;p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44" name="Google Shape;144;p2"/>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145" name="Google Shape;145;p2" descr="Chat"/>
          <p:cNvPicPr preferRelativeResize="0"/>
          <p:nvPr/>
        </p:nvPicPr>
        <p:blipFill rotWithShape="1">
          <a:blip r:embed="rId5">
            <a:alphaModFix/>
          </a:blip>
          <a:srcRect/>
          <a:stretch/>
        </p:blipFill>
        <p:spPr>
          <a:xfrm>
            <a:off x="5025374" y="1740337"/>
            <a:ext cx="2693526" cy="26935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ALLYSHIP</a:t>
            </a:r>
            <a:endParaRPr/>
          </a:p>
        </p:txBody>
      </p:sp>
      <p:sp>
        <p:nvSpPr>
          <p:cNvPr id="439" name="Google Shape;439;p5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457200" lvl="0" indent="-387350" algn="l" rtl="0">
              <a:lnSpc>
                <a:spcPct val="100000"/>
              </a:lnSpc>
              <a:spcBef>
                <a:spcPts val="360"/>
              </a:spcBef>
              <a:spcAft>
                <a:spcPts val="0"/>
              </a:spcAft>
              <a:buClr>
                <a:srgbClr val="000000"/>
              </a:buClr>
              <a:buSzPts val="2500"/>
              <a:buFont typeface="Arial"/>
              <a:buChar char="•"/>
            </a:pPr>
            <a:r>
              <a:rPr lang="en-US" sz="2500">
                <a:solidFill>
                  <a:srgbClr val="000000"/>
                </a:solidFill>
                <a:highlight>
                  <a:schemeClr val="lt1"/>
                </a:highlight>
                <a:latin typeface="Arial"/>
                <a:ea typeface="Arial"/>
                <a:cs typeface="Arial"/>
                <a:sym typeface="Arial"/>
              </a:rPr>
              <a:t>Educate yourself about privilege and exclusion.</a:t>
            </a:r>
            <a:endParaRPr/>
          </a:p>
          <a:p>
            <a:pPr marL="457200" lvl="0" indent="-387350" algn="l" rtl="0">
              <a:lnSpc>
                <a:spcPct val="100000"/>
              </a:lnSpc>
              <a:spcBef>
                <a:spcPts val="0"/>
              </a:spcBef>
              <a:spcAft>
                <a:spcPts val="0"/>
              </a:spcAft>
              <a:buClr>
                <a:srgbClr val="000000"/>
              </a:buClr>
              <a:buSzPts val="2500"/>
              <a:buFont typeface="Arial"/>
              <a:buChar char="•"/>
            </a:pPr>
            <a:r>
              <a:rPr lang="en-US" sz="2500">
                <a:solidFill>
                  <a:srgbClr val="000000"/>
                </a:solidFill>
                <a:highlight>
                  <a:schemeClr val="lt1"/>
                </a:highlight>
                <a:latin typeface="Arial"/>
                <a:ea typeface="Arial"/>
                <a:cs typeface="Arial"/>
                <a:sym typeface="Arial"/>
              </a:rPr>
              <a:t>Stand up for others</a:t>
            </a:r>
            <a:endParaRPr/>
          </a:p>
          <a:p>
            <a:pPr marL="457200" lvl="0" indent="-387350" algn="l" rtl="0">
              <a:lnSpc>
                <a:spcPct val="100000"/>
              </a:lnSpc>
              <a:spcBef>
                <a:spcPts val="0"/>
              </a:spcBef>
              <a:spcAft>
                <a:spcPts val="0"/>
              </a:spcAft>
              <a:buClr>
                <a:srgbClr val="000000"/>
              </a:buClr>
              <a:buSzPts val="2500"/>
              <a:buFont typeface="Arial"/>
              <a:buChar char="•"/>
            </a:pPr>
            <a:r>
              <a:rPr lang="en-US" sz="2500">
                <a:solidFill>
                  <a:srgbClr val="000000"/>
                </a:solidFill>
                <a:highlight>
                  <a:schemeClr val="lt1"/>
                </a:highlight>
                <a:latin typeface="Arial"/>
                <a:ea typeface="Arial"/>
                <a:cs typeface="Arial"/>
                <a:sym typeface="Arial"/>
              </a:rPr>
              <a:t>Small actions can have big impacts!</a:t>
            </a:r>
            <a:endParaRPr/>
          </a:p>
          <a:p>
            <a:pPr marL="457200" lvl="0" indent="-387350" algn="l" rtl="0">
              <a:lnSpc>
                <a:spcPct val="100000"/>
              </a:lnSpc>
              <a:spcBef>
                <a:spcPts val="0"/>
              </a:spcBef>
              <a:spcAft>
                <a:spcPts val="0"/>
              </a:spcAft>
              <a:buClr>
                <a:srgbClr val="000000"/>
              </a:buClr>
              <a:buSzPts val="2500"/>
              <a:buFont typeface="Arial"/>
              <a:buChar char="•"/>
            </a:pPr>
            <a:r>
              <a:rPr lang="en-US" sz="2500">
                <a:solidFill>
                  <a:srgbClr val="000000"/>
                </a:solidFill>
                <a:highlight>
                  <a:schemeClr val="lt1"/>
                </a:highlight>
                <a:latin typeface="Arial"/>
                <a:ea typeface="Arial"/>
                <a:cs typeface="Arial"/>
                <a:sym typeface="Arial"/>
              </a:rPr>
              <a:t>Examples:</a:t>
            </a:r>
            <a:endParaRPr/>
          </a:p>
          <a:p>
            <a:pPr marL="457200" lvl="0" indent="-387350" algn="l" rtl="0">
              <a:lnSpc>
                <a:spcPct val="100000"/>
              </a:lnSpc>
              <a:spcBef>
                <a:spcPts val="0"/>
              </a:spcBef>
              <a:spcAft>
                <a:spcPts val="0"/>
              </a:spcAft>
              <a:buClr>
                <a:srgbClr val="000000"/>
              </a:buClr>
              <a:buSzPts val="2500"/>
              <a:buFont typeface="Arial"/>
              <a:buChar char="•"/>
            </a:pPr>
            <a:r>
              <a:rPr lang="en-US" sz="2500">
                <a:solidFill>
                  <a:srgbClr val="000000"/>
                </a:solidFill>
                <a:highlight>
                  <a:schemeClr val="lt1"/>
                </a:highlight>
                <a:latin typeface="Arial"/>
                <a:ea typeface="Arial"/>
                <a:cs typeface="Arial"/>
                <a:sym typeface="Arial"/>
              </a:rPr>
              <a:t>Supporting someone’s idea in a meeting.</a:t>
            </a:r>
            <a:endParaRPr/>
          </a:p>
          <a:p>
            <a:pPr marL="457200" lvl="0" indent="-387350" algn="l" rtl="0">
              <a:lnSpc>
                <a:spcPct val="100000"/>
              </a:lnSpc>
              <a:spcBef>
                <a:spcPts val="0"/>
              </a:spcBef>
              <a:spcAft>
                <a:spcPts val="0"/>
              </a:spcAft>
              <a:buClr>
                <a:srgbClr val="000000"/>
              </a:buClr>
              <a:buSzPts val="2500"/>
              <a:buFont typeface="Arial"/>
              <a:buChar char="•"/>
            </a:pPr>
            <a:r>
              <a:rPr lang="en-US" sz="2500">
                <a:solidFill>
                  <a:srgbClr val="000000"/>
                </a:solidFill>
                <a:highlight>
                  <a:schemeClr val="lt1"/>
                </a:highlight>
                <a:latin typeface="Arial"/>
                <a:ea typeface="Arial"/>
                <a:cs typeface="Arial"/>
                <a:sym typeface="Arial"/>
              </a:rPr>
              <a:t>Men can provide allyship to women by standing up for gender equality.</a:t>
            </a:r>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440" name="Google Shape;440;p5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1" name="Google Shape;441;p5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42" name="Google Shape;442;p5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What do we mean by flexibility ?</a:t>
            </a:r>
            <a:r>
              <a:rPr lang="en-US" b="1">
                <a:solidFill>
                  <a:srgbClr val="0070C0"/>
                </a:solidFill>
                <a:highlight>
                  <a:srgbClr val="FFFF00"/>
                </a:highlight>
              </a:rPr>
              <a:t> </a:t>
            </a:r>
            <a:endParaRPr/>
          </a:p>
        </p:txBody>
      </p:sp>
      <p:sp>
        <p:nvSpPr>
          <p:cNvPr id="448" name="Google Shape;448;p28"/>
          <p:cNvSpPr txBox="1">
            <a:spLocks noGrp="1"/>
          </p:cNvSpPr>
          <p:nvPr>
            <p:ph type="body" idx="1"/>
          </p:nvPr>
        </p:nvSpPr>
        <p:spPr>
          <a:xfrm>
            <a:off x="457200" y="1823275"/>
            <a:ext cx="5089800" cy="4302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360"/>
              </a:spcBef>
              <a:spcAft>
                <a:spcPts val="0"/>
              </a:spcAft>
              <a:buSzPct val="45000"/>
              <a:buNone/>
            </a:pPr>
            <a:r>
              <a:rPr lang="en-US" sz="4000">
                <a:solidFill>
                  <a:schemeClr val="dk1"/>
                </a:solidFill>
                <a:highlight>
                  <a:schemeClr val="lt1"/>
                </a:highlight>
              </a:rPr>
              <a:t>Case studies</a:t>
            </a:r>
            <a:r>
              <a:rPr lang="en-US" sz="4000" b="1">
                <a:solidFill>
                  <a:schemeClr val="dk1"/>
                </a:solidFill>
                <a:highlight>
                  <a:schemeClr val="lt1"/>
                </a:highlight>
              </a:rPr>
              <a:t>/</a:t>
            </a:r>
            <a:endParaRPr sz="4000" b="1">
              <a:solidFill>
                <a:schemeClr val="dk1"/>
              </a:solidFill>
              <a:highlight>
                <a:schemeClr val="lt1"/>
              </a:highlight>
            </a:endParaRPr>
          </a:p>
          <a:p>
            <a:pPr marL="0" lvl="0" indent="0" algn="l" rtl="0">
              <a:lnSpc>
                <a:spcPct val="100000"/>
              </a:lnSpc>
              <a:spcBef>
                <a:spcPts val="360"/>
              </a:spcBef>
              <a:spcAft>
                <a:spcPts val="0"/>
              </a:spcAft>
              <a:buSzPct val="45000"/>
              <a:buNone/>
            </a:pPr>
            <a:r>
              <a:rPr lang="en-US" sz="4000">
                <a:solidFill>
                  <a:schemeClr val="dk1"/>
                </a:solidFill>
                <a:highlight>
                  <a:schemeClr val="lt1"/>
                </a:highlight>
              </a:rPr>
              <a:t>Diversity Cards</a:t>
            </a:r>
            <a:endParaRPr sz="4000">
              <a:solidFill>
                <a:schemeClr val="dk1"/>
              </a:solidFill>
              <a:highlight>
                <a:schemeClr val="lt1"/>
              </a:highlight>
              <a:latin typeface="Arial"/>
              <a:ea typeface="Arial"/>
              <a:cs typeface="Arial"/>
              <a:sym typeface="Arial"/>
            </a:endParaRPr>
          </a:p>
          <a:p>
            <a:pPr marL="342900" marR="3029585" lvl="0" indent="-313298" algn="l" rtl="0">
              <a:lnSpc>
                <a:spcPct val="107000"/>
              </a:lnSpc>
              <a:spcBef>
                <a:spcPts val="1160"/>
              </a:spcBef>
              <a:spcAft>
                <a:spcPts val="0"/>
              </a:spcAft>
              <a:buSzPct val="37036"/>
              <a:buFont typeface="Noto Sans Symbols"/>
              <a:buChar char="∙"/>
            </a:pPr>
            <a:r>
              <a:rPr lang="en-US" sz="2382">
                <a:solidFill>
                  <a:srgbClr val="333333"/>
                </a:solidFill>
                <a:latin typeface="Calibri"/>
                <a:ea typeface="Calibri"/>
                <a:cs typeface="Calibri"/>
                <a:sym typeface="Calibri"/>
              </a:rPr>
              <a:t>Flexibility caring responsibilities, children</a:t>
            </a:r>
            <a:endParaRPr sz="3082"/>
          </a:p>
          <a:p>
            <a:pPr marL="342900" marR="3029585" lvl="0" indent="-313298" algn="l" rtl="0">
              <a:lnSpc>
                <a:spcPct val="107000"/>
              </a:lnSpc>
              <a:spcBef>
                <a:spcPts val="1160"/>
              </a:spcBef>
              <a:spcAft>
                <a:spcPts val="0"/>
              </a:spcAft>
              <a:buSzPct val="37036"/>
              <a:buFont typeface="Noto Sans Symbols"/>
              <a:buChar char="∙"/>
            </a:pPr>
            <a:r>
              <a:rPr lang="en-US" sz="2382">
                <a:solidFill>
                  <a:srgbClr val="333333"/>
                </a:solidFill>
                <a:latin typeface="Calibri"/>
                <a:ea typeface="Calibri"/>
                <a:cs typeface="Calibri"/>
                <a:sym typeface="Calibri"/>
              </a:rPr>
              <a:t>Disability reasonable adjustments</a:t>
            </a:r>
            <a:endParaRPr sz="2382">
              <a:solidFill>
                <a:srgbClr val="333333"/>
              </a:solidFill>
              <a:latin typeface="Calibri"/>
              <a:ea typeface="Calibri"/>
              <a:cs typeface="Calibri"/>
              <a:sym typeface="Calibri"/>
            </a:endParaRPr>
          </a:p>
          <a:p>
            <a:pPr marL="342900" marR="3029585" lvl="0" indent="-325206" algn="l" rtl="0">
              <a:lnSpc>
                <a:spcPct val="107000"/>
              </a:lnSpc>
              <a:spcBef>
                <a:spcPts val="1160"/>
              </a:spcBef>
              <a:spcAft>
                <a:spcPts val="0"/>
              </a:spcAft>
              <a:buClr>
                <a:srgbClr val="333333"/>
              </a:buClr>
              <a:buSzPct val="100000"/>
              <a:buChar char="∙"/>
            </a:pPr>
            <a:r>
              <a:rPr lang="en-US" sz="2382">
                <a:solidFill>
                  <a:srgbClr val="333333"/>
                </a:solidFill>
              </a:rPr>
              <a:t>Neurodiversity</a:t>
            </a:r>
            <a:endParaRPr sz="2382">
              <a:solidFill>
                <a:srgbClr val="333333"/>
              </a:solidFill>
            </a:endParaRPr>
          </a:p>
          <a:p>
            <a:pPr marL="0" lvl="0" indent="0" algn="l" rtl="0">
              <a:lnSpc>
                <a:spcPct val="100000"/>
              </a:lnSpc>
              <a:spcBef>
                <a:spcPts val="1160"/>
              </a:spcBef>
              <a:spcAft>
                <a:spcPts val="0"/>
              </a:spcAft>
              <a:buSzPct val="720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a:solidFill>
                <a:srgbClr val="000000"/>
              </a:solidFill>
              <a:highlight>
                <a:schemeClr val="lt1"/>
              </a:highlight>
              <a:latin typeface="Arial"/>
              <a:ea typeface="Arial"/>
              <a:cs typeface="Arial"/>
              <a:sym typeface="Arial"/>
            </a:endParaRPr>
          </a:p>
        </p:txBody>
      </p:sp>
      <p:sp>
        <p:nvSpPr>
          <p:cNvPr id="449" name="Google Shape;449;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0" name="Google Shape;450;p2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51" name="Google Shape;451;p2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52" name="Google Shape;452;p28" descr="Chat"/>
          <p:cNvPicPr preferRelativeResize="0"/>
          <p:nvPr/>
        </p:nvPicPr>
        <p:blipFill rotWithShape="1">
          <a:blip r:embed="rId5">
            <a:alphaModFix/>
          </a:blip>
          <a:srcRect/>
          <a:stretch/>
        </p:blipFill>
        <p:spPr>
          <a:xfrm>
            <a:off x="1247512" y="4736600"/>
            <a:ext cx="2057275" cy="2057275"/>
          </a:xfrm>
          <a:prstGeom prst="rect">
            <a:avLst/>
          </a:prstGeom>
          <a:noFill/>
          <a:ln>
            <a:noFill/>
          </a:ln>
        </p:spPr>
      </p:pic>
      <p:pic>
        <p:nvPicPr>
          <p:cNvPr id="453" name="Google Shape;453;p28"/>
          <p:cNvPicPr preferRelativeResize="0"/>
          <p:nvPr/>
        </p:nvPicPr>
        <p:blipFill rotWithShape="1">
          <a:blip r:embed="rId6">
            <a:alphaModFix/>
          </a:blip>
          <a:srcRect/>
          <a:stretch/>
        </p:blipFill>
        <p:spPr>
          <a:xfrm>
            <a:off x="3735400" y="1319250"/>
            <a:ext cx="4708150" cy="48323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1"/>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solidFill>
                  <a:srgbClr val="0070C0"/>
                </a:solidFill>
              </a:rPr>
              <a:t>Benefits of in-organisation lived experience research</a:t>
            </a:r>
            <a:endParaRPr sz="3600"/>
          </a:p>
        </p:txBody>
      </p:sp>
      <p:sp>
        <p:nvSpPr>
          <p:cNvPr id="459" name="Google Shape;459;p3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a:bodyPr>
          <a:lstStyle/>
          <a:p>
            <a:pPr marL="457200" lvl="0" indent="-342898" algn="l" rtl="0">
              <a:lnSpc>
                <a:spcPct val="100000"/>
              </a:lnSpc>
              <a:spcBef>
                <a:spcPts val="360"/>
              </a:spcBef>
              <a:spcAft>
                <a:spcPts val="0"/>
              </a:spcAft>
              <a:buClr>
                <a:schemeClr val="dk1"/>
              </a:buClr>
              <a:buSzPct val="81081"/>
              <a:buChar char="•"/>
            </a:pPr>
            <a:r>
              <a:rPr lang="en-US" sz="2400">
                <a:solidFill>
                  <a:schemeClr val="dk1"/>
                </a:solidFill>
              </a:rPr>
              <a:t>Can offer renewed energy to drive change</a:t>
            </a:r>
            <a:endParaRPr/>
          </a:p>
          <a:p>
            <a:pPr marL="457200" lvl="0" indent="-342898" algn="l" rtl="0">
              <a:lnSpc>
                <a:spcPct val="100000"/>
              </a:lnSpc>
              <a:spcBef>
                <a:spcPts val="360"/>
              </a:spcBef>
              <a:spcAft>
                <a:spcPts val="0"/>
              </a:spcAft>
              <a:buClr>
                <a:schemeClr val="dk1"/>
              </a:buClr>
              <a:buSzPct val="81081"/>
              <a:buChar char="•"/>
            </a:pPr>
            <a:r>
              <a:rPr lang="en-US" sz="2400">
                <a:solidFill>
                  <a:schemeClr val="dk1"/>
                </a:solidFill>
              </a:rPr>
              <a:t>Collects new data for a richer picture to understand issues</a:t>
            </a:r>
            <a:endParaRPr/>
          </a:p>
          <a:p>
            <a:pPr marL="457200" lvl="0" indent="-342898" algn="l" rtl="0">
              <a:lnSpc>
                <a:spcPct val="100000"/>
              </a:lnSpc>
              <a:spcBef>
                <a:spcPts val="360"/>
              </a:spcBef>
              <a:spcAft>
                <a:spcPts val="0"/>
              </a:spcAft>
              <a:buClr>
                <a:schemeClr val="dk1"/>
              </a:buClr>
              <a:buSzPct val="81081"/>
              <a:buChar char="•"/>
            </a:pPr>
            <a:r>
              <a:rPr lang="en-US" sz="2400">
                <a:solidFill>
                  <a:schemeClr val="dk1"/>
                </a:solidFill>
              </a:rPr>
              <a:t>Could reveal hidden issues senior management not even aware of</a:t>
            </a:r>
            <a:endParaRPr/>
          </a:p>
          <a:p>
            <a:pPr marL="457200" lvl="0" indent="-342898" algn="l" rtl="0">
              <a:lnSpc>
                <a:spcPct val="100000"/>
              </a:lnSpc>
              <a:spcBef>
                <a:spcPts val="360"/>
              </a:spcBef>
              <a:spcAft>
                <a:spcPts val="0"/>
              </a:spcAft>
              <a:buClr>
                <a:schemeClr val="dk1"/>
              </a:buClr>
              <a:buSzPct val="81081"/>
              <a:buChar char="•"/>
            </a:pPr>
            <a:r>
              <a:rPr lang="en-US" sz="2400">
                <a:solidFill>
                  <a:schemeClr val="dk1"/>
                </a:solidFill>
              </a:rPr>
              <a:t>Enables more nuanced responses</a:t>
            </a:r>
            <a:endParaRPr/>
          </a:p>
          <a:p>
            <a:pPr marL="457200" lvl="0" indent="-342898" algn="l" rtl="0">
              <a:lnSpc>
                <a:spcPct val="100000"/>
              </a:lnSpc>
              <a:spcBef>
                <a:spcPts val="360"/>
              </a:spcBef>
              <a:spcAft>
                <a:spcPts val="0"/>
              </a:spcAft>
              <a:buClr>
                <a:schemeClr val="dk1"/>
              </a:buClr>
              <a:buSzPct val="81081"/>
              <a:buChar char="•"/>
            </a:pPr>
            <a:r>
              <a:rPr lang="en-US" sz="2400">
                <a:solidFill>
                  <a:schemeClr val="dk1"/>
                </a:solidFill>
              </a:rPr>
              <a:t>Full context needs to be communicated-provide psychological safety</a:t>
            </a:r>
            <a:endParaRPr/>
          </a:p>
          <a:p>
            <a:pPr marL="457200" lvl="0" indent="-342898" algn="l" rtl="0">
              <a:lnSpc>
                <a:spcPct val="100000"/>
              </a:lnSpc>
              <a:spcBef>
                <a:spcPts val="360"/>
              </a:spcBef>
              <a:spcAft>
                <a:spcPts val="0"/>
              </a:spcAft>
              <a:buClr>
                <a:schemeClr val="dk1"/>
              </a:buClr>
              <a:buSzPct val="81081"/>
              <a:buChar char="•"/>
            </a:pPr>
            <a:r>
              <a:rPr lang="en-US" sz="2400">
                <a:solidFill>
                  <a:schemeClr val="dk1"/>
                </a:solidFill>
              </a:rPr>
              <a:t>Avoid ‘project’ mentality</a:t>
            </a:r>
            <a:endParaRPr/>
          </a:p>
          <a:p>
            <a:pPr marL="457200" lvl="0" indent="-228600" algn="l" rtl="0">
              <a:lnSpc>
                <a:spcPct val="100000"/>
              </a:lnSpc>
              <a:spcBef>
                <a:spcPts val="360"/>
              </a:spcBef>
              <a:spcAft>
                <a:spcPts val="0"/>
              </a:spcAft>
              <a:buClr>
                <a:schemeClr val="dk1"/>
              </a:buClr>
              <a:buSzPct val="81081"/>
              <a:buNone/>
            </a:pPr>
            <a:endParaRPr sz="2400">
              <a:solidFill>
                <a:schemeClr val="dk1"/>
              </a:solidFill>
            </a:endParaRPr>
          </a:p>
          <a:p>
            <a:pPr marL="0" lvl="0" indent="0" algn="l" rtl="0">
              <a:lnSpc>
                <a:spcPct val="100000"/>
              </a:lnSpc>
              <a:spcBef>
                <a:spcPts val="360"/>
              </a:spcBef>
              <a:spcAft>
                <a:spcPts val="0"/>
              </a:spcAft>
              <a:buSzPct val="81081"/>
              <a:buNone/>
            </a:pPr>
            <a:r>
              <a:rPr lang="en-US" sz="2400">
                <a:solidFill>
                  <a:schemeClr val="dk1"/>
                </a:solidFill>
              </a:rPr>
              <a:t>Data collection: Needs to be analysed, followed by action (timely)</a:t>
            </a:r>
            <a:endParaRPr/>
          </a:p>
          <a:p>
            <a:pPr marL="0" lvl="0" indent="0" algn="l" rtl="0">
              <a:lnSpc>
                <a:spcPct val="100000"/>
              </a:lnSpc>
              <a:spcBef>
                <a:spcPts val="360"/>
              </a:spcBef>
              <a:spcAft>
                <a:spcPts val="0"/>
              </a:spcAft>
              <a:buSzPct val="81081"/>
              <a:buNone/>
            </a:pPr>
            <a:endParaRPr sz="2400">
              <a:solidFill>
                <a:schemeClr val="dk1"/>
              </a:solidFill>
            </a:endParaRPr>
          </a:p>
          <a:p>
            <a:pPr marL="0" lvl="0" indent="0" algn="l" rtl="0">
              <a:lnSpc>
                <a:spcPct val="100000"/>
              </a:lnSpc>
              <a:spcBef>
                <a:spcPts val="360"/>
              </a:spcBef>
              <a:spcAft>
                <a:spcPts val="0"/>
              </a:spcAft>
              <a:buSzPct val="81081"/>
              <a:buNone/>
            </a:pPr>
            <a:r>
              <a:rPr lang="en-US" sz="2400" b="1">
                <a:solidFill>
                  <a:schemeClr val="dk1"/>
                </a:solidFill>
              </a:rPr>
              <a:t>Start to take action and implement plans for change quite quickly</a:t>
            </a:r>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460" name="Google Shape;460;p3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1" name="Google Shape;461;p3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62" name="Google Shape;462;p31"/>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a:t>Case Study Discussion-Diversity Cards</a:t>
            </a:r>
            <a:endParaRPr sz="3600"/>
          </a:p>
        </p:txBody>
      </p:sp>
      <p:sp>
        <p:nvSpPr>
          <p:cNvPr id="468" name="Google Shape;468;p56"/>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Clr>
                <a:schemeClr val="dk1"/>
              </a:buClr>
              <a:buSzPts val="2118"/>
              <a:buChar char="•"/>
            </a:pPr>
            <a:r>
              <a:rPr lang="en-US" sz="2400">
                <a:solidFill>
                  <a:schemeClr val="dk1"/>
                </a:solidFill>
              </a:rPr>
              <a:t>Ling</a:t>
            </a:r>
            <a:endParaRPr/>
          </a:p>
          <a:p>
            <a:pPr marL="457200" lvl="0" indent="-188258" algn="l" rtl="0">
              <a:lnSpc>
                <a:spcPct val="100000"/>
              </a:lnSpc>
              <a:spcBef>
                <a:spcPts val="360"/>
              </a:spcBef>
              <a:spcAft>
                <a:spcPts val="0"/>
              </a:spcAft>
              <a:buClr>
                <a:schemeClr val="dk1"/>
              </a:buClr>
              <a:buSzPts val="2118"/>
              <a:buNone/>
            </a:pPr>
            <a:endParaRPr sz="2400" b="0"/>
          </a:p>
          <a:p>
            <a:pPr marL="457200" lvl="0" indent="-322729" algn="l" rtl="0">
              <a:lnSpc>
                <a:spcPct val="100000"/>
              </a:lnSpc>
              <a:spcBef>
                <a:spcPts val="360"/>
              </a:spcBef>
              <a:spcAft>
                <a:spcPts val="0"/>
              </a:spcAft>
              <a:buClr>
                <a:schemeClr val="dk1"/>
              </a:buClr>
              <a:buSzPts val="2118"/>
              <a:buChar char="•"/>
            </a:pPr>
            <a:r>
              <a:rPr lang="en-US" sz="2400">
                <a:solidFill>
                  <a:schemeClr val="dk1"/>
                </a:solidFill>
              </a:rPr>
              <a:t>Andreas</a:t>
            </a:r>
            <a:endParaRPr/>
          </a:p>
          <a:p>
            <a:pPr marL="457200" lvl="0" indent="-188258" algn="l" rtl="0">
              <a:lnSpc>
                <a:spcPct val="100000"/>
              </a:lnSpc>
              <a:spcBef>
                <a:spcPts val="360"/>
              </a:spcBef>
              <a:spcAft>
                <a:spcPts val="0"/>
              </a:spcAft>
              <a:buClr>
                <a:schemeClr val="dk1"/>
              </a:buClr>
              <a:buSzPts val="2118"/>
              <a:buNone/>
            </a:pPr>
            <a:endParaRPr sz="2400" b="0"/>
          </a:p>
          <a:p>
            <a:pPr marL="457200" lvl="0" indent="-188258" algn="l" rtl="0">
              <a:lnSpc>
                <a:spcPct val="100000"/>
              </a:lnSpc>
              <a:spcBef>
                <a:spcPts val="360"/>
              </a:spcBef>
              <a:spcAft>
                <a:spcPts val="0"/>
              </a:spcAft>
              <a:buClr>
                <a:schemeClr val="dk1"/>
              </a:buClr>
              <a:buSzPts val="2118"/>
              <a:buNone/>
            </a:pPr>
            <a:endParaRPr sz="2400">
              <a:solidFill>
                <a:schemeClr val="dk1"/>
              </a:solidFill>
            </a:endParaRPr>
          </a:p>
          <a:p>
            <a:pPr marL="457200" lvl="0" indent="-188258" algn="l" rtl="0">
              <a:lnSpc>
                <a:spcPct val="100000"/>
              </a:lnSpc>
              <a:spcBef>
                <a:spcPts val="360"/>
              </a:spcBef>
              <a:spcAft>
                <a:spcPts val="0"/>
              </a:spcAft>
              <a:buClr>
                <a:schemeClr val="dk1"/>
              </a:buClr>
              <a:buSzPts val="2118"/>
              <a:buNone/>
            </a:pPr>
            <a:endParaRPr sz="2400" b="0"/>
          </a:p>
          <a:p>
            <a:pPr marL="457200" lvl="0" indent="-188258" algn="l" rtl="0">
              <a:lnSpc>
                <a:spcPct val="100000"/>
              </a:lnSpc>
              <a:spcBef>
                <a:spcPts val="360"/>
              </a:spcBef>
              <a:spcAft>
                <a:spcPts val="0"/>
              </a:spcAft>
              <a:buClr>
                <a:schemeClr val="dk1"/>
              </a:buClr>
              <a:buSzPts val="2118"/>
              <a:buNone/>
            </a:pPr>
            <a:endParaRPr sz="2400">
              <a:solidFill>
                <a:schemeClr val="dk1"/>
              </a:solidFill>
            </a:endParaRPr>
          </a:p>
          <a:p>
            <a:pPr marL="457200" lvl="0" indent="-322729" algn="l" rtl="0">
              <a:lnSpc>
                <a:spcPct val="100000"/>
              </a:lnSpc>
              <a:spcBef>
                <a:spcPts val="360"/>
              </a:spcBef>
              <a:spcAft>
                <a:spcPts val="0"/>
              </a:spcAft>
              <a:buClr>
                <a:schemeClr val="dk1"/>
              </a:buClr>
              <a:buSzPts val="2118"/>
              <a:buChar char="•"/>
            </a:pPr>
            <a:r>
              <a:rPr lang="en-US" sz="2400" b="0"/>
              <a:t>Debrief any insights/learning.</a:t>
            </a:r>
            <a:endParaRPr sz="2400" b="0">
              <a:solidFill>
                <a:schemeClr val="dk1"/>
              </a:solidFill>
            </a:endParaRPr>
          </a:p>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p:txBody>
      </p:sp>
      <p:sp>
        <p:nvSpPr>
          <p:cNvPr id="469" name="Google Shape;469;p5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0" name="Google Shape;470;p5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71" name="Google Shape;471;p5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72" name="Google Shape;472;p56" descr="shallow focus photography of books"/>
          <p:cNvPicPr preferRelativeResize="0"/>
          <p:nvPr/>
        </p:nvPicPr>
        <p:blipFill rotWithShape="1">
          <a:blip r:embed="rId5">
            <a:alphaModFix/>
          </a:blip>
          <a:srcRect/>
          <a:stretch/>
        </p:blipFill>
        <p:spPr>
          <a:xfrm>
            <a:off x="4675236" y="1904218"/>
            <a:ext cx="4399065" cy="2925378"/>
          </a:xfrm>
          <a:prstGeom prst="rect">
            <a:avLst/>
          </a:prstGeom>
          <a:solidFill>
            <a:srgbClr val="FFFFFF"/>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478" name="Google Shape;478;p57"/>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SzPts val="2118"/>
              <a:buChar char="•"/>
            </a:pPr>
            <a:r>
              <a:rPr lang="en-US" sz="2400" b="0" i="0" u="none" strike="noStrike">
                <a:solidFill>
                  <a:schemeClr val="dk1"/>
                </a:solidFill>
                <a:latin typeface="Arial"/>
                <a:ea typeface="Arial"/>
                <a:cs typeface="Arial"/>
                <a:sym typeface="Arial"/>
              </a:rPr>
              <a:t>Flexibility advantage for employees </a:t>
            </a:r>
            <a:endParaRPr sz="2400" b="0">
              <a:solidFill>
                <a:schemeClr val="dk1"/>
              </a:solidFill>
            </a:endParaRPr>
          </a:p>
          <a:p>
            <a:pPr marL="457200" lvl="0" indent="-322729" algn="l" rtl="0">
              <a:lnSpc>
                <a:spcPct val="100000"/>
              </a:lnSpc>
              <a:spcBef>
                <a:spcPts val="360"/>
              </a:spcBef>
              <a:spcAft>
                <a:spcPts val="0"/>
              </a:spcAft>
              <a:buSzPts val="2118"/>
              <a:buChar char="•"/>
            </a:pPr>
            <a:r>
              <a:rPr lang="en-US" sz="2400" b="0" i="0" u="none" strike="noStrike">
                <a:solidFill>
                  <a:schemeClr val="dk1"/>
                </a:solidFill>
                <a:latin typeface="Arial"/>
                <a:ea typeface="Arial"/>
                <a:cs typeface="Arial"/>
                <a:sym typeface="Arial"/>
              </a:rPr>
              <a:t>Avoiding fake flex </a:t>
            </a:r>
            <a:endParaRPr/>
          </a:p>
          <a:p>
            <a:pPr marL="457200" lvl="0" indent="-322729" algn="l" rtl="0">
              <a:lnSpc>
                <a:spcPct val="100000"/>
              </a:lnSpc>
              <a:spcBef>
                <a:spcPts val="360"/>
              </a:spcBef>
              <a:spcAft>
                <a:spcPts val="0"/>
              </a:spcAft>
              <a:buSzPts val="2118"/>
              <a:buChar char="•"/>
            </a:pPr>
            <a:r>
              <a:rPr lang="en-US" sz="2400">
                <a:latin typeface="Arial"/>
                <a:ea typeface="Arial"/>
                <a:cs typeface="Arial"/>
                <a:sym typeface="Arial"/>
              </a:rPr>
              <a:t>Challenge to recruit and keep employees</a:t>
            </a:r>
            <a:endParaRPr sz="2500">
              <a:solidFill>
                <a:schemeClr val="dk1"/>
              </a:solidFill>
              <a:latin typeface="Arial"/>
              <a:ea typeface="Arial"/>
              <a:cs typeface="Arial"/>
              <a:sym typeface="Arial"/>
            </a:endParaRPr>
          </a:p>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p:txBody>
      </p:sp>
      <p:sp>
        <p:nvSpPr>
          <p:cNvPr id="479" name="Google Shape;479;p5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0" name="Google Shape;480;p5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81" name="Google Shape;481;p5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82" name="Google Shape;482;p57"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What is fake flex? </a:t>
            </a:r>
            <a:br>
              <a:rPr lang="en-US" b="1">
                <a:solidFill>
                  <a:srgbClr val="0070C0"/>
                </a:solidFill>
              </a:rPr>
            </a:br>
            <a:endParaRPr/>
          </a:p>
        </p:txBody>
      </p:sp>
      <p:sp>
        <p:nvSpPr>
          <p:cNvPr id="488" name="Google Shape;488;p3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69498"/>
              <a:buNone/>
            </a:pPr>
            <a:r>
              <a:rPr lang="en-US" sz="2800" b="0" i="0">
                <a:solidFill>
                  <a:srgbClr val="202124"/>
                </a:solidFill>
                <a:latin typeface="arial"/>
                <a:ea typeface="arial"/>
                <a:cs typeface="arial"/>
                <a:sym typeface="arial"/>
              </a:rPr>
              <a:t>“Fake-flex”, a term coined by Flex Appeal campaigners Anna Whitehouse and Matt Farquharson, is used to define </a:t>
            </a:r>
            <a:r>
              <a:rPr lang="en-US" sz="2800" b="1" i="0">
                <a:solidFill>
                  <a:srgbClr val="202124"/>
                </a:solidFill>
                <a:latin typeface="arial"/>
                <a:ea typeface="arial"/>
                <a:cs typeface="arial"/>
                <a:sym typeface="arial"/>
              </a:rPr>
              <a:t>home working without proper policies in places that require employees to be constantly online or available for their business</a:t>
            </a:r>
            <a:r>
              <a:rPr lang="en-US" sz="2800" b="0" i="0">
                <a:solidFill>
                  <a:srgbClr val="202124"/>
                </a:solidFill>
                <a:latin typeface="arial"/>
                <a:ea typeface="arial"/>
                <a:cs typeface="arial"/>
                <a:sym typeface="arial"/>
              </a:rPr>
              <a:t>.</a:t>
            </a:r>
            <a:endParaRPr sz="2800"/>
          </a:p>
          <a:p>
            <a:pPr marL="0" lvl="0" indent="0" algn="l" rtl="0">
              <a:lnSpc>
                <a:spcPct val="100000"/>
              </a:lnSpc>
              <a:spcBef>
                <a:spcPts val="360"/>
              </a:spcBef>
              <a:spcAft>
                <a:spcPts val="0"/>
              </a:spcAft>
              <a:buSzPct val="102417"/>
              <a:buNone/>
            </a:pPr>
            <a:r>
              <a:rPr lang="en-US" sz="1900" u="sng">
                <a:solidFill>
                  <a:schemeClr val="hlink"/>
                </a:solidFill>
                <a:hlinkClick r:id="rId3"/>
              </a:rPr>
              <a:t>https://techmonitor.ai/leadership/workforce/fake-flex-working-homeworking-covid-19#:~:text=%E2%80%9CFake%2Dflex%E2%80%9D%2C%20a,or%20available%20for%20their%20business</a:t>
            </a:r>
            <a:r>
              <a:rPr lang="en-US" sz="3200"/>
              <a:t>.</a:t>
            </a:r>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489" name="Google Shape;489;p3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0" name="Google Shape;490;p37"/>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491" name="Google Shape;491;p37"/>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8"/>
          <p:cNvSpPr txBox="1">
            <a:spLocks noGrp="1"/>
          </p:cNvSpPr>
          <p:nvPr>
            <p:ph type="title"/>
          </p:nvPr>
        </p:nvSpPr>
        <p:spPr>
          <a:xfrm>
            <a:off x="457200" y="274650"/>
            <a:ext cx="7655700" cy="1711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b="1">
                <a:solidFill>
                  <a:srgbClr val="0070C0"/>
                </a:solidFill>
              </a:rPr>
              <a:t>Avoiding fake flex? </a:t>
            </a:r>
            <a:br>
              <a:rPr lang="en-US" b="1">
                <a:solidFill>
                  <a:srgbClr val="0070C0"/>
                </a:solidFill>
              </a:rPr>
            </a:br>
            <a:endParaRPr/>
          </a:p>
        </p:txBody>
      </p:sp>
      <p:sp>
        <p:nvSpPr>
          <p:cNvPr id="497" name="Google Shape;497;p5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457200" lvl="0" indent="-457200" algn="l" rtl="0">
              <a:lnSpc>
                <a:spcPct val="100000"/>
              </a:lnSpc>
              <a:spcBef>
                <a:spcPts val="360"/>
              </a:spcBef>
              <a:spcAft>
                <a:spcPts val="0"/>
              </a:spcAft>
              <a:buSzPct val="69498"/>
              <a:buChar char="•"/>
            </a:pPr>
            <a:r>
              <a:rPr lang="en-US" sz="2800" b="0" i="0">
                <a:solidFill>
                  <a:srgbClr val="202124"/>
                </a:solidFill>
                <a:latin typeface="arial"/>
                <a:ea typeface="arial"/>
                <a:cs typeface="arial"/>
                <a:sym typeface="arial"/>
              </a:rPr>
              <a:t>Develop policies that reflect working from home and hybrid working</a:t>
            </a:r>
            <a:r>
              <a:rPr lang="en-US" sz="3200"/>
              <a:t>.</a:t>
            </a:r>
            <a:endParaRPr/>
          </a:p>
          <a:p>
            <a:pPr marL="457200" lvl="0" indent="-457200" algn="l" rtl="0">
              <a:lnSpc>
                <a:spcPct val="100000"/>
              </a:lnSpc>
              <a:spcBef>
                <a:spcPts val="360"/>
              </a:spcBef>
              <a:spcAft>
                <a:spcPts val="0"/>
              </a:spcAft>
              <a:buSzPct val="69498"/>
              <a:buChar char="•"/>
            </a:pPr>
            <a:r>
              <a:rPr lang="en-US"/>
              <a:t>Establish team practices that keep staff connected, regular team meetings, online chat, quiet work time, Q and A sessions.</a:t>
            </a:r>
            <a:endParaRPr/>
          </a:p>
          <a:p>
            <a:pPr marL="457200" lvl="0" indent="-457200" algn="l" rtl="0">
              <a:lnSpc>
                <a:spcPct val="100000"/>
              </a:lnSpc>
              <a:spcBef>
                <a:spcPts val="360"/>
              </a:spcBef>
              <a:spcAft>
                <a:spcPts val="0"/>
              </a:spcAft>
              <a:buSzPct val="69498"/>
              <a:buChar char="•"/>
            </a:pPr>
            <a:r>
              <a:rPr lang="en-US"/>
              <a:t>Establish what flexibility in contracts will enable you to recruit the best staff.</a:t>
            </a:r>
            <a:endParaRPr/>
          </a:p>
          <a:p>
            <a:pPr marL="457200" lvl="0" indent="-457200" algn="l" rtl="0">
              <a:lnSpc>
                <a:spcPct val="100000"/>
              </a:lnSpc>
              <a:spcBef>
                <a:spcPts val="360"/>
              </a:spcBef>
              <a:spcAft>
                <a:spcPts val="0"/>
              </a:spcAft>
              <a:buSzPct val="69498"/>
              <a:buChar char="•"/>
            </a:pPr>
            <a:r>
              <a:rPr lang="en-US"/>
              <a:t>Optimize segmented marketing for different generations of staff-recruitment.</a:t>
            </a:r>
            <a:endParaRPr/>
          </a:p>
          <a:p>
            <a:pPr marL="457200" lvl="0" indent="-457200" algn="l" rtl="0">
              <a:lnSpc>
                <a:spcPct val="100000"/>
              </a:lnSpc>
              <a:spcBef>
                <a:spcPts val="360"/>
              </a:spcBef>
              <a:spcAft>
                <a:spcPts val="0"/>
              </a:spcAft>
              <a:buSzPct val="69498"/>
              <a:buChar char="•"/>
            </a:pPr>
            <a:r>
              <a:rPr lang="en-US"/>
              <a:t>Offer flexible benefits packages-may depend on size of organisation and resources.</a:t>
            </a:r>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498" name="Google Shape;498;p5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9" name="Google Shape;499;p5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00" name="Google Shape;500;p5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9"/>
          <p:cNvSpPr txBox="1">
            <a:spLocks noGrp="1"/>
          </p:cNvSpPr>
          <p:nvPr>
            <p:ph type="title"/>
          </p:nvPr>
        </p:nvSpPr>
        <p:spPr>
          <a:xfrm>
            <a:off x="457200" y="399676"/>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a:solidFill>
                  <a:srgbClr val="0070C0"/>
                </a:solidFill>
              </a:rPr>
              <a:t>Flexible benefits-any more to add?</a:t>
            </a:r>
            <a:br>
              <a:rPr lang="en-US" b="1">
                <a:solidFill>
                  <a:srgbClr val="0070C0"/>
                </a:solidFill>
              </a:rPr>
            </a:br>
            <a:r>
              <a:rPr lang="en-US" b="1">
                <a:solidFill>
                  <a:srgbClr val="0070C0"/>
                </a:solidFill>
              </a:rPr>
              <a:t>Low cost and high cost options.</a:t>
            </a:r>
            <a:br>
              <a:rPr lang="en-US" b="1">
                <a:solidFill>
                  <a:srgbClr val="0070C0"/>
                </a:solidFill>
              </a:rPr>
            </a:br>
            <a:endParaRPr/>
          </a:p>
        </p:txBody>
      </p:sp>
      <p:sp>
        <p:nvSpPr>
          <p:cNvPr id="506" name="Google Shape;506;p5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7" name="Google Shape;507;p5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08" name="Google Shape;508;p59"/>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09" name="Google Shape;509;p59" descr="A picture containing text, outdoor object&#10;&#10;Description automatically generated"/>
          <p:cNvPicPr preferRelativeResize="0"/>
          <p:nvPr/>
        </p:nvPicPr>
        <p:blipFill rotWithShape="1">
          <a:blip r:embed="rId5">
            <a:alphaModFix/>
          </a:blip>
          <a:srcRect b="15139"/>
          <a:stretch/>
        </p:blipFill>
        <p:spPr>
          <a:xfrm>
            <a:off x="1614600" y="1319250"/>
            <a:ext cx="6088276" cy="51663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126f5255eb1_0_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000"/>
              <a:buNone/>
            </a:pPr>
            <a:br>
              <a:rPr lang="en-US" sz="4000" b="1">
                <a:solidFill>
                  <a:srgbClr val="0070C0"/>
                </a:solidFill>
              </a:rPr>
            </a:br>
            <a:r>
              <a:rPr lang="en-US" sz="4000" b="1">
                <a:solidFill>
                  <a:srgbClr val="0070C0"/>
                </a:solidFill>
              </a:rPr>
              <a:t>Post Covid-19- research-jobs re-set</a:t>
            </a:r>
            <a:br>
              <a:rPr lang="en-US" b="1">
                <a:solidFill>
                  <a:srgbClr val="0070C0"/>
                </a:solidFill>
              </a:rPr>
            </a:br>
            <a:endParaRPr/>
          </a:p>
        </p:txBody>
      </p:sp>
      <p:sp>
        <p:nvSpPr>
          <p:cNvPr id="515" name="Google Shape;515;g126f5255eb1_0_0"/>
          <p:cNvSpPr txBox="1">
            <a:spLocks noGrp="1"/>
          </p:cNvSpPr>
          <p:nvPr>
            <p:ph type="body" idx="1"/>
          </p:nvPr>
        </p:nvSpPr>
        <p:spPr>
          <a:xfrm>
            <a:off x="224300" y="1906225"/>
            <a:ext cx="4795800" cy="4302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360"/>
              </a:spcBef>
              <a:spcAft>
                <a:spcPts val="0"/>
              </a:spcAft>
              <a:buSzPct val="44110"/>
              <a:buNone/>
            </a:pPr>
            <a:r>
              <a:rPr lang="en-US" sz="5265" b="1"/>
              <a:t>World Economic Forum</a:t>
            </a:r>
            <a:endParaRPr sz="5265" b="1"/>
          </a:p>
          <a:p>
            <a:pPr marL="0" lvl="0" indent="0" algn="l" rtl="0">
              <a:lnSpc>
                <a:spcPct val="100000"/>
              </a:lnSpc>
              <a:spcBef>
                <a:spcPts val="360"/>
              </a:spcBef>
              <a:spcAft>
                <a:spcPts val="0"/>
              </a:spcAft>
              <a:buSzPct val="44110"/>
              <a:buNone/>
            </a:pPr>
            <a:endParaRPr sz="5265" b="1"/>
          </a:p>
          <a:p>
            <a:pPr marL="596900" lvl="0" indent="-306368" algn="l" rtl="0">
              <a:lnSpc>
                <a:spcPct val="115000"/>
              </a:lnSpc>
              <a:spcBef>
                <a:spcPts val="0"/>
              </a:spcBef>
              <a:spcAft>
                <a:spcPts val="0"/>
              </a:spcAft>
              <a:buSzPct val="100000"/>
              <a:buChar char="●"/>
            </a:pPr>
            <a:r>
              <a:rPr lang="en-US" sz="4894" b="1">
                <a:latin typeface="Arial"/>
                <a:ea typeface="Arial"/>
                <a:cs typeface="Arial"/>
                <a:sym typeface="Arial"/>
              </a:rPr>
              <a:t>Post-pandemic, most employees want to work from home three days a week, a new McKinsey &amp; Company report shows.</a:t>
            </a:r>
            <a:endParaRPr sz="4894" b="1">
              <a:latin typeface="Arial"/>
              <a:ea typeface="Arial"/>
              <a:cs typeface="Arial"/>
              <a:sym typeface="Arial"/>
            </a:endParaRPr>
          </a:p>
          <a:p>
            <a:pPr marL="457200" lvl="0" indent="0" algn="l" rtl="0">
              <a:lnSpc>
                <a:spcPct val="115000"/>
              </a:lnSpc>
              <a:spcBef>
                <a:spcPts val="0"/>
              </a:spcBef>
              <a:spcAft>
                <a:spcPts val="0"/>
              </a:spcAft>
              <a:buSzPct val="147117"/>
              <a:buNone/>
            </a:pPr>
            <a:endParaRPr sz="4894" b="1">
              <a:latin typeface="Arial"/>
              <a:ea typeface="Arial"/>
              <a:cs typeface="Arial"/>
              <a:sym typeface="Arial"/>
            </a:endParaRPr>
          </a:p>
          <a:p>
            <a:pPr marL="596900" lvl="0" indent="-306368" algn="l" rtl="0">
              <a:lnSpc>
                <a:spcPct val="115000"/>
              </a:lnSpc>
              <a:spcBef>
                <a:spcPts val="1800"/>
              </a:spcBef>
              <a:spcAft>
                <a:spcPts val="0"/>
              </a:spcAft>
              <a:buSzPct val="100000"/>
              <a:buChar char="●"/>
            </a:pPr>
            <a:r>
              <a:rPr lang="en-US" sz="4894" b="1">
                <a:latin typeface="Arial"/>
                <a:ea typeface="Arial"/>
                <a:cs typeface="Arial"/>
                <a:sym typeface="Arial"/>
              </a:rPr>
              <a:t>More than 25% said that they would consider switching employers if their organization returns to fully on-site work.</a:t>
            </a:r>
            <a:endParaRPr sz="4894" b="1">
              <a:latin typeface="Arial"/>
              <a:ea typeface="Arial"/>
              <a:cs typeface="Arial"/>
              <a:sym typeface="Arial"/>
            </a:endParaRPr>
          </a:p>
          <a:p>
            <a:pPr marL="457200" lvl="0" indent="0" algn="l" rtl="0">
              <a:lnSpc>
                <a:spcPct val="115000"/>
              </a:lnSpc>
              <a:spcBef>
                <a:spcPts val="1800"/>
              </a:spcBef>
              <a:spcAft>
                <a:spcPts val="0"/>
              </a:spcAft>
              <a:buSzPct val="147117"/>
              <a:buNone/>
            </a:pPr>
            <a:endParaRPr sz="4894" b="1">
              <a:latin typeface="Arial"/>
              <a:ea typeface="Arial"/>
              <a:cs typeface="Arial"/>
              <a:sym typeface="Arial"/>
            </a:endParaRPr>
          </a:p>
          <a:p>
            <a:pPr marL="596900" lvl="0" indent="-306368" algn="l" rtl="0">
              <a:lnSpc>
                <a:spcPct val="115000"/>
              </a:lnSpc>
              <a:spcBef>
                <a:spcPts val="1800"/>
              </a:spcBef>
              <a:spcAft>
                <a:spcPts val="0"/>
              </a:spcAft>
              <a:buSzPct val="100000"/>
              <a:buChar char="●"/>
            </a:pPr>
            <a:r>
              <a:rPr lang="en-US" sz="4894" b="1">
                <a:latin typeface="Arial"/>
                <a:ea typeface="Arial"/>
                <a:cs typeface="Arial"/>
                <a:sym typeface="Arial"/>
              </a:rPr>
              <a:t>Mental health is a top priority.</a:t>
            </a:r>
            <a:endParaRPr sz="4894" b="1">
              <a:latin typeface="Arial"/>
              <a:ea typeface="Arial"/>
              <a:cs typeface="Arial"/>
              <a:sym typeface="Arial"/>
            </a:endParaRPr>
          </a:p>
          <a:p>
            <a:pPr marL="457200" lvl="0" indent="0" algn="l" rtl="0">
              <a:lnSpc>
                <a:spcPct val="115000"/>
              </a:lnSpc>
              <a:spcBef>
                <a:spcPts val="1800"/>
              </a:spcBef>
              <a:spcAft>
                <a:spcPts val="0"/>
              </a:spcAft>
              <a:buSzPct val="147117"/>
              <a:buNone/>
            </a:pPr>
            <a:endParaRPr sz="4894" b="1">
              <a:latin typeface="Arial"/>
              <a:ea typeface="Arial"/>
              <a:cs typeface="Arial"/>
              <a:sym typeface="Arial"/>
            </a:endParaRPr>
          </a:p>
          <a:p>
            <a:pPr marL="596900" lvl="0" indent="-306368" algn="l" rtl="0">
              <a:lnSpc>
                <a:spcPct val="115000"/>
              </a:lnSpc>
              <a:spcBef>
                <a:spcPts val="1800"/>
              </a:spcBef>
              <a:spcAft>
                <a:spcPts val="0"/>
              </a:spcAft>
              <a:buSzPct val="100000"/>
              <a:buChar char="●"/>
            </a:pPr>
            <a:r>
              <a:rPr lang="en-US" sz="4894" b="1">
                <a:latin typeface="Arial"/>
                <a:ea typeface="Arial"/>
                <a:cs typeface="Arial"/>
                <a:sym typeface="Arial"/>
              </a:rPr>
              <a:t>The world is facing a ‘double-disruption’ scenario, with automation and COVID-19, according to the World Economic Forum.</a:t>
            </a:r>
            <a:endParaRPr sz="4894" b="1">
              <a:latin typeface="Arial"/>
              <a:ea typeface="Arial"/>
              <a:cs typeface="Arial"/>
              <a:sym typeface="Arial"/>
            </a:endParaRPr>
          </a:p>
          <a:p>
            <a:pPr marL="0" lvl="0" indent="0" algn="l" rtl="0">
              <a:lnSpc>
                <a:spcPct val="115000"/>
              </a:lnSpc>
              <a:spcBef>
                <a:spcPts val="1800"/>
              </a:spcBef>
              <a:spcAft>
                <a:spcPts val="0"/>
              </a:spcAft>
              <a:buSzPct val="354854"/>
              <a:buNone/>
            </a:pPr>
            <a:endParaRPr sz="2029" b="1">
              <a:latin typeface="Arial"/>
              <a:ea typeface="Arial"/>
              <a:cs typeface="Arial"/>
              <a:sym typeface="Arial"/>
            </a:endParaRPr>
          </a:p>
          <a:p>
            <a:pPr marL="0" lvl="0" indent="0" algn="l" rtl="0">
              <a:lnSpc>
                <a:spcPct val="115000"/>
              </a:lnSpc>
              <a:spcBef>
                <a:spcPts val="1800"/>
              </a:spcBef>
              <a:spcAft>
                <a:spcPts val="0"/>
              </a:spcAft>
              <a:buSzPts val="1800"/>
              <a:buNone/>
            </a:pPr>
            <a:endParaRPr sz="1100" b="1">
              <a:latin typeface="Arial"/>
              <a:ea typeface="Arial"/>
              <a:cs typeface="Arial"/>
              <a:sym typeface="Arial"/>
            </a:endParaRPr>
          </a:p>
          <a:p>
            <a:pPr marL="0" lvl="0" indent="0" algn="l" rtl="0">
              <a:lnSpc>
                <a:spcPct val="115000"/>
              </a:lnSpc>
              <a:spcBef>
                <a:spcPts val="1800"/>
              </a:spcBef>
              <a:spcAft>
                <a:spcPts val="0"/>
              </a:spcAft>
              <a:buSzPts val="1800"/>
              <a:buNone/>
            </a:pPr>
            <a:r>
              <a:rPr lang="en-US" sz="1100" b="1">
                <a:latin typeface="Arial"/>
                <a:ea typeface="Arial"/>
                <a:cs typeface="Arial"/>
                <a:sym typeface="Arial"/>
              </a:rPr>
              <a:t>Source:</a:t>
            </a:r>
            <a:endParaRPr sz="1100" b="1">
              <a:latin typeface="Arial"/>
              <a:ea typeface="Arial"/>
              <a:cs typeface="Arial"/>
              <a:sym typeface="Arial"/>
            </a:endParaRPr>
          </a:p>
          <a:p>
            <a:pPr marL="0" lvl="0" indent="0" algn="l" rtl="0">
              <a:lnSpc>
                <a:spcPct val="115000"/>
              </a:lnSpc>
              <a:spcBef>
                <a:spcPts val="1800"/>
              </a:spcBef>
              <a:spcAft>
                <a:spcPts val="0"/>
              </a:spcAft>
              <a:buSzPts val="1800"/>
              <a:buNone/>
            </a:pPr>
            <a:r>
              <a:rPr lang="en-US" sz="1100" b="1">
                <a:latin typeface="Arial"/>
                <a:ea typeface="Arial"/>
                <a:cs typeface="Arial"/>
                <a:sym typeface="Arial"/>
              </a:rPr>
              <a:t>https://www.weforum.org/agenda/2021/05/employers-pandemic-covid-19-mental-health/</a:t>
            </a:r>
            <a:endParaRPr sz="1100" b="1">
              <a:latin typeface="Arial"/>
              <a:ea typeface="Arial"/>
              <a:cs typeface="Arial"/>
              <a:sym typeface="Arial"/>
            </a:endParaRPr>
          </a:p>
          <a:p>
            <a:pPr marL="0" lvl="0" indent="0" algn="l" rtl="0">
              <a:lnSpc>
                <a:spcPct val="100000"/>
              </a:lnSpc>
              <a:spcBef>
                <a:spcPts val="360"/>
              </a:spcBef>
              <a:spcAft>
                <a:spcPts val="0"/>
              </a:spcAft>
              <a:buSzPct val="96774"/>
              <a:buNone/>
            </a:pPr>
            <a:endParaRPr sz="2400" b="1"/>
          </a:p>
          <a:p>
            <a:pPr marL="0" lvl="0" indent="0" algn="l" rtl="0">
              <a:lnSpc>
                <a:spcPct val="100000"/>
              </a:lnSpc>
              <a:spcBef>
                <a:spcPts val="360"/>
              </a:spcBef>
              <a:spcAft>
                <a:spcPts val="0"/>
              </a:spcAft>
              <a:buSzPct val="92903"/>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92903"/>
              <a:buNone/>
            </a:pPr>
            <a:endParaRPr sz="2500">
              <a:solidFill>
                <a:srgbClr val="000000"/>
              </a:solidFill>
              <a:highlight>
                <a:schemeClr val="lt1"/>
              </a:highlight>
              <a:latin typeface="Arial"/>
              <a:ea typeface="Arial"/>
              <a:cs typeface="Arial"/>
              <a:sym typeface="Arial"/>
            </a:endParaRPr>
          </a:p>
        </p:txBody>
      </p:sp>
      <p:sp>
        <p:nvSpPr>
          <p:cNvPr id="516" name="Google Shape;516;g126f5255eb1_0_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7" name="Google Shape;517;g126f5255eb1_0_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18" name="Google Shape;518;g126f5255eb1_0_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19" name="Google Shape;519;g126f5255eb1_0_0" descr="A picture containing person, walking, people, crowd&#10;&#10;Description automatically generated"/>
          <p:cNvPicPr preferRelativeResize="0"/>
          <p:nvPr/>
        </p:nvPicPr>
        <p:blipFill rotWithShape="1">
          <a:blip r:embed="rId5">
            <a:alphaModFix/>
          </a:blip>
          <a:srcRect/>
          <a:stretch/>
        </p:blipFill>
        <p:spPr>
          <a:xfrm>
            <a:off x="5523888" y="2051425"/>
            <a:ext cx="3538775" cy="2368952"/>
          </a:xfrm>
          <a:prstGeom prst="rect">
            <a:avLst/>
          </a:prstGeom>
          <a:noFill/>
          <a:ln>
            <a:noFill/>
          </a:ln>
        </p:spPr>
      </p:pic>
      <p:sp>
        <p:nvSpPr>
          <p:cNvPr id="520" name="Google Shape;520;g126f5255eb1_0_0"/>
          <p:cNvSpPr txBox="1"/>
          <p:nvPr/>
        </p:nvSpPr>
        <p:spPr>
          <a:xfrm>
            <a:off x="5330374" y="5307425"/>
            <a:ext cx="3925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Photo by </a:t>
            </a:r>
            <a:r>
              <a:rPr lang="en-US" sz="11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Anna Dziubinska</a:t>
            </a:r>
            <a:r>
              <a:rPr lang="en-US" sz="1100" b="0" i="0" u="none" strike="noStrike" cap="none">
                <a:solidFill>
                  <a:srgbClr val="000000"/>
                </a:solidFill>
                <a:latin typeface="Arial"/>
                <a:ea typeface="Arial"/>
                <a:cs typeface="Arial"/>
                <a:sym typeface="Arial"/>
              </a:rPr>
              <a:t> on </a:t>
            </a:r>
            <a:r>
              <a:rPr lang="en-US" sz="11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r>
              <a:rPr lang="en-US"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Mentimeter</a:t>
            </a:r>
            <a:endParaRPr/>
          </a:p>
        </p:txBody>
      </p:sp>
      <p:sp>
        <p:nvSpPr>
          <p:cNvPr id="526" name="Google Shape;526;p3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US" sz="2400"/>
              <a:t>What action can you take to implement changes?</a:t>
            </a:r>
            <a:endParaRPr/>
          </a:p>
          <a:p>
            <a:pPr marL="457200" lvl="0" indent="-228600" algn="l" rtl="0">
              <a:lnSpc>
                <a:spcPct val="100000"/>
              </a:lnSpc>
              <a:spcBef>
                <a:spcPts val="360"/>
              </a:spcBef>
              <a:spcAft>
                <a:spcPts val="0"/>
              </a:spcAft>
              <a:buClr>
                <a:schemeClr val="dk1"/>
              </a:buClr>
              <a:buSzPts val="1800"/>
              <a:buNone/>
            </a:pPr>
            <a:endParaRPr sz="2400"/>
          </a:p>
          <a:p>
            <a:pPr marL="457200" lvl="0" indent="-342900" algn="l" rtl="0">
              <a:lnSpc>
                <a:spcPct val="100000"/>
              </a:lnSpc>
              <a:spcBef>
                <a:spcPts val="360"/>
              </a:spcBef>
              <a:spcAft>
                <a:spcPts val="0"/>
              </a:spcAft>
              <a:buClr>
                <a:schemeClr val="dk1"/>
              </a:buClr>
              <a:buSzPts val="1800"/>
              <a:buChar char="•"/>
            </a:pPr>
            <a:r>
              <a:rPr lang="en-US" sz="2400"/>
              <a:t>Describe any opportunities you see to be an ally.</a:t>
            </a:r>
            <a:endParaRPr/>
          </a:p>
          <a:p>
            <a:pPr marL="457200" lvl="0" indent="-228600" algn="l" rtl="0">
              <a:lnSpc>
                <a:spcPct val="100000"/>
              </a:lnSpc>
              <a:spcBef>
                <a:spcPts val="360"/>
              </a:spcBef>
              <a:spcAft>
                <a:spcPts val="0"/>
              </a:spcAft>
              <a:buClr>
                <a:schemeClr val="dk1"/>
              </a:buClr>
              <a:buSzPts val="1800"/>
              <a:buNone/>
            </a:pPr>
            <a:endParaRPr sz="2400"/>
          </a:p>
          <a:p>
            <a:pPr marL="457200" lvl="0" indent="-342900" algn="l" rtl="0">
              <a:lnSpc>
                <a:spcPct val="100000"/>
              </a:lnSpc>
              <a:spcBef>
                <a:spcPts val="360"/>
              </a:spcBef>
              <a:spcAft>
                <a:spcPts val="0"/>
              </a:spcAft>
              <a:buClr>
                <a:schemeClr val="dk1"/>
              </a:buClr>
              <a:buSzPts val="1800"/>
              <a:buChar char="•"/>
            </a:pPr>
            <a:r>
              <a:rPr lang="en-US" sz="2400"/>
              <a:t>What flexible benefit would you value most?</a:t>
            </a:r>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527" name="Google Shape;527;p3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8" name="Google Shape;528;p3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29" name="Google Shape;529;p3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30" name="Google Shape;530;p36" descr="Chat"/>
          <p:cNvPicPr preferRelativeResize="0"/>
          <p:nvPr/>
        </p:nvPicPr>
        <p:blipFill rotWithShape="1">
          <a:blip r:embed="rId5">
            <a:alphaModFix/>
          </a:blip>
          <a:srcRect/>
          <a:stretch/>
        </p:blipFill>
        <p:spPr>
          <a:xfrm>
            <a:off x="3558651" y="4458210"/>
            <a:ext cx="1667965" cy="16679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sz="4400" b="1">
                <a:solidFill>
                  <a:srgbClr val="0070C0"/>
                </a:solidFill>
                <a:latin typeface="Arial"/>
                <a:ea typeface="Arial"/>
                <a:cs typeface="Arial"/>
                <a:sym typeface="Arial"/>
              </a:rPr>
              <a:t>Inova Aspire</a:t>
            </a:r>
            <a:br>
              <a:rPr lang="en-US" sz="4400" b="1">
                <a:solidFill>
                  <a:srgbClr val="0070C0"/>
                </a:solidFill>
                <a:latin typeface="Arial"/>
                <a:ea typeface="Arial"/>
                <a:cs typeface="Arial"/>
                <a:sym typeface="Arial"/>
              </a:rPr>
            </a:br>
            <a:endParaRPr/>
          </a:p>
        </p:txBody>
      </p:sp>
      <p:sp>
        <p:nvSpPr>
          <p:cNvPr id="151" name="Google Shape;151;p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90000"/>
              </a:lnSpc>
              <a:spcBef>
                <a:spcPts val="1000"/>
              </a:spcBef>
              <a:spcAft>
                <a:spcPts val="0"/>
              </a:spcAft>
              <a:buSzPct val="69498"/>
              <a:buChar char="•"/>
            </a:pPr>
            <a:r>
              <a:rPr lang="en-US" sz="2800">
                <a:solidFill>
                  <a:schemeClr val="dk1"/>
                </a:solidFill>
                <a:latin typeface="Calibri"/>
                <a:ea typeface="Calibri"/>
                <a:cs typeface="Calibri"/>
                <a:sym typeface="Calibri"/>
              </a:rPr>
              <a:t>We provide high quality training and educational programmes to empower individuals and organisations.</a:t>
            </a:r>
            <a:endParaRPr/>
          </a:p>
          <a:p>
            <a:pPr marL="457200" lvl="0" indent="-228600" algn="l" rtl="0">
              <a:lnSpc>
                <a:spcPct val="90000"/>
              </a:lnSpc>
              <a:spcBef>
                <a:spcPts val="1000"/>
              </a:spcBef>
              <a:spcAft>
                <a:spcPts val="0"/>
              </a:spcAft>
              <a:buSzPct val="69498"/>
              <a:buNone/>
            </a:pPr>
            <a:endParaRPr sz="2800">
              <a:solidFill>
                <a:schemeClr val="dk1"/>
              </a:solidFill>
              <a:latin typeface="Calibri"/>
              <a:ea typeface="Calibri"/>
              <a:cs typeface="Calibri"/>
              <a:sym typeface="Calibri"/>
            </a:endParaRPr>
          </a:p>
          <a:p>
            <a:pPr marL="457200" lvl="0" indent="-342900" algn="l" rtl="0">
              <a:lnSpc>
                <a:spcPct val="90000"/>
              </a:lnSpc>
              <a:spcBef>
                <a:spcPts val="1000"/>
              </a:spcBef>
              <a:spcAft>
                <a:spcPts val="0"/>
              </a:spcAft>
              <a:buSzPct val="69498"/>
              <a:buChar char="•"/>
            </a:pPr>
            <a:r>
              <a:rPr lang="en-US" sz="2800">
                <a:solidFill>
                  <a:schemeClr val="dk1"/>
                </a:solidFill>
                <a:latin typeface="Calibri"/>
                <a:ea typeface="Calibri"/>
                <a:cs typeface="Calibri"/>
                <a:sym typeface="Calibri"/>
              </a:rPr>
              <a:t>Our commitment is to embrace diversity in the field of gender, disability, race, age and religion in order to support personal and professional development.</a:t>
            </a:r>
            <a:endParaRPr/>
          </a:p>
          <a:p>
            <a:pPr marL="457200" lvl="0" indent="-228600" algn="l" rtl="0">
              <a:lnSpc>
                <a:spcPct val="90000"/>
              </a:lnSpc>
              <a:spcBef>
                <a:spcPts val="1000"/>
              </a:spcBef>
              <a:spcAft>
                <a:spcPts val="0"/>
              </a:spcAft>
              <a:buSzPct val="69498"/>
              <a:buNone/>
            </a:pPr>
            <a:endParaRPr sz="2800">
              <a:solidFill>
                <a:schemeClr val="dk1"/>
              </a:solidFill>
              <a:latin typeface="Calibri"/>
              <a:ea typeface="Calibri"/>
              <a:cs typeface="Calibri"/>
              <a:sym typeface="Calibri"/>
            </a:endParaRPr>
          </a:p>
          <a:p>
            <a:pPr marL="457200" lvl="0" indent="-342900" algn="l" rtl="0">
              <a:lnSpc>
                <a:spcPct val="90000"/>
              </a:lnSpc>
              <a:spcBef>
                <a:spcPts val="1000"/>
              </a:spcBef>
              <a:spcAft>
                <a:spcPts val="0"/>
              </a:spcAft>
              <a:buSzPct val="69498"/>
              <a:buChar char="•"/>
            </a:pPr>
            <a:r>
              <a:rPr lang="en-US" sz="2800">
                <a:solidFill>
                  <a:schemeClr val="dk1"/>
                </a:solidFill>
                <a:latin typeface="Calibri"/>
                <a:ea typeface="Calibri"/>
                <a:cs typeface="Calibri"/>
                <a:sym typeface="Calibri"/>
              </a:rPr>
              <a:t>Themes for our training: wellbeing and happiness, mindful approaches, innovation in mindful ageing, equality approaches, youth development to address worklessness, women’s leadership development.</a:t>
            </a:r>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a:solidFill>
                <a:srgbClr val="000000"/>
              </a:solidFill>
              <a:highlight>
                <a:schemeClr val="lt1"/>
              </a:highlight>
              <a:latin typeface="Arial"/>
              <a:ea typeface="Arial"/>
              <a:cs typeface="Arial"/>
              <a:sym typeface="Arial"/>
            </a:endParaRPr>
          </a:p>
        </p:txBody>
      </p:sp>
      <p:sp>
        <p:nvSpPr>
          <p:cNvPr id="152" name="Google Shape;152;p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3" name="Google Shape;153;p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54" name="Google Shape;154;p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1"/>
          <p:cNvSpPr txBox="1">
            <a:spLocks noGrp="1"/>
          </p:cNvSpPr>
          <p:nvPr>
            <p:ph type="title"/>
          </p:nvPr>
        </p:nvSpPr>
        <p:spPr>
          <a:xfrm>
            <a:off x="4885341" y="1131094"/>
            <a:ext cx="3630008" cy="1355479"/>
          </a:xfrm>
          <a:prstGeom prst="rect">
            <a:avLst/>
          </a:prstGeom>
          <a:noFill/>
          <a:ln>
            <a:noFill/>
          </a:ln>
        </p:spPr>
        <p:txBody>
          <a:bodyPr spcFirstLastPara="1" wrap="square" lIns="171450" tIns="171450" rIns="171450" bIns="0" anchor="ctr" anchorCtr="0">
            <a:normAutofit fontScale="90000"/>
          </a:bodyPr>
          <a:lstStyle/>
          <a:p>
            <a:pPr marL="0" lvl="0" indent="0" algn="ctr" rtl="0">
              <a:lnSpc>
                <a:spcPct val="100000"/>
              </a:lnSpc>
              <a:spcBef>
                <a:spcPts val="0"/>
              </a:spcBef>
              <a:spcAft>
                <a:spcPts val="0"/>
              </a:spcAft>
              <a:buSzPct val="111111"/>
              <a:buNone/>
            </a:pPr>
            <a:r>
              <a:rPr lang="en-US" b="1">
                <a:solidFill>
                  <a:srgbClr val="0070C0"/>
                </a:solidFill>
              </a:rPr>
              <a:t>Evaluation form</a:t>
            </a:r>
            <a:endParaRPr/>
          </a:p>
        </p:txBody>
      </p:sp>
      <p:pic>
        <p:nvPicPr>
          <p:cNvPr id="537" name="Google Shape;537;p41" descr="A pencil on a piece of paper&#10;&#10;Description automatically generated with medium confidence"/>
          <p:cNvPicPr preferRelativeResize="0"/>
          <p:nvPr/>
        </p:nvPicPr>
        <p:blipFill rotWithShape="1">
          <a:blip r:embed="rId3">
            <a:alphaModFix/>
          </a:blip>
          <a:srcRect l="42027"/>
          <a:stretch/>
        </p:blipFill>
        <p:spPr>
          <a:xfrm>
            <a:off x="15" y="857257"/>
            <a:ext cx="4587412" cy="5143493"/>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538" name="Google Shape;538;p41"/>
          <p:cNvSpPr txBox="1">
            <a:spLocks noGrp="1"/>
          </p:cNvSpPr>
          <p:nvPr>
            <p:ph type="body" idx="1"/>
          </p:nvPr>
        </p:nvSpPr>
        <p:spPr>
          <a:xfrm>
            <a:off x="4885341" y="2607223"/>
            <a:ext cx="3630008" cy="2882750"/>
          </a:xfrm>
          <a:prstGeom prst="rect">
            <a:avLst/>
          </a:prstGeom>
          <a:noFill/>
          <a:ln>
            <a:noFill/>
          </a:ln>
        </p:spPr>
        <p:txBody>
          <a:bodyPr spcFirstLastPara="1" wrap="square" lIns="68550" tIns="34275" rIns="68550" bIns="34275" anchor="t" anchorCtr="0">
            <a:normAutofit/>
          </a:bodyPr>
          <a:lstStyle/>
          <a:p>
            <a:pPr marL="0" lvl="0" indent="0" algn="ctr" rtl="0">
              <a:lnSpc>
                <a:spcPct val="100000"/>
              </a:lnSpc>
              <a:spcBef>
                <a:spcPts val="0"/>
              </a:spcBef>
              <a:spcAft>
                <a:spcPts val="0"/>
              </a:spcAft>
              <a:buSzPts val="2800"/>
              <a:buNone/>
            </a:pPr>
            <a:r>
              <a:rPr lang="en-US" sz="1500"/>
              <a:t>Please complete this short evaluation form found in chat</a:t>
            </a:r>
            <a:endParaRPr/>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r>
              <a:rPr lang="en-US" sz="1500"/>
              <a:t>Your feedback is so valuable to us!</a:t>
            </a:r>
            <a:endParaRPr/>
          </a:p>
          <a:p>
            <a:pPr marL="0" lvl="0" indent="0" algn="l" rtl="0">
              <a:lnSpc>
                <a:spcPct val="100000"/>
              </a:lnSpc>
              <a:spcBef>
                <a:spcPts val="750"/>
              </a:spcBef>
              <a:spcAft>
                <a:spcPts val="0"/>
              </a:spcAft>
              <a:buSzPts val="2800"/>
              <a:buNone/>
            </a:pPr>
            <a:endParaRPr sz="1500"/>
          </a:p>
        </p:txBody>
      </p:sp>
      <p:pic>
        <p:nvPicPr>
          <p:cNvPr id="539" name="Google Shape;539;p41"/>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540" name="Google Shape;540;p4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g12474296616_0_12"/>
          <p:cNvPicPr preferRelativeResize="0"/>
          <p:nvPr/>
        </p:nvPicPr>
        <p:blipFill rotWithShape="1">
          <a:blip r:embed="rId3">
            <a:alphaModFix amt="13000"/>
          </a:blip>
          <a:srcRect/>
          <a:stretch/>
        </p:blipFill>
        <p:spPr>
          <a:xfrm>
            <a:off x="1346278" y="1113719"/>
            <a:ext cx="6637173" cy="3792670"/>
          </a:xfrm>
          <a:prstGeom prst="rect">
            <a:avLst/>
          </a:prstGeom>
          <a:noFill/>
          <a:ln>
            <a:noFill/>
          </a:ln>
        </p:spPr>
      </p:pic>
      <p:sp>
        <p:nvSpPr>
          <p:cNvPr id="547" name="Google Shape;547;g12474296616_0_12"/>
          <p:cNvSpPr txBox="1">
            <a:spLocks noGrp="1"/>
          </p:cNvSpPr>
          <p:nvPr>
            <p:ph type="ctrTitle"/>
          </p:nvPr>
        </p:nvSpPr>
        <p:spPr>
          <a:xfrm>
            <a:off x="1635840" y="3445395"/>
            <a:ext cx="6058049" cy="179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br>
              <a:rPr lang="en-US" sz="3000"/>
            </a:br>
            <a:r>
              <a:rPr lang="en-US" sz="3000" b="1">
                <a:solidFill>
                  <a:srgbClr val="0070C0"/>
                </a:solidFill>
              </a:rPr>
              <a:t>Any Questions?</a:t>
            </a:r>
            <a:br>
              <a:rPr lang="en-US" sz="3000" b="1">
                <a:solidFill>
                  <a:srgbClr val="0070C0"/>
                </a:solidFill>
              </a:rPr>
            </a:br>
            <a:br>
              <a:rPr lang="en-US" sz="3000">
                <a:solidFill>
                  <a:srgbClr val="0070C0"/>
                </a:solidFill>
              </a:rPr>
            </a:br>
            <a:r>
              <a:rPr lang="en-US" sz="3000" b="1">
                <a:solidFill>
                  <a:srgbClr val="0070C0"/>
                </a:solidFill>
              </a:rPr>
              <a:t>It’s been great to work with you all!</a:t>
            </a:r>
            <a:br>
              <a:rPr lang="en-US" sz="3000" b="1">
                <a:solidFill>
                  <a:srgbClr val="0070C0"/>
                </a:solidFill>
                <a:latin typeface="Helvetica Neue"/>
                <a:ea typeface="Helvetica Neue"/>
                <a:cs typeface="Helvetica Neue"/>
                <a:sym typeface="Helvetica Neue"/>
              </a:rPr>
            </a:br>
            <a:br>
              <a:rPr lang="en-US" sz="3000" b="1">
                <a:solidFill>
                  <a:srgbClr val="C4BD97"/>
                </a:solidFill>
              </a:rPr>
            </a:br>
            <a:r>
              <a:rPr lang="en-US" sz="3000" b="1"/>
              <a:t>Thank you!</a:t>
            </a:r>
            <a:br>
              <a:rPr lang="en-US" sz="3000" b="1"/>
            </a:br>
            <a:endParaRPr sz="3000" b="1"/>
          </a:p>
        </p:txBody>
      </p:sp>
      <p:pic>
        <p:nvPicPr>
          <p:cNvPr id="548" name="Google Shape;548;g12474296616_0_12"/>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549" name="Google Shape;549;g12474296616_0_12"/>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2"/>
          <p:cNvSpPr txBox="1">
            <a:spLocks noGrp="1"/>
          </p:cNvSpPr>
          <p:nvPr>
            <p:ph type="title"/>
          </p:nvPr>
        </p:nvSpPr>
        <p:spPr>
          <a:xfrm>
            <a:off x="521723" y="981780"/>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b="1">
                <a:solidFill>
                  <a:srgbClr val="0070C0"/>
                </a:solidFill>
              </a:rPr>
              <a:t>References and sources</a:t>
            </a:r>
            <a:br>
              <a:rPr lang="en-US" b="1">
                <a:solidFill>
                  <a:srgbClr val="0070C0"/>
                </a:solidFill>
              </a:rPr>
            </a:br>
            <a:br>
              <a:rPr lang="en-US" b="1">
                <a:solidFill>
                  <a:srgbClr val="0070C0"/>
                </a:solidFill>
              </a:rPr>
            </a:br>
            <a:endParaRPr b="1">
              <a:solidFill>
                <a:srgbClr val="0070C0"/>
              </a:solidFill>
            </a:endParaRPr>
          </a:p>
        </p:txBody>
      </p:sp>
      <p:sp>
        <p:nvSpPr>
          <p:cNvPr id="556" name="Google Shape;556;p42"/>
          <p:cNvSpPr txBox="1">
            <a:spLocks noGrp="1"/>
          </p:cNvSpPr>
          <p:nvPr>
            <p:ph type="body" idx="1"/>
          </p:nvPr>
        </p:nvSpPr>
        <p:spPr>
          <a:xfrm>
            <a:off x="468126" y="1850362"/>
            <a:ext cx="6351347" cy="24949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900"/>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557" name="Google Shape;557;p42"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58" name="Google Shape;558;p42"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59" name="Google Shape;559;p42"/>
          <p:cNvSpPr txBox="1"/>
          <p:nvPr/>
        </p:nvSpPr>
        <p:spPr>
          <a:xfrm>
            <a:off x="352933" y="1269195"/>
            <a:ext cx="6784200" cy="636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https://www.mckinsey.com/business-functions/organization/our-insights/gender-diversity-a-corporate-performance-driver</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https://assets.publishing.service.gov.uk/government/uploads/system/uploads/attachment_data/file/594336/race-in-workplace-mcgregor-smith-review.pdf</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https://www.gov.uk/government/publications/the-report-of-the-commission-on-race-and-ethnic-disparities/summary-of-recommendations</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https://www.gov.uk/government/publications/unconscious-bias-and-diversity-training-what-the-evidence-says</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https://hbr.org/2021/02/are-your-diversity-efforts-othering-underrepresented-groups</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https://www.medicalnewstoday.com/articles/weathering-what-are-the-health-effects-of-stress-and-discrimination#Quantifying-the-effects-of-weathering</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11">
                  <a:extLst>
                    <a:ext uri="{A12FA001-AC4F-418D-AE19-62706E023703}">
                      <ahyp:hlinkClr xmlns:ahyp="http://schemas.microsoft.com/office/drawing/2018/hyperlinkcolor" val="tx"/>
                    </a:ext>
                  </a:extLst>
                </a:hlinkClick>
              </a:rPr>
              <a:t>https://libguides.kent-school.edu/race-racism-antiracism/ally</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12">
                  <a:extLst>
                    <a:ext uri="{A12FA001-AC4F-418D-AE19-62706E023703}">
                      <ahyp:hlinkClr xmlns:ahyp="http://schemas.microsoft.com/office/drawing/2018/hyperlinkcolor" val="tx"/>
                    </a:ext>
                  </a:extLst>
                </a:hlinkClick>
              </a:rPr>
              <a:t>https://hbr.org/2021/04/research-adding-women-to-the-c-suite-changes-how-companies-think?utm_campaign=hbr&amp;utm_medium=social&amp;utm_source=linkedin</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13">
                  <a:extLst>
                    <a:ext uri="{A12FA001-AC4F-418D-AE19-62706E023703}">
                      <ahyp:hlinkClr xmlns:ahyp="http://schemas.microsoft.com/office/drawing/2018/hyperlinkcolor" val="tx"/>
                    </a:ext>
                  </a:extLst>
                </a:hlinkClick>
              </a:rPr>
              <a:t>https://wgha.org.au/how-to-avoid-gender-bias-in-performance-reviews/</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14">
                  <a:extLst>
                    <a:ext uri="{A12FA001-AC4F-418D-AE19-62706E023703}">
                      <ahyp:hlinkClr xmlns:ahyp="http://schemas.microsoft.com/office/drawing/2018/hyperlinkcolor" val="tx"/>
                    </a:ext>
                  </a:extLst>
                </a:hlinkClick>
              </a:rPr>
              <a:t>https://www.gartner.com/smarterwithgartner/9-future-of-work-trends-post-covid-19</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15">
                  <a:extLst>
                    <a:ext uri="{A12FA001-AC4F-418D-AE19-62706E023703}">
                      <ahyp:hlinkClr xmlns:ahyp="http://schemas.microsoft.com/office/drawing/2018/hyperlinkcolor" val="tx"/>
                    </a:ext>
                  </a:extLst>
                </a:hlinkClick>
              </a:rPr>
              <a:t>https://www.cipd.co.uk/news-views/campaigns/flex-from-first#gref</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C4BD97"/>
              </a:solidFill>
              <a:latin typeface="Arial"/>
              <a:ea typeface="Arial"/>
              <a:cs typeface="Arial"/>
              <a:sym typeface="Arial"/>
            </a:endParaRPr>
          </a:p>
        </p:txBody>
      </p:sp>
      <p:pic>
        <p:nvPicPr>
          <p:cNvPr id="560" name="Google Shape;560;p42"/>
          <p:cNvPicPr preferRelativeResize="0"/>
          <p:nvPr/>
        </p:nvPicPr>
        <p:blipFill rotWithShape="1">
          <a:blip r:embed="rId16">
            <a:alphaModFix/>
          </a:blip>
          <a:srcRect/>
          <a:stretch/>
        </p:blipFill>
        <p:spPr>
          <a:xfrm>
            <a:off x="8181875" y="89649"/>
            <a:ext cx="892426" cy="881527"/>
          </a:xfrm>
          <a:prstGeom prst="rect">
            <a:avLst/>
          </a:prstGeom>
          <a:noFill/>
          <a:ln>
            <a:noFill/>
          </a:ln>
        </p:spPr>
      </p:pic>
      <p:pic>
        <p:nvPicPr>
          <p:cNvPr id="561" name="Google Shape;561;p42"/>
          <p:cNvPicPr preferRelativeResize="0"/>
          <p:nvPr/>
        </p:nvPicPr>
        <p:blipFill rotWithShape="1">
          <a:blip r:embed="rId17">
            <a:alphaModFix/>
          </a:blip>
          <a:srcRect/>
          <a:stretch/>
        </p:blipFill>
        <p:spPr>
          <a:xfrm>
            <a:off x="7718900" y="6209113"/>
            <a:ext cx="1261242" cy="5847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3"/>
          <p:cNvSpPr txBox="1">
            <a:spLocks noGrp="1"/>
          </p:cNvSpPr>
          <p:nvPr>
            <p:ph type="title"/>
          </p:nvPr>
        </p:nvSpPr>
        <p:spPr>
          <a:xfrm>
            <a:off x="567050" y="971169"/>
            <a:ext cx="7886700" cy="1708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b="1">
                <a:solidFill>
                  <a:srgbClr val="0070C0"/>
                </a:solidFill>
              </a:rPr>
              <a:t>Additional information and useful websites</a:t>
            </a:r>
            <a:br>
              <a:rPr lang="en-US" b="1">
                <a:solidFill>
                  <a:srgbClr val="0070C0"/>
                </a:solidFill>
              </a:rPr>
            </a:br>
            <a:endParaRPr>
              <a:solidFill>
                <a:srgbClr val="0070C0"/>
              </a:solidFill>
            </a:endParaRPr>
          </a:p>
        </p:txBody>
      </p:sp>
      <p:pic>
        <p:nvPicPr>
          <p:cNvPr id="568" name="Google Shape;568;p43"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69" name="Google Shape;569;p43"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70" name="Google Shape;570;p43"/>
          <p:cNvSpPr txBox="1"/>
          <p:nvPr/>
        </p:nvSpPr>
        <p:spPr>
          <a:xfrm>
            <a:off x="521725" y="2105375"/>
            <a:ext cx="6244200" cy="26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US"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https://www.peoplemanagement.co.uk/news/articles/three-quarters-men-feel-stigmatised-taking-extended-paternity-leave</a:t>
            </a:r>
            <a:endParaRPr sz="1100" b="0" i="0" u="sng"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none" strike="noStrike" cap="none">
                <a:solidFill>
                  <a:schemeClr val="dk1"/>
                </a:solidFill>
                <a:latin typeface="Arial"/>
                <a:ea typeface="Arial"/>
                <a:cs typeface="Arial"/>
                <a:sym typeface="Arial"/>
              </a:rPr>
              <a:t>Document with timelines of legislation and women’s rights and gender equality pertaining to reproductive  rights and sexual health, violence against women, home and family, education, work, women in senior roles, political representation: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https://www.fawcettsociety.org.uk/Handlers/Download.ashx?IDMF=45a5a7f5-ffbd-4078-b0b7-4bfcccab159d</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https://www.vox.com/2015/2/16/8031073/what-are-microaggressions</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http://genderedinnovations.stanford.edu/policy/timeline.html</a:t>
            </a: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1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100" b="0" i="0" u="sng" strike="noStrike" cap="none">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https://socialprotection-humanrights.org/key-issues/disadvantaged-and-vulnerable-groups/lgbtqi/</a:t>
            </a:r>
            <a:r>
              <a:rPr lang="en-US" sz="1100" b="0" i="0" u="none" strike="noStrike" cap="none">
                <a:solidFill>
                  <a:srgbClr val="0000FF"/>
                </a:solidFill>
                <a:latin typeface="Arial"/>
                <a:ea typeface="Arial"/>
                <a:cs typeface="Arial"/>
                <a:sym typeface="Arial"/>
              </a:rPr>
              <a:t> </a:t>
            </a:r>
            <a:endParaRPr sz="1100" b="0" i="0" u="none" strike="noStrike" cap="none">
              <a:solidFill>
                <a:srgbClr val="0000FF"/>
              </a:solidFill>
              <a:latin typeface="Arial"/>
              <a:ea typeface="Arial"/>
              <a:cs typeface="Arial"/>
              <a:sym typeface="Arial"/>
            </a:endParaRPr>
          </a:p>
        </p:txBody>
      </p:sp>
      <p:pic>
        <p:nvPicPr>
          <p:cNvPr id="571" name="Google Shape;571;p43"/>
          <p:cNvPicPr preferRelativeResize="0"/>
          <p:nvPr/>
        </p:nvPicPr>
        <p:blipFill rotWithShape="1">
          <a:blip r:embed="rId10">
            <a:alphaModFix/>
          </a:blip>
          <a:srcRect/>
          <a:stretch/>
        </p:blipFill>
        <p:spPr>
          <a:xfrm>
            <a:off x="8181875" y="89649"/>
            <a:ext cx="892426" cy="881527"/>
          </a:xfrm>
          <a:prstGeom prst="rect">
            <a:avLst/>
          </a:prstGeom>
          <a:noFill/>
          <a:ln>
            <a:noFill/>
          </a:ln>
        </p:spPr>
      </p:pic>
      <p:pic>
        <p:nvPicPr>
          <p:cNvPr id="572" name="Google Shape;572;p43"/>
          <p:cNvPicPr preferRelativeResize="0"/>
          <p:nvPr/>
        </p:nvPicPr>
        <p:blipFill rotWithShape="1">
          <a:blip r:embed="rId11">
            <a:alphaModFix/>
          </a:blip>
          <a:srcRect/>
          <a:stretch/>
        </p:blipFill>
        <p:spPr>
          <a:xfrm>
            <a:off x="7718900" y="6209113"/>
            <a:ext cx="1261242" cy="584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12418acd849_0_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588" name="Google Shape;588;g12418acd849_0_21"/>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589" name="Google Shape;589;g12418acd849_0_2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590" name="Google Shape;590;g12418acd849_0_21"/>
          <p:cNvSpPr txBox="1"/>
          <p:nvPr/>
        </p:nvSpPr>
        <p:spPr>
          <a:xfrm>
            <a:off x="276652" y="6408810"/>
            <a:ext cx="8867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sp>
        <p:nvSpPr>
          <p:cNvPr id="591" name="Google Shape;591;g12418acd849_0_21"/>
          <p:cNvSpPr txBox="1"/>
          <p:nvPr/>
        </p:nvSpPr>
        <p:spPr>
          <a:xfrm>
            <a:off x="1453200" y="2274600"/>
            <a:ext cx="6237600"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Arial"/>
                <a:ea typeface="Arial"/>
                <a:cs typeface="Arial"/>
                <a:sym typeface="Arial"/>
              </a:rPr>
              <a:t>Thank you!</a:t>
            </a:r>
            <a:endParaRPr sz="3700" b="0" i="0" u="none" strike="noStrike" cap="none">
              <a:solidFill>
                <a:srgbClr val="000000"/>
              </a:solidFill>
              <a:latin typeface="Arial"/>
              <a:ea typeface="Arial"/>
              <a:cs typeface="Arial"/>
              <a:sym typeface="Arial"/>
            </a:endParaRPr>
          </a:p>
        </p:txBody>
      </p:sp>
      <p:pic>
        <p:nvPicPr>
          <p:cNvPr id="592" name="Google Shape;592;g12418acd849_0_2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593" name="Google Shape;593;g12418acd849_0_21"/>
          <p:cNvPicPr preferRelativeResize="0"/>
          <p:nvPr/>
        </p:nvPicPr>
        <p:blipFill rotWithShape="1">
          <a:blip r:embed="rId6">
            <a:alphaModFix/>
          </a:blip>
          <a:srcRect/>
          <a:stretch/>
        </p:blipFill>
        <p:spPr>
          <a:xfrm>
            <a:off x="3759475" y="38413"/>
            <a:ext cx="1261242" cy="58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80cecc2bf6_1_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b="1">
                <a:solidFill>
                  <a:srgbClr val="0070C0"/>
                </a:solidFill>
                <a:latin typeface="Arial"/>
                <a:ea typeface="Arial"/>
                <a:cs typeface="Arial"/>
                <a:sym typeface="Arial"/>
              </a:rPr>
              <a:t>Project Objectives</a:t>
            </a:r>
            <a:endParaRPr/>
          </a:p>
        </p:txBody>
      </p:sp>
      <p:sp>
        <p:nvSpPr>
          <p:cNvPr id="160" name="Google Shape;160;g180cecc2bf6_1_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The concrete objectives of this project have been identified as follows:</a:t>
            </a:r>
            <a:endParaRPr sz="1300">
              <a:latin typeface="Arial"/>
              <a:ea typeface="Arial"/>
              <a:cs typeface="Arial"/>
              <a:sym typeface="Arial"/>
            </a:endParaRPr>
          </a:p>
          <a:p>
            <a:pPr marL="0" lvl="0" indent="457200" algn="l" rtl="0">
              <a:lnSpc>
                <a:spcPct val="115000"/>
              </a:lnSpc>
              <a:spcBef>
                <a:spcPts val="1200"/>
              </a:spcBef>
              <a:spcAft>
                <a:spcPts val="0"/>
              </a:spcAft>
              <a:buSzPts val="1800"/>
              <a:buNone/>
            </a:pPr>
            <a:r>
              <a:rPr lang="en-US" sz="1300">
                <a:latin typeface="Arial"/>
                <a:ea typeface="Arial"/>
                <a:cs typeface="Arial"/>
                <a:sym typeface="Arial"/>
              </a:rPr>
              <a:t>Promote the business case for a diverse workforce.</a:t>
            </a:r>
            <a:endParaRPr sz="1300">
              <a:latin typeface="Arial"/>
              <a:ea typeface="Arial"/>
              <a:cs typeface="Arial"/>
              <a:sym typeface="Arial"/>
            </a:endParaRPr>
          </a:p>
          <a:p>
            <a:pPr marL="457200" lvl="0" indent="0" algn="l" rtl="0">
              <a:lnSpc>
                <a:spcPct val="115000"/>
              </a:lnSpc>
              <a:spcBef>
                <a:spcPts val="1200"/>
              </a:spcBef>
              <a:spcAft>
                <a:spcPts val="0"/>
              </a:spcAft>
              <a:buSzPts val="1800"/>
              <a:buNone/>
            </a:pPr>
            <a:r>
              <a:rPr lang="en-US" sz="900">
                <a:latin typeface="Times New Roman"/>
                <a:ea typeface="Times New Roman"/>
                <a:cs typeface="Times New Roman"/>
                <a:sym typeface="Times New Roman"/>
              </a:rPr>
              <a:t> </a:t>
            </a:r>
            <a:r>
              <a:rPr lang="en-US" sz="1300">
                <a:latin typeface="Arial"/>
                <a:ea typeface="Arial"/>
                <a:cs typeface="Arial"/>
                <a:sym typeface="Arial"/>
              </a:rPr>
              <a:t>Explore the barriers to diversity and inclusion in organisations, paying particular attention to post-Covid-19 impacts, especially on hard-hit groups of employees.</a:t>
            </a:r>
            <a:endParaRPr sz="1300">
              <a:latin typeface="Arial"/>
              <a:ea typeface="Arial"/>
              <a:cs typeface="Arial"/>
              <a:sym typeface="Arial"/>
            </a:endParaRPr>
          </a:p>
          <a:p>
            <a:pPr marL="457200" lvl="0" indent="0" algn="l" rtl="0">
              <a:lnSpc>
                <a:spcPct val="115000"/>
              </a:lnSpc>
              <a:spcBef>
                <a:spcPts val="1200"/>
              </a:spcBef>
              <a:spcAft>
                <a:spcPts val="0"/>
              </a:spcAft>
              <a:buSzPts val="1800"/>
              <a:buNone/>
            </a:pPr>
            <a:r>
              <a:rPr lang="en-US" sz="1300">
                <a:latin typeface="Arial"/>
                <a:ea typeface="Arial"/>
                <a:cs typeface="Arial"/>
                <a:sym typeface="Arial"/>
              </a:rPr>
              <a:t>Encourage implementation of inclusive working practices.</a:t>
            </a:r>
            <a:endParaRPr sz="1300">
              <a:latin typeface="Arial"/>
              <a:ea typeface="Arial"/>
              <a:cs typeface="Arial"/>
              <a:sym typeface="Arial"/>
            </a:endParaRPr>
          </a:p>
          <a:p>
            <a:pPr marL="457200" lvl="0" indent="0" algn="l" rtl="0">
              <a:lnSpc>
                <a:spcPct val="115000"/>
              </a:lnSpc>
              <a:spcBef>
                <a:spcPts val="1200"/>
              </a:spcBef>
              <a:spcAft>
                <a:spcPts val="0"/>
              </a:spcAft>
              <a:buSzPts val="1800"/>
              <a:buNone/>
            </a:pPr>
            <a:r>
              <a:rPr lang="en-US" sz="1300">
                <a:latin typeface="Arial"/>
                <a:ea typeface="Arial"/>
                <a:cs typeface="Arial"/>
                <a:sym typeface="Arial"/>
              </a:rPr>
              <a:t>Ascertain innovative practices to promote a diverse, welcoming and inclusive environment.</a:t>
            </a:r>
            <a:endParaRPr sz="1300">
              <a:latin typeface="Arial"/>
              <a:ea typeface="Arial"/>
              <a:cs typeface="Arial"/>
              <a:sym typeface="Arial"/>
            </a:endParaRPr>
          </a:p>
          <a:p>
            <a:pPr marL="457200" lvl="0" indent="0" algn="l" rtl="0">
              <a:lnSpc>
                <a:spcPct val="115000"/>
              </a:lnSpc>
              <a:spcBef>
                <a:spcPts val="1200"/>
              </a:spcBef>
              <a:spcAft>
                <a:spcPts val="0"/>
              </a:spcAft>
              <a:buSzPts val="1800"/>
              <a:buNone/>
            </a:pPr>
            <a:r>
              <a:rPr lang="en-US" sz="900">
                <a:latin typeface="Times New Roman"/>
                <a:ea typeface="Times New Roman"/>
                <a:cs typeface="Times New Roman"/>
                <a:sym typeface="Times New Roman"/>
              </a:rPr>
              <a:t> </a:t>
            </a:r>
            <a:r>
              <a:rPr lang="en-US" sz="1300">
                <a:latin typeface="Arial"/>
                <a:ea typeface="Arial"/>
                <a:cs typeface="Arial"/>
                <a:sym typeface="Arial"/>
              </a:rPr>
              <a:t>Investigate current practice such as microaggressions, communicating non-tolerance behaviour.</a:t>
            </a:r>
            <a:endParaRPr sz="1300">
              <a:latin typeface="Arial"/>
              <a:ea typeface="Arial"/>
              <a:cs typeface="Arial"/>
              <a:sym typeface="Arial"/>
            </a:endParaRPr>
          </a:p>
          <a:p>
            <a:pPr marL="457200" lvl="0" indent="0" algn="l" rtl="0">
              <a:lnSpc>
                <a:spcPct val="115000"/>
              </a:lnSpc>
              <a:spcBef>
                <a:spcPts val="1200"/>
              </a:spcBef>
              <a:spcAft>
                <a:spcPts val="0"/>
              </a:spcAft>
              <a:buSzPts val="1800"/>
              <a:buNone/>
            </a:pPr>
            <a:r>
              <a:rPr lang="en-US" sz="1300">
                <a:latin typeface="Arial"/>
                <a:ea typeface="Arial"/>
                <a:cs typeface="Arial"/>
                <a:sym typeface="Arial"/>
              </a:rPr>
              <a:t>Create accepting climates where all individuals can thrive in the work environment.</a:t>
            </a:r>
            <a:endParaRPr sz="1300">
              <a:latin typeface="Arial"/>
              <a:ea typeface="Arial"/>
              <a:cs typeface="Arial"/>
              <a:sym typeface="Arial"/>
            </a:endParaRPr>
          </a:p>
          <a:p>
            <a:pPr marL="457200" lvl="0" indent="0" algn="l" rtl="0">
              <a:lnSpc>
                <a:spcPct val="115000"/>
              </a:lnSpc>
              <a:spcBef>
                <a:spcPts val="1200"/>
              </a:spcBef>
              <a:spcAft>
                <a:spcPts val="0"/>
              </a:spcAft>
              <a:buSzPts val="1800"/>
              <a:buNone/>
            </a:pPr>
            <a:r>
              <a:rPr lang="en-US" sz="1300">
                <a:latin typeface="Arial"/>
                <a:ea typeface="Arial"/>
                <a:cs typeface="Arial"/>
                <a:sym typeface="Arial"/>
              </a:rPr>
              <a:t>Create a climate for honest crucial conversations sharing experiences to determine what works at local level with regards diversity and what still needs attention. </a:t>
            </a:r>
            <a:endParaRPr sz="1300">
              <a:latin typeface="Arial"/>
              <a:ea typeface="Arial"/>
              <a:cs typeface="Arial"/>
              <a:sym typeface="Arial"/>
            </a:endParaRPr>
          </a:p>
          <a:p>
            <a:pPr marL="0" lvl="0" indent="0" algn="l" rtl="0">
              <a:lnSpc>
                <a:spcPct val="100000"/>
              </a:lnSpc>
              <a:spcBef>
                <a:spcPts val="1200"/>
              </a:spcBef>
              <a:spcAft>
                <a:spcPts val="0"/>
              </a:spcAft>
              <a:buSzPts val="1946"/>
              <a:buNone/>
            </a:pPr>
            <a:endParaRPr sz="2800"/>
          </a:p>
        </p:txBody>
      </p:sp>
      <p:sp>
        <p:nvSpPr>
          <p:cNvPr id="161" name="Google Shape;161;g180cecc2bf6_1_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2" name="Google Shape;162;g180cecc2bf6_1_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63" name="Google Shape;163;g180cecc2bf6_1_0"/>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5553"/>
              <a:buNone/>
            </a:pPr>
            <a:r>
              <a:rPr lang="en-US" sz="3600" b="1">
                <a:solidFill>
                  <a:srgbClr val="0070C0"/>
                </a:solidFill>
                <a:latin typeface="Arial"/>
                <a:ea typeface="Arial"/>
                <a:cs typeface="Arial"/>
                <a:sym typeface="Arial"/>
              </a:rPr>
              <a:t>Diversity Inside Out Project – Recap previous sessions</a:t>
            </a:r>
            <a:endParaRPr/>
          </a:p>
        </p:txBody>
      </p:sp>
      <p:sp>
        <p:nvSpPr>
          <p:cNvPr id="169" name="Google Shape;169;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2400">
                <a:solidFill>
                  <a:schemeClr val="dk1"/>
                </a:solidFill>
                <a:latin typeface="Arial"/>
                <a:ea typeface="Arial"/>
                <a:cs typeface="Arial"/>
                <a:sym typeface="Arial"/>
              </a:rPr>
              <a:t>What did you enjoy about the last session? </a:t>
            </a:r>
            <a:endParaRPr/>
          </a:p>
          <a:p>
            <a:pPr marL="457200" lvl="0" indent="-342900" algn="l" rtl="0">
              <a:lnSpc>
                <a:spcPct val="90000"/>
              </a:lnSpc>
              <a:spcBef>
                <a:spcPts val="1000"/>
              </a:spcBef>
              <a:spcAft>
                <a:spcPts val="0"/>
              </a:spcAft>
              <a:buSzPts val="1800"/>
              <a:buChar char="•"/>
            </a:pPr>
            <a:r>
              <a:rPr lang="en-US" sz="2400">
                <a:solidFill>
                  <a:schemeClr val="dk1"/>
                </a:solidFill>
                <a:latin typeface="Arial"/>
                <a:ea typeface="Arial"/>
                <a:cs typeface="Arial"/>
                <a:sym typeface="Arial"/>
              </a:rPr>
              <a:t>What did you learn?</a:t>
            </a:r>
            <a:endParaRPr sz="2400">
              <a:solidFill>
                <a:schemeClr val="dk1"/>
              </a:solidFill>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2400">
                <a:latin typeface="Arial"/>
                <a:ea typeface="Arial"/>
                <a:cs typeface="Arial"/>
                <a:sym typeface="Arial"/>
              </a:rPr>
              <a:t>Ha</a:t>
            </a:r>
            <a:r>
              <a:rPr lang="en-US" sz="2400">
                <a:solidFill>
                  <a:schemeClr val="dk1"/>
                </a:solidFill>
                <a:latin typeface="Arial"/>
                <a:ea typeface="Arial"/>
                <a:cs typeface="Arial"/>
                <a:sym typeface="Arial"/>
              </a:rPr>
              <a:t>ve you </a:t>
            </a:r>
            <a:r>
              <a:rPr lang="en-US" sz="2400">
                <a:latin typeface="Arial"/>
                <a:ea typeface="Arial"/>
                <a:cs typeface="Arial"/>
                <a:sym typeface="Arial"/>
              </a:rPr>
              <a:t>implemented</a:t>
            </a:r>
            <a:r>
              <a:rPr lang="en-US" sz="2400">
                <a:solidFill>
                  <a:schemeClr val="dk1"/>
                </a:solidFill>
                <a:latin typeface="Arial"/>
                <a:ea typeface="Arial"/>
                <a:cs typeface="Arial"/>
                <a:sym typeface="Arial"/>
              </a:rPr>
              <a:t> any of the learning within your workplace?</a:t>
            </a:r>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70" name="Google Shape;170;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1" name="Google Shape;171;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72" name="Google Shape;172;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a:solidFill>
                  <a:srgbClr val="0070C0"/>
                </a:solidFill>
              </a:rPr>
              <a:t>We will cover:</a:t>
            </a:r>
            <a:endParaRPr/>
          </a:p>
        </p:txBody>
      </p:sp>
      <p:sp>
        <p:nvSpPr>
          <p:cNvPr id="178" name="Google Shape;178;p18"/>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360"/>
              </a:spcBef>
              <a:spcAft>
                <a:spcPts val="0"/>
              </a:spcAft>
              <a:buSzPct val="84705"/>
              <a:buNone/>
            </a:pPr>
            <a:endParaRPr sz="250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SzPct val="88235"/>
              <a:buChar char="•"/>
            </a:pPr>
            <a:r>
              <a:rPr lang="en-US" sz="2400" b="0" i="0" u="none" strike="noStrike">
                <a:solidFill>
                  <a:schemeClr val="dk1"/>
                </a:solidFill>
                <a:latin typeface="Arial"/>
                <a:ea typeface="Arial"/>
                <a:cs typeface="Arial"/>
                <a:sym typeface="Arial"/>
              </a:rPr>
              <a:t>The post covid impacts on employment outlook</a:t>
            </a:r>
            <a:endParaRPr sz="2400" b="0">
              <a:solidFill>
                <a:schemeClr val="dk1"/>
              </a:solidFill>
            </a:endParaRPr>
          </a:p>
          <a:p>
            <a:pPr marL="457200" lvl="0" indent="-322729" algn="l" rtl="0">
              <a:lnSpc>
                <a:spcPct val="100000"/>
              </a:lnSpc>
              <a:spcBef>
                <a:spcPts val="360"/>
              </a:spcBef>
              <a:spcAft>
                <a:spcPts val="0"/>
              </a:spcAft>
              <a:buSzPct val="88235"/>
              <a:buChar char="•"/>
            </a:pPr>
            <a:r>
              <a:rPr lang="en-US" sz="2400">
                <a:latin typeface="Arial"/>
                <a:ea typeface="Arial"/>
                <a:cs typeface="Arial"/>
                <a:sym typeface="Arial"/>
              </a:rPr>
              <a:t>Intersectionality and work exclusion</a:t>
            </a:r>
            <a:endParaRPr/>
          </a:p>
          <a:p>
            <a:pPr marL="457200" lvl="0" indent="-322729" algn="l" rtl="0">
              <a:lnSpc>
                <a:spcPct val="100000"/>
              </a:lnSpc>
              <a:spcBef>
                <a:spcPts val="360"/>
              </a:spcBef>
              <a:spcAft>
                <a:spcPts val="0"/>
              </a:spcAft>
              <a:buClr>
                <a:schemeClr val="dk1"/>
              </a:buClr>
              <a:buSzPct val="88235"/>
              <a:buChar char="•"/>
            </a:pPr>
            <a:r>
              <a:rPr lang="en-US" sz="2400">
                <a:solidFill>
                  <a:schemeClr val="dk1"/>
                </a:solidFill>
              </a:rPr>
              <a:t>The psychology of othering</a:t>
            </a:r>
            <a:endParaRPr/>
          </a:p>
          <a:p>
            <a:pPr marL="457200" lvl="0" indent="-322729" algn="l" rtl="0">
              <a:lnSpc>
                <a:spcPct val="100000"/>
              </a:lnSpc>
              <a:spcBef>
                <a:spcPts val="360"/>
              </a:spcBef>
              <a:spcAft>
                <a:spcPts val="0"/>
              </a:spcAft>
              <a:buClr>
                <a:schemeClr val="dk1"/>
              </a:buClr>
              <a:buSzPct val="88235"/>
              <a:buChar char="•"/>
            </a:pPr>
            <a:r>
              <a:rPr lang="en-US" sz="2400"/>
              <a:t>Unconscious bias</a:t>
            </a:r>
            <a:endParaRPr/>
          </a:p>
          <a:p>
            <a:pPr marL="457200" lvl="0" indent="-322729" algn="l" rtl="0">
              <a:lnSpc>
                <a:spcPct val="100000"/>
              </a:lnSpc>
              <a:spcBef>
                <a:spcPts val="360"/>
              </a:spcBef>
              <a:spcAft>
                <a:spcPts val="0"/>
              </a:spcAft>
              <a:buClr>
                <a:schemeClr val="dk1"/>
              </a:buClr>
              <a:buSzPct val="88235"/>
              <a:buChar char="•"/>
            </a:pPr>
            <a:r>
              <a:rPr lang="en-US" sz="2400">
                <a:solidFill>
                  <a:schemeClr val="dk1"/>
                </a:solidFill>
              </a:rPr>
              <a:t>Weathering and microaggressions</a:t>
            </a:r>
            <a:endParaRPr sz="2400" b="0">
              <a:solidFill>
                <a:schemeClr val="dk1"/>
              </a:solidFill>
            </a:endParaRPr>
          </a:p>
          <a:p>
            <a:pPr marL="457200" lvl="0" indent="-322729" algn="l" rtl="0">
              <a:lnSpc>
                <a:spcPct val="100000"/>
              </a:lnSpc>
              <a:spcBef>
                <a:spcPts val="360"/>
              </a:spcBef>
              <a:spcAft>
                <a:spcPts val="0"/>
              </a:spcAft>
              <a:buSzPct val="88235"/>
              <a:buChar char="•"/>
            </a:pPr>
            <a:r>
              <a:rPr lang="en-US" sz="2400" b="0" i="0" u="none" strike="noStrike">
                <a:solidFill>
                  <a:schemeClr val="dk1"/>
                </a:solidFill>
                <a:latin typeface="Arial"/>
                <a:ea typeface="Arial"/>
                <a:cs typeface="Arial"/>
                <a:sym typeface="Arial"/>
              </a:rPr>
              <a:t>Flexibility advantage for employees </a:t>
            </a:r>
            <a:endParaRPr sz="2400" b="0">
              <a:solidFill>
                <a:schemeClr val="dk1"/>
              </a:solidFill>
            </a:endParaRPr>
          </a:p>
          <a:p>
            <a:pPr marL="457200" lvl="0" indent="-322729" algn="l" rtl="0">
              <a:lnSpc>
                <a:spcPct val="100000"/>
              </a:lnSpc>
              <a:spcBef>
                <a:spcPts val="360"/>
              </a:spcBef>
              <a:spcAft>
                <a:spcPts val="0"/>
              </a:spcAft>
              <a:buSzPct val="88235"/>
              <a:buChar char="•"/>
            </a:pPr>
            <a:r>
              <a:rPr lang="en-US" sz="2400" b="0" i="0" u="none" strike="noStrike">
                <a:solidFill>
                  <a:schemeClr val="dk1"/>
                </a:solidFill>
                <a:latin typeface="Arial"/>
                <a:ea typeface="Arial"/>
                <a:cs typeface="Arial"/>
                <a:sym typeface="Arial"/>
              </a:rPr>
              <a:t>Avoiding fake flex </a:t>
            </a:r>
            <a:endParaRPr sz="2500">
              <a:solidFill>
                <a:schemeClr val="dk1"/>
              </a:solidFill>
              <a:latin typeface="Arial"/>
              <a:ea typeface="Arial"/>
              <a:cs typeface="Arial"/>
              <a:sym typeface="Arial"/>
            </a:endParaRPr>
          </a:p>
          <a:p>
            <a:pPr marL="0" lvl="0" indent="0" algn="l" rtl="0">
              <a:lnSpc>
                <a:spcPct val="100000"/>
              </a:lnSpc>
              <a:spcBef>
                <a:spcPts val="360"/>
              </a:spcBef>
              <a:spcAft>
                <a:spcPts val="0"/>
              </a:spcAft>
              <a:buSzPct val="84705"/>
              <a:buNone/>
            </a:pPr>
            <a:endParaRPr sz="2500">
              <a:solidFill>
                <a:srgbClr val="000000"/>
              </a:solidFill>
              <a:highlight>
                <a:schemeClr val="lt1"/>
              </a:highlight>
              <a:latin typeface="Arial"/>
              <a:ea typeface="Arial"/>
              <a:cs typeface="Arial"/>
              <a:sym typeface="Arial"/>
            </a:endParaRPr>
          </a:p>
        </p:txBody>
      </p:sp>
      <p:sp>
        <p:nvSpPr>
          <p:cNvPr id="179" name="Google Shape;179;p1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0" name="Google Shape;180;p1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81" name="Google Shape;181;p1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182" name="Google Shape;182;p18" descr="shallow focus photography of books"/>
          <p:cNvPicPr preferRelativeResize="0"/>
          <p:nvPr/>
        </p:nvPicPr>
        <p:blipFill rotWithShape="1">
          <a:blip r:embed="rId5">
            <a:alphaModFix/>
          </a:blip>
          <a:srcRect/>
          <a:stretch/>
        </p:blipFill>
        <p:spPr>
          <a:xfrm>
            <a:off x="5350598" y="1880883"/>
            <a:ext cx="3907702" cy="2817866"/>
          </a:xfrm>
          <a:prstGeom prst="rect">
            <a:avLst/>
          </a:prstGeom>
          <a:solidFill>
            <a:srgbClr val="FFFFFF"/>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254000" y="399675"/>
            <a:ext cx="8049900" cy="735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600"/>
              </a:spcAft>
              <a:buSzPct val="45454"/>
              <a:buNone/>
            </a:pPr>
            <a:br>
              <a:rPr lang="en-US" sz="4400" b="1">
                <a:solidFill>
                  <a:srgbClr val="0070C0"/>
                </a:solidFill>
              </a:rPr>
            </a:br>
            <a:r>
              <a:rPr lang="en-US" sz="3488" b="1">
                <a:solidFill>
                  <a:srgbClr val="0070C0"/>
                </a:solidFill>
                <a:latin typeface="Arial"/>
                <a:ea typeface="Arial"/>
                <a:cs typeface="Arial"/>
                <a:sym typeface="Arial"/>
              </a:rPr>
              <a:t>Psychology of Othering</a:t>
            </a:r>
            <a:endParaRPr/>
          </a:p>
        </p:txBody>
      </p:sp>
      <p:sp>
        <p:nvSpPr>
          <p:cNvPr id="188" name="Google Shape;188;p1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360"/>
              </a:spcBef>
              <a:spcAft>
                <a:spcPts val="0"/>
              </a:spcAft>
              <a:buSzPts val="1800"/>
              <a:buFont typeface="Arial"/>
              <a:buChar char="•"/>
            </a:pPr>
            <a:r>
              <a:rPr lang="en-US" sz="2400" i="0" u="none" strike="noStrike">
                <a:latin typeface="Arial"/>
                <a:ea typeface="Arial"/>
                <a:cs typeface="Arial"/>
                <a:sym typeface="Arial"/>
              </a:rPr>
              <a:t>What have been your workplace challenges during Covid? </a:t>
            </a:r>
            <a:endParaRPr/>
          </a:p>
          <a:p>
            <a:pPr marL="457200" lvl="0" indent="-342900" algn="l" rtl="0">
              <a:lnSpc>
                <a:spcPct val="100000"/>
              </a:lnSpc>
              <a:spcBef>
                <a:spcPts val="360"/>
              </a:spcBef>
              <a:spcAft>
                <a:spcPts val="0"/>
              </a:spcAft>
              <a:buSzPts val="1800"/>
              <a:buFont typeface="Arial"/>
              <a:buNone/>
            </a:pPr>
            <a:endParaRPr sz="2400"/>
          </a:p>
          <a:p>
            <a:pPr marL="457200" lvl="0" indent="-457200" algn="l" rtl="0">
              <a:lnSpc>
                <a:spcPct val="100000"/>
              </a:lnSpc>
              <a:spcBef>
                <a:spcPts val="360"/>
              </a:spcBef>
              <a:spcAft>
                <a:spcPts val="0"/>
              </a:spcAft>
              <a:buSzPts val="1800"/>
              <a:buFont typeface="Arial"/>
              <a:buChar char="•"/>
            </a:pPr>
            <a:r>
              <a:rPr lang="en-US" sz="2400" i="0" u="none" strike="noStrike">
                <a:latin typeface="Arial"/>
                <a:ea typeface="Arial"/>
                <a:cs typeface="Arial"/>
                <a:sym typeface="Arial"/>
              </a:rPr>
              <a:t>Post Covid: what changes and challenges are there now in your workplace?</a:t>
            </a:r>
            <a:endParaRPr sz="2400"/>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89" name="Google Shape;189;p1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p1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91" name="Google Shape;191;p17"/>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sp>
        <p:nvSpPr>
          <p:cNvPr id="197" name="Google Shape;197;p45"/>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SzPts val="2118"/>
              <a:buChar char="•"/>
            </a:pPr>
            <a:r>
              <a:rPr lang="en-US" sz="2400" b="0" i="0" u="none" strike="noStrike">
                <a:solidFill>
                  <a:schemeClr val="dk1"/>
                </a:solidFill>
                <a:latin typeface="Arial"/>
                <a:ea typeface="Arial"/>
                <a:cs typeface="Arial"/>
                <a:sym typeface="Arial"/>
              </a:rPr>
              <a:t>The post covid impacts on employment outlook</a:t>
            </a:r>
            <a:endParaRPr sz="2400" b="0">
              <a:solidFill>
                <a:schemeClr val="dk1"/>
              </a:solidFill>
            </a:endParaRPr>
          </a:p>
          <a:p>
            <a:pPr marL="0" lvl="0" indent="0" algn="l" rtl="0">
              <a:lnSpc>
                <a:spcPct val="100000"/>
              </a:lnSpc>
              <a:spcBef>
                <a:spcPts val="360"/>
              </a:spcBef>
              <a:spcAft>
                <a:spcPts val="0"/>
              </a:spcAft>
              <a:buSzPts val="2118"/>
              <a:buNone/>
            </a:pPr>
            <a:endParaRPr sz="2500">
              <a:solidFill>
                <a:srgbClr val="000000"/>
              </a:solidFill>
              <a:highlight>
                <a:schemeClr val="lt1"/>
              </a:highlight>
              <a:latin typeface="Arial"/>
              <a:ea typeface="Arial"/>
              <a:cs typeface="Arial"/>
              <a:sym typeface="Arial"/>
            </a:endParaRPr>
          </a:p>
        </p:txBody>
      </p:sp>
      <p:sp>
        <p:nvSpPr>
          <p:cNvPr id="198" name="Google Shape;198;p4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9" name="Google Shape;199;p4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00" name="Google Shape;200;p45"/>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01" name="Google Shape;201;p45"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3005</Words>
  <Application>Microsoft Office PowerPoint</Application>
  <PresentationFormat>On-screen Show (4:3)</PresentationFormat>
  <Paragraphs>431</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Noto Sans Symbols</vt:lpstr>
      <vt:lpstr>Oxygen</vt:lpstr>
      <vt:lpstr>Times New Roman</vt:lpstr>
      <vt:lpstr>Helvetica Neue</vt:lpstr>
      <vt:lpstr>Arial</vt:lpstr>
      <vt:lpstr>Calibri</vt:lpstr>
      <vt:lpstr>Arial</vt:lpstr>
      <vt:lpstr>Open Sans</vt:lpstr>
      <vt:lpstr>Office Theme</vt:lpstr>
      <vt:lpstr>PowerPoint Presentation</vt:lpstr>
      <vt:lpstr>Welcome! </vt:lpstr>
      <vt:lpstr>Please drop in chat: </vt:lpstr>
      <vt:lpstr>Inova Aspire </vt:lpstr>
      <vt:lpstr>Project Objectives</vt:lpstr>
      <vt:lpstr>Diversity Inside Out Project – Recap previous sessions</vt:lpstr>
      <vt:lpstr>We will cover:</vt:lpstr>
      <vt:lpstr> Psychology of Othering</vt:lpstr>
      <vt:lpstr>PowerPoint Presentation</vt:lpstr>
      <vt:lpstr> Which people have been most affected by Covid-19- workplace effects? </vt:lpstr>
      <vt:lpstr> Which people have been most affected by Covid-19- workplace effects? </vt:lpstr>
      <vt:lpstr>PowerPoint Presentation</vt:lpstr>
      <vt:lpstr>Intersectionality- multiple disadvantage</vt:lpstr>
      <vt:lpstr>Young people and black graduates most likely to be unemployed because of Covid</vt:lpstr>
      <vt:lpstr> Young people face threat of unemployment in the future </vt:lpstr>
      <vt:lpstr>PowerPoint Presentation</vt:lpstr>
      <vt:lpstr>Key definitions</vt:lpstr>
      <vt:lpstr>Othering</vt:lpstr>
      <vt:lpstr>Othering</vt:lpstr>
      <vt:lpstr>Stereotypes</vt:lpstr>
      <vt:lpstr>Othering</vt:lpstr>
      <vt:lpstr>PowerPoint Presentation</vt:lpstr>
      <vt:lpstr>Key definitions</vt:lpstr>
      <vt:lpstr>Microaggressions Activity</vt:lpstr>
      <vt:lpstr>BREAK</vt:lpstr>
      <vt:lpstr>Psychological harm of discrimination</vt:lpstr>
      <vt:lpstr>Psychological harm of discrimination</vt:lpstr>
      <vt:lpstr>Working with unconscious processes</vt:lpstr>
      <vt:lpstr>ALLYSHIP</vt:lpstr>
      <vt:lpstr>ALLYSHIP</vt:lpstr>
      <vt:lpstr>What do we mean by flexibility ? </vt:lpstr>
      <vt:lpstr>Benefits of in-organisation lived experience research</vt:lpstr>
      <vt:lpstr>Case Study Discussion-Diversity Cards</vt:lpstr>
      <vt:lpstr>PowerPoint Presentation</vt:lpstr>
      <vt:lpstr>What is fake flex?  </vt:lpstr>
      <vt:lpstr>Avoiding fake flex?  </vt:lpstr>
      <vt:lpstr>Flexible benefits-any more to add? Low cost and high cost options. </vt:lpstr>
      <vt:lpstr> Post Covid-19- research-jobs re-set </vt:lpstr>
      <vt:lpstr>Mentimeter</vt:lpstr>
      <vt:lpstr>Evaluation form</vt:lpstr>
      <vt:lpstr> Any Questions?  It’s been great to work with you all!  Thank you! </vt:lpstr>
      <vt:lpstr>References and sources  </vt:lpstr>
      <vt:lpstr>Additional information and useful websites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c:creator>
  <cp:lastModifiedBy>Hjalti Ómar Ágústsson - JAFNT</cp:lastModifiedBy>
  <cp:revision>6</cp:revision>
  <dcterms:created xsi:type="dcterms:W3CDTF">2021-12-22T09:39:46Z</dcterms:created>
  <dcterms:modified xsi:type="dcterms:W3CDTF">2023-10-10T14:43:12Z</dcterms:modified>
</cp:coreProperties>
</file>