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349" r:id="rId2"/>
    <p:sldId id="350" r:id="rId3"/>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3" r:id="rId35"/>
    <p:sldId id="384"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0" roundtripDataSignature="AMtx7mi+l+26HJHqa9y2n3UczmOr+bLW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714" y="10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20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0"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20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20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202"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See these notes on employment rights in NL (Conversation Club Facilitators’ Guide)</a:t>
            </a:r>
            <a:endParaRPr>
              <a:solidFill>
                <a:schemeClr val="dk1"/>
              </a:solidFill>
            </a:endParaRPr>
          </a:p>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https://www.mindtools.com/a75ixwn/herzbergs-motivators-and-hygiene-factors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ba17de0f24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1ba17de0f2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ba17de0f24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1ba17de0f24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bf94596064_0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1bf94596064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t>Add link in chat – allow 5 minutes</a:t>
            </a:r>
            <a:endParaRPr/>
          </a:p>
        </p:txBody>
      </p:sp>
      <p:sp>
        <p:nvSpPr>
          <p:cNvPr id="453" name="Google Shape;453;g1bf94596064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2418acd84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g12418acd84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ba17de0f24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4" name="Google Shape;484;g1ba17de0f24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418acd849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12418acd849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1792288" y="612775"/>
            <a:ext cx="5486400" cy="4114800"/>
          </a:xfrm>
          <a:prstGeom prst="rect">
            <a:avLst/>
          </a:prstGeom>
          <a:noFill/>
          <a:ln>
            <a:noFill/>
          </a:ln>
        </p:spPr>
      </p:sp>
      <p:sp>
        <p:nvSpPr>
          <p:cNvPr id="64" name="Google Shape;64;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scotsman.com/health/ten-minutes-of-self-reflection-could-reduce-risk-of-alzheimers-disease-study-suggests-377761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mindtools.com/a75ixwn/herzbergs-motivators-and-hygiene-factors"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bmcpublichealth.biomedcentral.com/articles/10.1186/1471-2458-13-1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endParaRPr/>
          </a:p>
        </p:txBody>
      </p:sp>
      <p:sp>
        <p:nvSpPr>
          <p:cNvPr id="85" name="Google Shape;85;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endParaRPr/>
          </a:p>
        </p:txBody>
      </p:sp>
      <p:pic>
        <p:nvPicPr>
          <p:cNvPr id="86" name="Google Shape;86;p1"/>
          <p:cNvPicPr preferRelativeResize="0"/>
          <p:nvPr/>
        </p:nvPicPr>
        <p:blipFill rotWithShape="1">
          <a:blip r:embed="rId3">
            <a:alphaModFix/>
          </a:blip>
          <a:srcRect l="1762" t="47329" r="7327"/>
          <a:stretch/>
        </p:blipFill>
        <p:spPr>
          <a:xfrm>
            <a:off x="20" y="0"/>
            <a:ext cx="9143982" cy="6858000"/>
          </a:xfrm>
          <a:prstGeom prst="rect">
            <a:avLst/>
          </a:prstGeom>
          <a:noFill/>
          <a:ln>
            <a:noFill/>
          </a:ln>
        </p:spPr>
      </p:pic>
      <p:pic>
        <p:nvPicPr>
          <p:cNvPr id="87" name="Google Shape;87;p1"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88" name="Google Shape;88;p1"/>
          <p:cNvSpPr txBox="1"/>
          <p:nvPr/>
        </p:nvSpPr>
        <p:spPr>
          <a:xfrm>
            <a:off x="276652" y="6408810"/>
            <a:ext cx="886732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pic>
        <p:nvPicPr>
          <p:cNvPr id="89" name="Google Shape;89;p1"/>
          <p:cNvPicPr preferRelativeResize="0"/>
          <p:nvPr/>
        </p:nvPicPr>
        <p:blipFill rotWithShape="1">
          <a:blip r:embed="rId5">
            <a:alphaModFix/>
          </a:blip>
          <a:srcRect/>
          <a:stretch/>
        </p:blipFill>
        <p:spPr>
          <a:xfrm>
            <a:off x="7490768" y="90150"/>
            <a:ext cx="1488906" cy="481276"/>
          </a:xfrm>
          <a:prstGeom prst="rect">
            <a:avLst/>
          </a:prstGeom>
          <a:noFill/>
          <a:ln>
            <a:noFill/>
          </a:ln>
        </p:spPr>
      </p:pic>
      <p:sp>
        <p:nvSpPr>
          <p:cNvPr id="90" name="Google Shape;90;p1"/>
          <p:cNvSpPr txBox="1"/>
          <p:nvPr/>
        </p:nvSpPr>
        <p:spPr>
          <a:xfrm>
            <a:off x="1277763" y="2357171"/>
            <a:ext cx="7180500" cy="1354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600"/>
              <a:buFont typeface="Arial"/>
              <a:buNone/>
            </a:pPr>
            <a:r>
              <a:rPr lang="en-US" sz="2800" b="1" i="0" u="sng" strike="noStrike" cap="none" dirty="0">
                <a:solidFill>
                  <a:schemeClr val="dk1"/>
                </a:solidFill>
                <a:latin typeface="Arial"/>
                <a:ea typeface="Arial"/>
                <a:cs typeface="Arial"/>
                <a:sym typeface="Arial"/>
              </a:rPr>
              <a:t>Diversity Inside Out - </a:t>
            </a:r>
            <a:r>
              <a:rPr lang="en-US" sz="2800" b="1" u="sng" dirty="0">
                <a:solidFill>
                  <a:schemeClr val="dk1"/>
                </a:solidFill>
              </a:rPr>
              <a:t>Module 3</a:t>
            </a:r>
            <a:r>
              <a:rPr lang="en-US" sz="2800" b="1" dirty="0">
                <a:solidFill>
                  <a:schemeClr val="dk1"/>
                </a:solidFill>
              </a:rPr>
              <a:t>: </a:t>
            </a:r>
            <a:endParaRPr sz="2800" b="1" dirty="0">
              <a:solidFill>
                <a:schemeClr val="dk1"/>
              </a:solidFill>
            </a:endParaRPr>
          </a:p>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dirty="0">
                <a:solidFill>
                  <a:srgbClr val="000000"/>
                </a:solidFill>
              </a:rPr>
              <a:t>Positive psychology interventions to promote wellbeing in a diverse workforce</a:t>
            </a:r>
            <a:endParaRPr sz="2700" b="1" i="0" u="none" strike="noStrike" cap="none" dirty="0">
              <a:solidFill>
                <a:srgbClr val="000000"/>
              </a:solidFill>
            </a:endParaRPr>
          </a:p>
        </p:txBody>
      </p:sp>
      <p:pic>
        <p:nvPicPr>
          <p:cNvPr id="91" name="Google Shape;91;p1"/>
          <p:cNvPicPr preferRelativeResize="0"/>
          <p:nvPr/>
        </p:nvPicPr>
        <p:blipFill rotWithShape="1">
          <a:blip r:embed="rId6">
            <a:alphaModFix/>
          </a:blip>
          <a:srcRect/>
          <a:stretch/>
        </p:blipFill>
        <p:spPr>
          <a:xfrm>
            <a:off x="3911875" y="190813"/>
            <a:ext cx="1261242" cy="584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3" name="Google Shape;173;p21"/>
          <p:cNvGrpSpPr/>
          <p:nvPr/>
        </p:nvGrpSpPr>
        <p:grpSpPr>
          <a:xfrm>
            <a:off x="261607" y="1402729"/>
            <a:ext cx="8424842" cy="4011183"/>
            <a:chOff x="350" y="712263"/>
            <a:chExt cx="8424842" cy="4011183"/>
          </a:xfrm>
        </p:grpSpPr>
        <p:sp>
          <p:nvSpPr>
            <p:cNvPr id="174" name="Google Shape;174;p21"/>
            <p:cNvSpPr/>
            <p:nvPr/>
          </p:nvSpPr>
          <p:spPr>
            <a:xfrm rot="-5400000">
              <a:off x="350" y="712263"/>
              <a:ext cx="4011183" cy="4011183"/>
            </a:xfrm>
            <a:prstGeom prst="upArrow">
              <a:avLst>
                <a:gd name="adj1" fmla="val 50000"/>
                <a:gd name="adj2" fmla="val 3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1"/>
            <p:cNvSpPr txBox="1"/>
            <p:nvPr/>
          </p:nvSpPr>
          <p:spPr>
            <a:xfrm>
              <a:off x="702308" y="1715059"/>
              <a:ext cx="3309226" cy="2005591"/>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Work is generally seen as a protective factor for physical and mental wellbeing.</a:t>
              </a:r>
              <a:endParaRPr sz="2500" b="0" i="0" u="none" strike="noStrike" cap="none">
                <a:solidFill>
                  <a:schemeClr val="lt1"/>
                </a:solidFill>
                <a:latin typeface="Arial"/>
                <a:ea typeface="Arial"/>
                <a:cs typeface="Arial"/>
                <a:sym typeface="Arial"/>
              </a:endParaRPr>
            </a:p>
          </p:txBody>
        </p:sp>
        <p:sp>
          <p:nvSpPr>
            <p:cNvPr id="176" name="Google Shape;176;p21"/>
            <p:cNvSpPr/>
            <p:nvPr/>
          </p:nvSpPr>
          <p:spPr>
            <a:xfrm rot="5400000">
              <a:off x="4414009" y="712263"/>
              <a:ext cx="4011183" cy="4011183"/>
            </a:xfrm>
            <a:prstGeom prst="upArrow">
              <a:avLst>
                <a:gd name="adj1" fmla="val 50000"/>
                <a:gd name="adj2" fmla="val 35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1"/>
            <p:cNvSpPr txBox="1"/>
            <p:nvPr/>
          </p:nvSpPr>
          <p:spPr>
            <a:xfrm>
              <a:off x="4414010" y="1715059"/>
              <a:ext cx="3309226" cy="2005591"/>
            </a:xfrm>
            <a:prstGeom prst="rect">
              <a:avLst/>
            </a:prstGeom>
            <a:noFill/>
            <a:ln>
              <a:noFill/>
            </a:ln>
          </p:spPr>
          <p:txBody>
            <a:bodyPr spcFirstLastPara="1" wrap="square" lIns="177800" tIns="177800" rIns="177800" bIns="1778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Some  employees perceive work as detrimental to physical and mental health.</a:t>
              </a:r>
              <a:endParaRPr sz="2500" b="0" i="0" u="none" strike="noStrike" cap="none">
                <a:solidFill>
                  <a:schemeClr val="lt1"/>
                </a:solidFill>
                <a:latin typeface="Arial"/>
                <a:ea typeface="Arial"/>
                <a:cs typeface="Arial"/>
                <a:sym typeface="Arial"/>
              </a:endParaRPr>
            </a:p>
          </p:txBody>
        </p:sp>
      </p:grpSp>
      <p:pic>
        <p:nvPicPr>
          <p:cNvPr id="178" name="Google Shape;178;p21"/>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179" name="Google Shape;179;p21"/>
          <p:cNvSpPr txBox="1"/>
          <p:nvPr/>
        </p:nvSpPr>
        <p:spPr>
          <a:xfrm>
            <a:off x="664028" y="6204479"/>
            <a:ext cx="6270172" cy="522514"/>
          </a:xfrm>
          <a:prstGeom prst="rect">
            <a:avLst/>
          </a:prstGeom>
          <a:noFill/>
          <a:ln>
            <a:noFill/>
          </a:ln>
        </p:spPr>
        <p:txBody>
          <a:bodyPr spcFirstLastPara="1" wrap="square" lIns="91425" tIns="45700" rIns="91425" bIns="45700" anchor="t" anchorCtr="0">
            <a:normAutofit/>
          </a:bodyPr>
          <a:lstStyle/>
          <a:p>
            <a:pPr marL="114300" marR="0" lvl="0" indent="0" algn="l" rtl="0">
              <a:lnSpc>
                <a:spcPct val="95000"/>
              </a:lnSpc>
              <a:spcBef>
                <a:spcPts val="0"/>
              </a:spcBef>
              <a:spcAft>
                <a:spcPts val="0"/>
              </a:spcAft>
              <a:buClr>
                <a:srgbClr val="000000"/>
              </a:buClr>
              <a:buSzPts val="1800"/>
              <a:buFont typeface="Arial"/>
              <a:buNone/>
            </a:pPr>
            <a:r>
              <a:rPr lang="en-US" sz="1800" b="0" i="0" u="none" strike="noStrike" cap="none">
                <a:solidFill>
                  <a:srgbClr val="000000"/>
                </a:solidFill>
                <a:highlight>
                  <a:srgbClr val="FFFFFF"/>
                </a:highlight>
                <a:latin typeface="Arial"/>
                <a:ea typeface="Arial"/>
                <a:cs typeface="Arial"/>
                <a:sym typeface="Arial"/>
              </a:rPr>
              <a:t>Source: CIPD Good Work Index June 2022</a:t>
            </a:r>
            <a:endParaRPr sz="1400" b="0" i="0" u="none" strike="noStrike" cap="none">
              <a:solidFill>
                <a:srgbClr val="000000"/>
              </a:solidFill>
              <a:latin typeface="Arial"/>
              <a:ea typeface="Arial"/>
              <a:cs typeface="Arial"/>
              <a:sym typeface="Arial"/>
            </a:endParaRPr>
          </a:p>
        </p:txBody>
      </p:sp>
      <p:pic>
        <p:nvPicPr>
          <p:cNvPr id="180" name="Google Shape;180;p21"/>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body" idx="1"/>
          </p:nvPr>
        </p:nvSpPr>
        <p:spPr>
          <a:xfrm>
            <a:off x="4212771" y="2075141"/>
            <a:ext cx="4691743" cy="3814030"/>
          </a:xfrm>
          <a:prstGeom prst="rect">
            <a:avLst/>
          </a:prstGeom>
          <a:noFill/>
          <a:ln>
            <a:noFill/>
          </a:ln>
        </p:spPr>
        <p:txBody>
          <a:bodyPr spcFirstLastPara="1" wrap="square" lIns="91425" tIns="45700" rIns="91425" bIns="45700" anchor="t" anchorCtr="0">
            <a:normAutofit/>
          </a:bodyPr>
          <a:lstStyle/>
          <a:p>
            <a:pPr marL="114300" lvl="0" indent="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800"/>
              <a:buNone/>
            </a:pPr>
            <a:r>
              <a:rPr lang="en-US" sz="1800">
                <a:solidFill>
                  <a:srgbClr val="000000"/>
                </a:solidFill>
                <a:highlight>
                  <a:srgbClr val="FFFFFF"/>
                </a:highlight>
                <a:latin typeface="Arial"/>
                <a:ea typeface="Arial"/>
                <a:cs typeface="Arial"/>
                <a:sym typeface="Arial"/>
              </a:rPr>
              <a:t>Positively, the majority of employees feel that their line manager, supervisor or boss:</a:t>
            </a:r>
            <a:endParaRPr/>
          </a:p>
          <a:p>
            <a:pPr marL="457200" lvl="0" indent="-22860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a:p>
            <a:pPr marL="457200" lvl="0" indent="-342900" algn="l" rtl="0">
              <a:lnSpc>
                <a:spcPct val="95000"/>
              </a:lnSpc>
              <a:spcBef>
                <a:spcPts val="0"/>
              </a:spcBef>
              <a:spcAft>
                <a:spcPts val="0"/>
              </a:spcAft>
              <a:buClr>
                <a:srgbClr val="000000"/>
              </a:buClr>
              <a:buSzPts val="1800"/>
              <a:buChar char="•"/>
            </a:pPr>
            <a:r>
              <a:rPr lang="en-US" sz="1800">
                <a:solidFill>
                  <a:srgbClr val="000000"/>
                </a:solidFill>
                <a:highlight>
                  <a:srgbClr val="FFFFFF"/>
                </a:highlight>
                <a:latin typeface="Arial"/>
                <a:ea typeface="Arial"/>
                <a:cs typeface="Arial"/>
                <a:sym typeface="Arial"/>
              </a:rPr>
              <a:t>Gives them respect (77%)</a:t>
            </a:r>
            <a:endParaRPr/>
          </a:p>
          <a:p>
            <a:pPr marL="457200" lvl="0" indent="-342900" algn="l" rtl="0">
              <a:lnSpc>
                <a:spcPct val="95000"/>
              </a:lnSpc>
              <a:spcBef>
                <a:spcPts val="0"/>
              </a:spcBef>
              <a:spcAft>
                <a:spcPts val="0"/>
              </a:spcAft>
              <a:buClr>
                <a:srgbClr val="000000"/>
              </a:buClr>
              <a:buSzPts val="1800"/>
              <a:buChar char="•"/>
            </a:pPr>
            <a:r>
              <a:rPr lang="en-US" sz="1800">
                <a:solidFill>
                  <a:srgbClr val="000000"/>
                </a:solidFill>
                <a:highlight>
                  <a:srgbClr val="FFFFFF"/>
                </a:highlight>
                <a:latin typeface="Arial"/>
                <a:ea typeface="Arial"/>
                <a:cs typeface="Arial"/>
                <a:sym typeface="Arial"/>
              </a:rPr>
              <a:t>Recognises them when they do a good job (70%)</a:t>
            </a:r>
            <a:endParaRPr/>
          </a:p>
          <a:p>
            <a:pPr marL="457200" lvl="0" indent="-342900" algn="l" rtl="0">
              <a:lnSpc>
                <a:spcPct val="95000"/>
              </a:lnSpc>
              <a:spcBef>
                <a:spcPts val="0"/>
              </a:spcBef>
              <a:spcAft>
                <a:spcPts val="0"/>
              </a:spcAft>
              <a:buClr>
                <a:srgbClr val="000000"/>
              </a:buClr>
              <a:buSzPts val="1800"/>
              <a:buChar char="•"/>
            </a:pPr>
            <a:r>
              <a:rPr lang="en-US" sz="1800">
                <a:solidFill>
                  <a:srgbClr val="000000"/>
                </a:solidFill>
                <a:highlight>
                  <a:srgbClr val="FFFFFF"/>
                </a:highlight>
                <a:latin typeface="Arial"/>
                <a:ea typeface="Arial"/>
                <a:cs typeface="Arial"/>
                <a:sym typeface="Arial"/>
              </a:rPr>
              <a:t>Provide support should they encounter a problem (74%)</a:t>
            </a:r>
            <a:endParaRPr/>
          </a:p>
          <a:p>
            <a:pPr marL="457200" lvl="0" indent="-342900" algn="l" rtl="0">
              <a:lnSpc>
                <a:spcPct val="95000"/>
              </a:lnSpc>
              <a:spcBef>
                <a:spcPts val="0"/>
              </a:spcBef>
              <a:spcAft>
                <a:spcPts val="0"/>
              </a:spcAft>
              <a:buClr>
                <a:srgbClr val="000000"/>
              </a:buClr>
              <a:buSzPts val="1800"/>
              <a:buChar char="•"/>
            </a:pPr>
            <a:r>
              <a:rPr lang="en-US" sz="1800">
                <a:solidFill>
                  <a:srgbClr val="000000"/>
                </a:solidFill>
                <a:highlight>
                  <a:srgbClr val="FFFFFF"/>
                </a:highlight>
                <a:latin typeface="Arial"/>
                <a:ea typeface="Arial"/>
                <a:cs typeface="Arial"/>
                <a:sym typeface="Arial"/>
              </a:rPr>
              <a:t>Treats them fairly (77%)</a:t>
            </a:r>
            <a:endParaRPr/>
          </a:p>
        </p:txBody>
      </p:sp>
      <p:pic>
        <p:nvPicPr>
          <p:cNvPr id="186" name="Google Shape;186;p22"/>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187" name="Google Shape;187;p22"/>
          <p:cNvSpPr txBox="1"/>
          <p:nvPr/>
        </p:nvSpPr>
        <p:spPr>
          <a:xfrm>
            <a:off x="435428" y="6126175"/>
            <a:ext cx="5747657" cy="373223"/>
          </a:xfrm>
          <a:prstGeom prst="rect">
            <a:avLst/>
          </a:prstGeom>
          <a:noFill/>
          <a:ln>
            <a:noFill/>
          </a:ln>
        </p:spPr>
        <p:txBody>
          <a:bodyPr spcFirstLastPara="1" wrap="square" lIns="91425" tIns="45700" rIns="91425" bIns="45700" anchor="t" anchorCtr="0">
            <a:normAutofit/>
          </a:bodyPr>
          <a:lstStyle/>
          <a:p>
            <a:pPr marL="114300" marR="0" lvl="0" indent="0" algn="l" rtl="0">
              <a:lnSpc>
                <a:spcPct val="95000"/>
              </a:lnSpc>
              <a:spcBef>
                <a:spcPts val="0"/>
              </a:spcBef>
              <a:spcAft>
                <a:spcPts val="0"/>
              </a:spcAft>
              <a:buClr>
                <a:srgbClr val="000000"/>
              </a:buClr>
              <a:buSzPts val="1800"/>
              <a:buFont typeface="Arial"/>
              <a:buNone/>
            </a:pPr>
            <a:r>
              <a:rPr lang="en-US" sz="1400" b="0" i="0" u="none" strike="noStrike" cap="none">
                <a:solidFill>
                  <a:srgbClr val="000000"/>
                </a:solidFill>
                <a:highlight>
                  <a:srgbClr val="FFFFFF"/>
                </a:highlight>
                <a:latin typeface="Arial"/>
                <a:ea typeface="Arial"/>
                <a:cs typeface="Arial"/>
                <a:sym typeface="Arial"/>
              </a:rPr>
              <a:t>Source: CIPD Good Work Index June 2022 p.20</a:t>
            </a:r>
            <a:endParaRPr sz="1400" b="0" i="0" u="none" strike="noStrike" cap="none">
              <a:solidFill>
                <a:srgbClr val="000000"/>
              </a:solidFill>
              <a:latin typeface="Arial"/>
              <a:ea typeface="Arial"/>
              <a:cs typeface="Arial"/>
              <a:sym typeface="Arial"/>
            </a:endParaRPr>
          </a:p>
        </p:txBody>
      </p:sp>
      <p:sp>
        <p:nvSpPr>
          <p:cNvPr id="188" name="Google Shape;188;p22"/>
          <p:cNvSpPr/>
          <p:nvPr/>
        </p:nvSpPr>
        <p:spPr>
          <a:xfrm>
            <a:off x="435428" y="1515679"/>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22"/>
          <p:cNvSpPr txBox="1"/>
          <p:nvPr/>
        </p:nvSpPr>
        <p:spPr>
          <a:xfrm>
            <a:off x="190500" y="465888"/>
            <a:ext cx="7260772" cy="911019"/>
          </a:xfrm>
          <a:prstGeom prst="rect">
            <a:avLst/>
          </a:prstGeom>
          <a:noFill/>
          <a:ln>
            <a:noFill/>
          </a:ln>
        </p:spPr>
        <p:txBody>
          <a:bodyPr spcFirstLastPara="1" wrap="square" lIns="91425" tIns="45700" rIns="91425" bIns="45700" anchor="t" anchorCtr="0">
            <a:spAutoFit/>
          </a:bodyPr>
          <a:lstStyle/>
          <a:p>
            <a:pPr marL="114300" marR="0" lvl="0" indent="0" algn="l" rtl="0">
              <a:lnSpc>
                <a:spcPct val="95000"/>
              </a:lnSpc>
              <a:spcBef>
                <a:spcPts val="0"/>
              </a:spcBef>
              <a:spcAft>
                <a:spcPts val="0"/>
              </a:spcAft>
              <a:buClr>
                <a:srgbClr val="000000"/>
              </a:buClr>
              <a:buSzPts val="2800"/>
              <a:buFont typeface="Arial"/>
              <a:buNone/>
            </a:pPr>
            <a:r>
              <a:rPr lang="en-US" sz="2800" b="0" i="0" u="none" strike="noStrike" cap="none">
                <a:solidFill>
                  <a:srgbClr val="000000"/>
                </a:solidFill>
                <a:highlight>
                  <a:srgbClr val="FFFFFF"/>
                </a:highlight>
                <a:latin typeface="Arial"/>
                <a:ea typeface="Arial"/>
                <a:cs typeface="Arial"/>
                <a:sym typeface="Arial"/>
              </a:rPr>
              <a:t>Role of the manager has a strong influence on wellbeing and positive job perception.</a:t>
            </a:r>
            <a:endParaRPr sz="2800" b="0" i="0" u="none" strike="noStrike" cap="none">
              <a:solidFill>
                <a:srgbClr val="000000"/>
              </a:solidFill>
              <a:highlight>
                <a:srgbClr val="FFFFFF"/>
              </a:highlight>
              <a:latin typeface="Arial"/>
              <a:ea typeface="Arial"/>
              <a:cs typeface="Arial"/>
              <a:sym typeface="Arial"/>
            </a:endParaRPr>
          </a:p>
        </p:txBody>
      </p:sp>
      <p:pic>
        <p:nvPicPr>
          <p:cNvPr id="190" name="Google Shape;190;p22" descr="Free People Working in Office Stock Photo"/>
          <p:cNvPicPr preferRelativeResize="0"/>
          <p:nvPr/>
        </p:nvPicPr>
        <p:blipFill rotWithShape="1">
          <a:blip r:embed="rId4">
            <a:alphaModFix/>
          </a:blip>
          <a:srcRect/>
          <a:stretch/>
        </p:blipFill>
        <p:spPr>
          <a:xfrm>
            <a:off x="337457" y="2448364"/>
            <a:ext cx="3435045" cy="2290030"/>
          </a:xfrm>
          <a:prstGeom prst="rect">
            <a:avLst/>
          </a:prstGeom>
          <a:noFill/>
          <a:ln>
            <a:noFill/>
          </a:ln>
        </p:spPr>
      </p:pic>
      <p:pic>
        <p:nvPicPr>
          <p:cNvPr id="191" name="Google Shape;191;p22"/>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body" idx="1"/>
          </p:nvPr>
        </p:nvSpPr>
        <p:spPr>
          <a:xfrm>
            <a:off x="146561" y="1141445"/>
            <a:ext cx="8481527" cy="5529016"/>
          </a:xfrm>
          <a:prstGeom prst="rect">
            <a:avLst/>
          </a:prstGeom>
          <a:noFill/>
          <a:ln>
            <a:noFill/>
          </a:ln>
        </p:spPr>
        <p:txBody>
          <a:bodyPr spcFirstLastPara="1" wrap="square" lIns="91425" tIns="45700" rIns="91425" bIns="45700" anchor="t" anchorCtr="0">
            <a:normAutofit/>
          </a:bodyPr>
          <a:lstStyle/>
          <a:p>
            <a:pPr marL="114300" lvl="0" indent="0" algn="l" rtl="0">
              <a:lnSpc>
                <a:spcPct val="95000"/>
              </a:lnSpc>
              <a:spcBef>
                <a:spcPts val="0"/>
              </a:spcBef>
              <a:spcAft>
                <a:spcPts val="0"/>
              </a:spcAft>
              <a:buClr>
                <a:srgbClr val="000000"/>
              </a:buClr>
              <a:buSzPts val="1800"/>
              <a:buNone/>
            </a:pPr>
            <a:r>
              <a:rPr lang="en-US" sz="2800">
                <a:highlight>
                  <a:srgbClr val="FFFFFF"/>
                </a:highlight>
              </a:rPr>
              <a:t>Employees are generally less positive about the career and developmental support that they receive from their manager:</a:t>
            </a:r>
            <a:endParaRPr/>
          </a:p>
          <a:p>
            <a:pPr marL="114300" lvl="0" indent="0" algn="l" rtl="0">
              <a:lnSpc>
                <a:spcPct val="95000"/>
              </a:lnSpc>
              <a:spcBef>
                <a:spcPts val="0"/>
              </a:spcBef>
              <a:spcAft>
                <a:spcPts val="0"/>
              </a:spcAft>
              <a:buClr>
                <a:srgbClr val="000000"/>
              </a:buClr>
              <a:buSzPts val="1800"/>
              <a:buNone/>
            </a:pPr>
            <a:endParaRPr sz="2800">
              <a:highlight>
                <a:srgbClr val="FFFFFF"/>
              </a:highlight>
            </a:endParaRPr>
          </a:p>
          <a:p>
            <a:pPr marL="457200" lvl="0" indent="-342900" algn="l" rtl="0">
              <a:lnSpc>
                <a:spcPct val="95000"/>
              </a:lnSpc>
              <a:spcBef>
                <a:spcPts val="0"/>
              </a:spcBef>
              <a:spcAft>
                <a:spcPts val="0"/>
              </a:spcAft>
              <a:buClr>
                <a:srgbClr val="000000"/>
              </a:buClr>
              <a:buSzPts val="1800"/>
              <a:buChar char="•"/>
            </a:pPr>
            <a:r>
              <a:rPr lang="en-US" sz="2400">
                <a:highlight>
                  <a:srgbClr val="FFFFFF"/>
                </a:highlight>
              </a:rPr>
              <a:t>A little over half of employees agree that their line manager, supervisor or boss provides useful feedback on work (55%)</a:t>
            </a:r>
            <a:endParaRPr/>
          </a:p>
          <a:p>
            <a:pPr marL="457200" lvl="0" indent="-228600" algn="l" rtl="0">
              <a:lnSpc>
                <a:spcPct val="95000"/>
              </a:lnSpc>
              <a:spcBef>
                <a:spcPts val="0"/>
              </a:spcBef>
              <a:spcAft>
                <a:spcPts val="0"/>
              </a:spcAft>
              <a:buClr>
                <a:srgbClr val="000000"/>
              </a:buClr>
              <a:buSzPts val="1800"/>
              <a:buNone/>
            </a:pPr>
            <a:endParaRPr sz="2400">
              <a:highlight>
                <a:srgbClr val="FFFFFF"/>
              </a:highlight>
            </a:endParaRPr>
          </a:p>
          <a:p>
            <a:pPr marL="457200" lvl="0" indent="-342900" algn="l" rtl="0">
              <a:lnSpc>
                <a:spcPct val="95000"/>
              </a:lnSpc>
              <a:spcBef>
                <a:spcPts val="0"/>
              </a:spcBef>
              <a:spcAft>
                <a:spcPts val="0"/>
              </a:spcAft>
              <a:buClr>
                <a:srgbClr val="000000"/>
              </a:buClr>
              <a:buSzPts val="1800"/>
              <a:buChar char="•"/>
            </a:pPr>
            <a:r>
              <a:rPr lang="en-US" sz="2400">
                <a:highlight>
                  <a:srgbClr val="FFFFFF"/>
                </a:highlight>
              </a:rPr>
              <a:t>57% agree they support their learning and development. </a:t>
            </a:r>
            <a:endParaRPr/>
          </a:p>
          <a:p>
            <a:pPr marL="457200" lvl="0" indent="-228600" algn="l" rtl="0">
              <a:lnSpc>
                <a:spcPct val="95000"/>
              </a:lnSpc>
              <a:spcBef>
                <a:spcPts val="0"/>
              </a:spcBef>
              <a:spcAft>
                <a:spcPts val="0"/>
              </a:spcAft>
              <a:buClr>
                <a:srgbClr val="000000"/>
              </a:buClr>
              <a:buSzPts val="1800"/>
              <a:buNone/>
            </a:pPr>
            <a:endParaRPr sz="2400">
              <a:highlight>
                <a:srgbClr val="FFFFFF"/>
              </a:highlight>
            </a:endParaRPr>
          </a:p>
          <a:p>
            <a:pPr marL="457200" lvl="0" indent="-342900" algn="l" rtl="0">
              <a:lnSpc>
                <a:spcPct val="95000"/>
              </a:lnSpc>
              <a:spcBef>
                <a:spcPts val="0"/>
              </a:spcBef>
              <a:spcAft>
                <a:spcPts val="0"/>
              </a:spcAft>
              <a:buClr>
                <a:srgbClr val="000000"/>
              </a:buClr>
              <a:buSzPts val="1800"/>
              <a:buChar char="•"/>
            </a:pPr>
            <a:r>
              <a:rPr lang="en-US" sz="2400">
                <a:highlight>
                  <a:srgbClr val="FFFFFF"/>
                </a:highlight>
              </a:rPr>
              <a:t>Just under half feel their manager supports their long-term career progression (48%)</a:t>
            </a:r>
            <a:endParaRPr/>
          </a:p>
          <a:p>
            <a:pPr marL="457200" lvl="0" indent="-228600" algn="l" rtl="0">
              <a:lnSpc>
                <a:spcPct val="95000"/>
              </a:lnSpc>
              <a:spcBef>
                <a:spcPts val="0"/>
              </a:spcBef>
              <a:spcAft>
                <a:spcPts val="0"/>
              </a:spcAft>
              <a:buClr>
                <a:srgbClr val="000000"/>
              </a:buClr>
              <a:buSzPts val="1800"/>
              <a:buNone/>
            </a:pPr>
            <a:endParaRPr sz="2400">
              <a:highlight>
                <a:srgbClr val="FFFFFF"/>
              </a:highlight>
            </a:endParaRPr>
          </a:p>
          <a:p>
            <a:pPr marL="457200" lvl="0" indent="-22860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pic>
        <p:nvPicPr>
          <p:cNvPr id="197" name="Google Shape;197;p23"/>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198" name="Google Shape;198;p23"/>
          <p:cNvSpPr txBox="1"/>
          <p:nvPr/>
        </p:nvSpPr>
        <p:spPr>
          <a:xfrm>
            <a:off x="370114" y="6126175"/>
            <a:ext cx="5257800" cy="387848"/>
          </a:xfrm>
          <a:prstGeom prst="rect">
            <a:avLst/>
          </a:prstGeom>
          <a:noFill/>
          <a:ln>
            <a:noFill/>
          </a:ln>
        </p:spPr>
        <p:txBody>
          <a:bodyPr spcFirstLastPara="1" wrap="square" lIns="91425" tIns="45700" rIns="91425" bIns="45700" anchor="t" anchorCtr="0">
            <a:normAutofit/>
          </a:bodyPr>
          <a:lstStyle/>
          <a:p>
            <a:pPr marL="114300" marR="0" lvl="0" indent="0" algn="l" rtl="0">
              <a:lnSpc>
                <a:spcPct val="95000"/>
              </a:lnSpc>
              <a:spcBef>
                <a:spcPts val="0"/>
              </a:spcBef>
              <a:spcAft>
                <a:spcPts val="0"/>
              </a:spcAft>
              <a:buClr>
                <a:srgbClr val="000000"/>
              </a:buClr>
              <a:buSzPts val="1800"/>
              <a:buFont typeface="Arial"/>
              <a:buNone/>
            </a:pPr>
            <a:r>
              <a:rPr lang="en-US" sz="1800" b="0" i="0" u="none" strike="noStrike" cap="none">
                <a:solidFill>
                  <a:srgbClr val="000000"/>
                </a:solidFill>
                <a:highlight>
                  <a:srgbClr val="FFFFFF"/>
                </a:highlight>
                <a:latin typeface="Arial"/>
                <a:ea typeface="Arial"/>
                <a:cs typeface="Arial"/>
                <a:sym typeface="Arial"/>
              </a:rPr>
              <a:t>Source: CIPD Good Work Index June 2022 p.20</a:t>
            </a:r>
            <a:endParaRPr sz="1400" b="0" i="0" u="none" strike="noStrike" cap="none">
              <a:solidFill>
                <a:srgbClr val="000000"/>
              </a:solidFill>
              <a:latin typeface="Arial"/>
              <a:ea typeface="Arial"/>
              <a:cs typeface="Arial"/>
              <a:sym typeface="Arial"/>
            </a:endParaRPr>
          </a:p>
        </p:txBody>
      </p:sp>
      <p:pic>
        <p:nvPicPr>
          <p:cNvPr id="199" name="Google Shape;199;p23"/>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body" idx="1"/>
          </p:nvPr>
        </p:nvSpPr>
        <p:spPr>
          <a:xfrm>
            <a:off x="387220" y="1314724"/>
            <a:ext cx="8022771" cy="5096961"/>
          </a:xfrm>
          <a:prstGeom prst="rect">
            <a:avLst/>
          </a:prstGeom>
          <a:noFill/>
          <a:ln>
            <a:noFill/>
          </a:ln>
        </p:spPr>
        <p:txBody>
          <a:bodyPr spcFirstLastPara="1" wrap="square" lIns="91425" tIns="45700" rIns="91425" bIns="45700" anchor="t" anchorCtr="0">
            <a:normAutofit fontScale="92500" lnSpcReduction="20000"/>
          </a:bodyPr>
          <a:lstStyle/>
          <a:p>
            <a:pPr marL="114300" lvl="0" indent="0" algn="l" rtl="0">
              <a:lnSpc>
                <a:spcPct val="95000"/>
              </a:lnSpc>
              <a:spcBef>
                <a:spcPts val="0"/>
              </a:spcBef>
              <a:spcAft>
                <a:spcPts val="0"/>
              </a:spcAft>
              <a:buClr>
                <a:srgbClr val="000000"/>
              </a:buClr>
              <a:buSzPct val="60810"/>
              <a:buNone/>
            </a:pPr>
            <a:endParaRPr>
              <a:highlight>
                <a:srgbClr val="FFFFFF"/>
              </a:highlight>
              <a:latin typeface="Calibri"/>
              <a:ea typeface="Calibri"/>
              <a:cs typeface="Calibri"/>
              <a:sym typeface="Calibri"/>
            </a:endParaRPr>
          </a:p>
          <a:p>
            <a:pPr marL="114300" lvl="0" indent="0" algn="l" rtl="0">
              <a:lnSpc>
                <a:spcPct val="95000"/>
              </a:lnSpc>
              <a:spcBef>
                <a:spcPts val="0"/>
              </a:spcBef>
              <a:spcAft>
                <a:spcPts val="0"/>
              </a:spcAft>
              <a:buClr>
                <a:srgbClr val="000000"/>
              </a:buClr>
              <a:buSzPct val="81081"/>
              <a:buNone/>
            </a:pPr>
            <a:r>
              <a:rPr lang="en-US" sz="2400">
                <a:highlight>
                  <a:srgbClr val="FFFFFF"/>
                </a:highlight>
                <a:latin typeface="Calibri"/>
                <a:ea typeface="Calibri"/>
                <a:cs typeface="Calibri"/>
                <a:sym typeface="Calibri"/>
              </a:rPr>
              <a:t>For those whose career progressions </a:t>
            </a:r>
            <a:r>
              <a:rPr lang="en-US" sz="2400" b="1">
                <a:highlight>
                  <a:srgbClr val="FFFFFF"/>
                </a:highlight>
                <a:latin typeface="Calibri"/>
                <a:ea typeface="Calibri"/>
                <a:cs typeface="Calibri"/>
                <a:sym typeface="Calibri"/>
              </a:rPr>
              <a:t>haven’t met expectat</a:t>
            </a:r>
            <a:r>
              <a:rPr lang="en-US" sz="2400" b="1">
                <a:highlight>
                  <a:srgbClr val="FFFFFF"/>
                </a:highlight>
              </a:rPr>
              <a:t>ions</a:t>
            </a:r>
            <a:r>
              <a:rPr lang="en-US" sz="2400">
                <a:highlight>
                  <a:srgbClr val="FFFFFF"/>
                </a:highlight>
                <a:latin typeface="Calibri"/>
                <a:ea typeface="Calibri"/>
                <a:cs typeface="Calibri"/>
                <a:sym typeface="Calibri"/>
              </a:rPr>
              <a:t>, the top three perceived barriers to progression were:</a:t>
            </a:r>
            <a:endParaRPr/>
          </a:p>
          <a:p>
            <a:pPr marL="114300" lvl="0" indent="0" algn="l" rtl="0">
              <a:lnSpc>
                <a:spcPct val="95000"/>
              </a:lnSpc>
              <a:spcBef>
                <a:spcPts val="0"/>
              </a:spcBef>
              <a:spcAft>
                <a:spcPts val="0"/>
              </a:spcAft>
              <a:buClr>
                <a:srgbClr val="000000"/>
              </a:buClr>
              <a:buSzPct val="48648"/>
              <a:buNone/>
            </a:pPr>
            <a:endParaRPr sz="4000">
              <a:highlight>
                <a:srgbClr val="FFFFFF"/>
              </a:highlight>
              <a:latin typeface="Calibri"/>
              <a:ea typeface="Calibri"/>
              <a:cs typeface="Calibri"/>
              <a:sym typeface="Calibri"/>
            </a:endParaRPr>
          </a:p>
          <a:p>
            <a:pPr marL="457200" lvl="0" indent="-342899" algn="l" rtl="0">
              <a:lnSpc>
                <a:spcPct val="95000"/>
              </a:lnSpc>
              <a:spcBef>
                <a:spcPts val="0"/>
              </a:spcBef>
              <a:spcAft>
                <a:spcPts val="0"/>
              </a:spcAft>
              <a:buClr>
                <a:srgbClr val="000000"/>
              </a:buClr>
              <a:buSzPct val="81081"/>
              <a:buChar char="•"/>
            </a:pPr>
            <a:r>
              <a:rPr lang="en-US" sz="2400">
                <a:solidFill>
                  <a:srgbClr val="000000"/>
                </a:solidFill>
                <a:highlight>
                  <a:srgbClr val="FFFFFF"/>
                </a:highlight>
                <a:latin typeface="Calibri"/>
                <a:ea typeface="Calibri"/>
                <a:cs typeface="Calibri"/>
                <a:sym typeface="Calibri"/>
              </a:rPr>
              <a:t>Lack of career pathways (44%)</a:t>
            </a:r>
            <a:endParaRPr/>
          </a:p>
          <a:p>
            <a:pPr marL="457200" lvl="0" indent="-342899" algn="l" rtl="0">
              <a:lnSpc>
                <a:spcPct val="95000"/>
              </a:lnSpc>
              <a:spcBef>
                <a:spcPts val="0"/>
              </a:spcBef>
              <a:spcAft>
                <a:spcPts val="0"/>
              </a:spcAft>
              <a:buClr>
                <a:srgbClr val="000000"/>
              </a:buClr>
              <a:buSzPct val="81081"/>
              <a:buChar char="•"/>
            </a:pPr>
            <a:r>
              <a:rPr lang="en-US" sz="2400">
                <a:solidFill>
                  <a:srgbClr val="000000"/>
                </a:solidFill>
                <a:highlight>
                  <a:srgbClr val="FFFFFF"/>
                </a:highlight>
                <a:latin typeface="Calibri"/>
                <a:ea typeface="Calibri"/>
                <a:cs typeface="Calibri"/>
                <a:sym typeface="Calibri"/>
              </a:rPr>
              <a:t>Poor-quality line management (37%)</a:t>
            </a:r>
            <a:endParaRPr/>
          </a:p>
          <a:p>
            <a:pPr marL="457200" lvl="0" indent="-342899" algn="l" rtl="0">
              <a:lnSpc>
                <a:spcPct val="95000"/>
              </a:lnSpc>
              <a:spcBef>
                <a:spcPts val="0"/>
              </a:spcBef>
              <a:spcAft>
                <a:spcPts val="0"/>
              </a:spcAft>
              <a:buClr>
                <a:srgbClr val="000000"/>
              </a:buClr>
              <a:buSzPct val="81081"/>
              <a:buChar char="•"/>
            </a:pPr>
            <a:r>
              <a:rPr lang="en-US" sz="2400">
                <a:solidFill>
                  <a:srgbClr val="000000"/>
                </a:solidFill>
                <a:highlight>
                  <a:srgbClr val="FFFFFF"/>
                </a:highlight>
                <a:latin typeface="Calibri"/>
                <a:ea typeface="Calibri"/>
                <a:cs typeface="Calibri"/>
                <a:sym typeface="Calibri"/>
              </a:rPr>
              <a:t>Lack of opportunities to develop new skills (34%)</a:t>
            </a:r>
            <a:endParaRPr/>
          </a:p>
          <a:p>
            <a:pPr marL="114300" lvl="0" indent="0" algn="l" rtl="0">
              <a:lnSpc>
                <a:spcPct val="95000"/>
              </a:lnSpc>
              <a:spcBef>
                <a:spcPts val="0"/>
              </a:spcBef>
              <a:spcAft>
                <a:spcPts val="0"/>
              </a:spcAft>
              <a:buClr>
                <a:srgbClr val="000000"/>
              </a:buClr>
              <a:buSzPct val="81081"/>
              <a:buNone/>
            </a:pPr>
            <a:endParaRPr sz="2400">
              <a:solidFill>
                <a:srgbClr val="000000"/>
              </a:solidFill>
              <a:highlight>
                <a:srgbClr val="FFFFFF"/>
              </a:highlight>
              <a:latin typeface="Calibri"/>
              <a:ea typeface="Calibri"/>
              <a:cs typeface="Calibri"/>
              <a:sym typeface="Calibri"/>
            </a:endParaRPr>
          </a:p>
          <a:p>
            <a:pPr marL="114300" lvl="0" indent="0" algn="l" rtl="0">
              <a:lnSpc>
                <a:spcPct val="95000"/>
              </a:lnSpc>
              <a:spcBef>
                <a:spcPts val="0"/>
              </a:spcBef>
              <a:spcAft>
                <a:spcPts val="0"/>
              </a:spcAft>
              <a:buClr>
                <a:srgbClr val="000000"/>
              </a:buClr>
              <a:buSzPct val="81081"/>
              <a:buNone/>
            </a:pPr>
            <a:endParaRPr sz="2400">
              <a:solidFill>
                <a:srgbClr val="000000"/>
              </a:solidFill>
              <a:highlight>
                <a:srgbClr val="FFFFFF"/>
              </a:highlight>
              <a:latin typeface="Calibri"/>
              <a:ea typeface="Calibri"/>
              <a:cs typeface="Calibri"/>
              <a:sym typeface="Calibri"/>
            </a:endParaRPr>
          </a:p>
          <a:p>
            <a:pPr marL="114300" lvl="0" indent="0" algn="l" rtl="0">
              <a:lnSpc>
                <a:spcPct val="95000"/>
              </a:lnSpc>
              <a:spcBef>
                <a:spcPts val="0"/>
              </a:spcBef>
              <a:spcAft>
                <a:spcPts val="0"/>
              </a:spcAft>
              <a:buClr>
                <a:srgbClr val="000000"/>
              </a:buClr>
              <a:buSzPct val="81081"/>
              <a:buNone/>
            </a:pPr>
            <a:r>
              <a:rPr lang="en-US" sz="2400">
                <a:solidFill>
                  <a:srgbClr val="000000"/>
                </a:solidFill>
                <a:highlight>
                  <a:srgbClr val="FFFFFF"/>
                </a:highlight>
                <a:latin typeface="Calibri"/>
                <a:ea typeface="Calibri"/>
                <a:cs typeface="Calibri"/>
                <a:sym typeface="Calibri"/>
              </a:rPr>
              <a:t>A similar theme is true for workers whose </a:t>
            </a:r>
            <a:r>
              <a:rPr lang="en-US" sz="2400" b="1">
                <a:solidFill>
                  <a:srgbClr val="000000"/>
                </a:solidFill>
                <a:highlight>
                  <a:srgbClr val="FFFFFF"/>
                </a:highlight>
                <a:latin typeface="Calibri"/>
                <a:ea typeface="Calibri"/>
                <a:cs typeface="Calibri"/>
                <a:sym typeface="Calibri"/>
              </a:rPr>
              <a:t>career has met their expectations</a:t>
            </a:r>
            <a:r>
              <a:rPr lang="en-US" sz="2400">
                <a:solidFill>
                  <a:srgbClr val="000000"/>
                </a:solidFill>
                <a:highlight>
                  <a:srgbClr val="FFFFFF"/>
                </a:highlight>
                <a:latin typeface="Calibri"/>
                <a:ea typeface="Calibri"/>
                <a:cs typeface="Calibri"/>
                <a:sym typeface="Calibri"/>
              </a:rPr>
              <a:t>. The following factors are seen as enablers of careers progression:</a:t>
            </a:r>
            <a:endParaRPr/>
          </a:p>
          <a:p>
            <a:pPr marL="114300" lvl="0" indent="0" algn="l" rtl="0">
              <a:lnSpc>
                <a:spcPct val="95000"/>
              </a:lnSpc>
              <a:spcBef>
                <a:spcPts val="0"/>
              </a:spcBef>
              <a:spcAft>
                <a:spcPts val="0"/>
              </a:spcAft>
              <a:buClr>
                <a:srgbClr val="000000"/>
              </a:buClr>
              <a:buSzPct val="81081"/>
              <a:buNone/>
            </a:pPr>
            <a:endParaRPr sz="2400">
              <a:solidFill>
                <a:srgbClr val="000000"/>
              </a:solidFill>
              <a:highlight>
                <a:srgbClr val="FFFFFF"/>
              </a:highlight>
              <a:latin typeface="Calibri"/>
              <a:ea typeface="Calibri"/>
              <a:cs typeface="Calibri"/>
              <a:sym typeface="Calibri"/>
            </a:endParaRPr>
          </a:p>
          <a:p>
            <a:pPr marL="114300" lvl="0" indent="0" algn="l" rtl="0">
              <a:lnSpc>
                <a:spcPct val="95000"/>
              </a:lnSpc>
              <a:spcBef>
                <a:spcPts val="0"/>
              </a:spcBef>
              <a:spcAft>
                <a:spcPts val="0"/>
              </a:spcAft>
              <a:buClr>
                <a:srgbClr val="000000"/>
              </a:buClr>
              <a:buSzPct val="81081"/>
              <a:buNone/>
            </a:pPr>
            <a:endParaRPr sz="2400">
              <a:solidFill>
                <a:srgbClr val="000000"/>
              </a:solidFill>
              <a:highlight>
                <a:srgbClr val="FFFFFF"/>
              </a:highlight>
              <a:latin typeface="Calibri"/>
              <a:ea typeface="Calibri"/>
              <a:cs typeface="Calibri"/>
              <a:sym typeface="Calibri"/>
            </a:endParaRPr>
          </a:p>
          <a:p>
            <a:pPr marL="457200" lvl="0" indent="-342899" algn="l" rtl="0">
              <a:lnSpc>
                <a:spcPct val="95000"/>
              </a:lnSpc>
              <a:spcBef>
                <a:spcPts val="0"/>
              </a:spcBef>
              <a:spcAft>
                <a:spcPts val="0"/>
              </a:spcAft>
              <a:buClr>
                <a:srgbClr val="000000"/>
              </a:buClr>
              <a:buSzPct val="81081"/>
              <a:buChar char="•"/>
            </a:pPr>
            <a:r>
              <a:rPr lang="en-US" sz="2400">
                <a:solidFill>
                  <a:srgbClr val="000000"/>
                </a:solidFill>
                <a:highlight>
                  <a:srgbClr val="FFFFFF"/>
                </a:highlight>
                <a:latin typeface="Calibri"/>
                <a:ea typeface="Calibri"/>
                <a:cs typeface="Calibri"/>
                <a:sym typeface="Calibri"/>
              </a:rPr>
              <a:t>Opportunities to develop new skills (36%)</a:t>
            </a:r>
            <a:endParaRPr/>
          </a:p>
          <a:p>
            <a:pPr marL="457200" lvl="0" indent="-342899" algn="l" rtl="0">
              <a:lnSpc>
                <a:spcPct val="95000"/>
              </a:lnSpc>
              <a:spcBef>
                <a:spcPts val="0"/>
              </a:spcBef>
              <a:spcAft>
                <a:spcPts val="0"/>
              </a:spcAft>
              <a:buClr>
                <a:srgbClr val="000000"/>
              </a:buClr>
              <a:buSzPct val="81081"/>
              <a:buChar char="•"/>
            </a:pPr>
            <a:r>
              <a:rPr lang="en-US" sz="2400">
                <a:solidFill>
                  <a:srgbClr val="000000"/>
                </a:solidFill>
                <a:highlight>
                  <a:srgbClr val="FFFFFF"/>
                </a:highlight>
                <a:latin typeface="Calibri"/>
                <a:ea typeface="Calibri"/>
                <a:cs typeface="Calibri"/>
                <a:sym typeface="Calibri"/>
              </a:rPr>
              <a:t>Good-quality line management (36%)</a:t>
            </a:r>
            <a:endParaRPr/>
          </a:p>
          <a:p>
            <a:pPr marL="457200" lvl="0" indent="-342899" algn="l" rtl="0">
              <a:lnSpc>
                <a:spcPct val="95000"/>
              </a:lnSpc>
              <a:spcBef>
                <a:spcPts val="0"/>
              </a:spcBef>
              <a:spcAft>
                <a:spcPts val="0"/>
              </a:spcAft>
              <a:buClr>
                <a:srgbClr val="000000"/>
              </a:buClr>
              <a:buSzPct val="81081"/>
              <a:buChar char="•"/>
            </a:pPr>
            <a:r>
              <a:rPr lang="en-US" sz="2400">
                <a:solidFill>
                  <a:srgbClr val="000000"/>
                </a:solidFill>
                <a:highlight>
                  <a:srgbClr val="FFFFFF"/>
                </a:highlight>
                <a:latin typeface="Calibri"/>
                <a:ea typeface="Calibri"/>
                <a:cs typeface="Calibri"/>
                <a:sym typeface="Calibri"/>
              </a:rPr>
              <a:t>Organisation they work/have worked for encouraging progression and promotion from within (30%)</a:t>
            </a:r>
            <a:endParaRPr sz="2400">
              <a:solidFill>
                <a:srgbClr val="000000"/>
              </a:solidFill>
              <a:highlight>
                <a:srgbClr val="FFFFFF"/>
              </a:highlight>
              <a:latin typeface="Calibri"/>
              <a:ea typeface="Calibri"/>
              <a:cs typeface="Calibri"/>
              <a:sym typeface="Calibri"/>
            </a:endParaRPr>
          </a:p>
        </p:txBody>
      </p:sp>
      <p:pic>
        <p:nvPicPr>
          <p:cNvPr id="205" name="Google Shape;205;p24"/>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206" name="Google Shape;206;p24"/>
          <p:cNvSpPr txBox="1"/>
          <p:nvPr/>
        </p:nvSpPr>
        <p:spPr>
          <a:xfrm>
            <a:off x="4928118" y="6507094"/>
            <a:ext cx="6270172" cy="522514"/>
          </a:xfrm>
          <a:prstGeom prst="rect">
            <a:avLst/>
          </a:prstGeom>
          <a:noFill/>
          <a:ln>
            <a:noFill/>
          </a:ln>
        </p:spPr>
        <p:txBody>
          <a:bodyPr spcFirstLastPara="1" wrap="square" lIns="91425" tIns="45700" rIns="91425" bIns="45700" anchor="t" anchorCtr="0">
            <a:normAutofit/>
          </a:bodyPr>
          <a:lstStyle/>
          <a:p>
            <a:pPr marL="114300" marR="0" lvl="0" indent="0" algn="l" rtl="0">
              <a:lnSpc>
                <a:spcPct val="95000"/>
              </a:lnSpc>
              <a:spcBef>
                <a:spcPts val="0"/>
              </a:spcBef>
              <a:spcAft>
                <a:spcPts val="0"/>
              </a:spcAft>
              <a:buClr>
                <a:srgbClr val="000000"/>
              </a:buClr>
              <a:buSzPts val="1800"/>
              <a:buFont typeface="Arial"/>
              <a:buNone/>
            </a:pPr>
            <a:r>
              <a:rPr lang="en-US" sz="1400" b="0" i="0" u="none" strike="noStrike" cap="none">
                <a:solidFill>
                  <a:srgbClr val="000000"/>
                </a:solidFill>
                <a:highlight>
                  <a:srgbClr val="FFFFFF"/>
                </a:highlight>
                <a:latin typeface="Arial"/>
                <a:ea typeface="Arial"/>
                <a:cs typeface="Arial"/>
                <a:sym typeface="Arial"/>
              </a:rPr>
              <a:t>Source: CIPD Good Work Index June 2022 p.20</a:t>
            </a:r>
            <a:endParaRPr sz="1400" b="0" i="0" u="none" strike="noStrike" cap="none">
              <a:solidFill>
                <a:srgbClr val="000000"/>
              </a:solidFill>
              <a:latin typeface="Arial"/>
              <a:ea typeface="Arial"/>
              <a:cs typeface="Arial"/>
              <a:sym typeface="Arial"/>
            </a:endParaRPr>
          </a:p>
        </p:txBody>
      </p:sp>
      <p:sp>
        <p:nvSpPr>
          <p:cNvPr id="207" name="Google Shape;207;p24"/>
          <p:cNvSpPr txBox="1"/>
          <p:nvPr/>
        </p:nvSpPr>
        <p:spPr>
          <a:xfrm>
            <a:off x="159104" y="297099"/>
            <a:ext cx="8022771" cy="911019"/>
          </a:xfrm>
          <a:prstGeom prst="rect">
            <a:avLst/>
          </a:prstGeom>
          <a:noFill/>
          <a:ln>
            <a:noFill/>
          </a:ln>
        </p:spPr>
        <p:txBody>
          <a:bodyPr spcFirstLastPara="1" wrap="square" lIns="91425" tIns="45700" rIns="91425" bIns="45700" anchor="t" anchorCtr="0">
            <a:spAutoFit/>
          </a:bodyPr>
          <a:lstStyle/>
          <a:p>
            <a:pPr marL="114300" marR="0" lvl="0" indent="0" algn="l" rtl="0">
              <a:lnSpc>
                <a:spcPct val="95000"/>
              </a:lnSpc>
              <a:spcBef>
                <a:spcPts val="0"/>
              </a:spcBef>
              <a:spcAft>
                <a:spcPts val="0"/>
              </a:spcAft>
              <a:buClr>
                <a:srgbClr val="000000"/>
              </a:buClr>
              <a:buSzPts val="2800"/>
              <a:buFont typeface="Arial"/>
              <a:buNone/>
            </a:pPr>
            <a:r>
              <a:rPr lang="en-US" sz="2800" b="0" i="0" u="none" strike="noStrike" cap="none">
                <a:solidFill>
                  <a:srgbClr val="000000"/>
                </a:solidFill>
                <a:highlight>
                  <a:srgbClr val="FFFFFF"/>
                </a:highlight>
                <a:latin typeface="Arial"/>
                <a:ea typeface="Arial"/>
                <a:cs typeface="Arial"/>
                <a:sym typeface="Arial"/>
              </a:rPr>
              <a:t>Factors that have </a:t>
            </a:r>
            <a:r>
              <a:rPr lang="en-US" sz="2800" b="1" i="0" u="none" strike="noStrike" cap="none">
                <a:solidFill>
                  <a:srgbClr val="000000"/>
                </a:solidFill>
                <a:highlight>
                  <a:srgbClr val="FFFFFF"/>
                </a:highlight>
                <a:latin typeface="Arial"/>
                <a:ea typeface="Arial"/>
                <a:cs typeface="Arial"/>
                <a:sym typeface="Arial"/>
              </a:rPr>
              <a:t>helped or hindered </a:t>
            </a:r>
            <a:r>
              <a:rPr lang="en-US" sz="2800" b="0" i="0" u="none" strike="noStrike" cap="none">
                <a:solidFill>
                  <a:srgbClr val="000000"/>
                </a:solidFill>
                <a:highlight>
                  <a:srgbClr val="FFFFFF"/>
                </a:highlight>
                <a:latin typeface="Arial"/>
                <a:ea typeface="Arial"/>
                <a:cs typeface="Arial"/>
                <a:sym typeface="Arial"/>
              </a:rPr>
              <a:t>worker’s careers according to their perceptions</a:t>
            </a:r>
            <a:endParaRPr sz="2800" b="0" i="0" u="none" strike="noStrike" cap="none">
              <a:solidFill>
                <a:srgbClr val="000000"/>
              </a:solidFill>
              <a:highlight>
                <a:srgbClr val="FFFFFF"/>
              </a:highlight>
              <a:latin typeface="Arial"/>
              <a:ea typeface="Arial"/>
              <a:cs typeface="Arial"/>
              <a:sym typeface="Arial"/>
            </a:endParaRPr>
          </a:p>
        </p:txBody>
      </p:sp>
      <p:sp>
        <p:nvSpPr>
          <p:cNvPr id="208" name="Google Shape;208;p24"/>
          <p:cNvSpPr/>
          <p:nvPr/>
        </p:nvSpPr>
        <p:spPr>
          <a:xfrm>
            <a:off x="387220" y="1216325"/>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9" name="Google Shape;209;p24"/>
          <p:cNvPicPr preferRelativeResize="0"/>
          <p:nvPr/>
        </p:nvPicPr>
        <p:blipFill rotWithShape="1">
          <a:blip r:embed="rId4">
            <a:alphaModFix/>
          </a:blip>
          <a:srcRect/>
          <a:stretch/>
        </p:blipFill>
        <p:spPr>
          <a:xfrm>
            <a:off x="7718900" y="6001913"/>
            <a:ext cx="1261242" cy="584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Work satisfaction</a:t>
            </a:r>
            <a:endParaRPr>
              <a:latin typeface="Arial"/>
              <a:ea typeface="Arial"/>
              <a:cs typeface="Arial"/>
              <a:sym typeface="Arial"/>
            </a:endParaRPr>
          </a:p>
        </p:txBody>
      </p:sp>
      <p:sp>
        <p:nvSpPr>
          <p:cNvPr id="215" name="Google Shape;215;p2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6" name="Google Shape;216;p25"/>
          <p:cNvPicPr preferRelativeResize="0"/>
          <p:nvPr/>
        </p:nvPicPr>
        <p:blipFill rotWithShape="1">
          <a:blip r:embed="rId3">
            <a:alphaModFix/>
          </a:blip>
          <a:srcRect/>
          <a:stretch/>
        </p:blipFill>
        <p:spPr>
          <a:xfrm>
            <a:off x="8181875" y="89649"/>
            <a:ext cx="892426" cy="881527"/>
          </a:xfrm>
          <a:prstGeom prst="rect">
            <a:avLst/>
          </a:prstGeom>
          <a:noFill/>
          <a:ln>
            <a:noFill/>
          </a:ln>
        </p:spPr>
      </p:pic>
      <p:grpSp>
        <p:nvGrpSpPr>
          <p:cNvPr id="217" name="Google Shape;217;p25"/>
          <p:cNvGrpSpPr/>
          <p:nvPr/>
        </p:nvGrpSpPr>
        <p:grpSpPr>
          <a:xfrm>
            <a:off x="2697878" y="1198413"/>
            <a:ext cx="5357115" cy="5357115"/>
            <a:chOff x="636092" y="571"/>
            <a:chExt cx="5357115" cy="5357115"/>
          </a:xfrm>
        </p:grpSpPr>
        <p:sp>
          <p:nvSpPr>
            <p:cNvPr id="218" name="Google Shape;218;p25"/>
            <p:cNvSpPr/>
            <p:nvPr/>
          </p:nvSpPr>
          <p:spPr>
            <a:xfrm>
              <a:off x="1252192" y="616672"/>
              <a:ext cx="4124914" cy="4124914"/>
            </a:xfrm>
            <a:prstGeom prst="blockArc">
              <a:avLst>
                <a:gd name="adj1" fmla="val 10800000"/>
                <a:gd name="adj2" fmla="val 16200000"/>
                <a:gd name="adj3" fmla="val 4635"/>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5"/>
            <p:cNvSpPr/>
            <p:nvPr/>
          </p:nvSpPr>
          <p:spPr>
            <a:xfrm>
              <a:off x="1252192" y="616672"/>
              <a:ext cx="4124914" cy="4124914"/>
            </a:xfrm>
            <a:prstGeom prst="blockArc">
              <a:avLst>
                <a:gd name="adj1" fmla="val 5400000"/>
                <a:gd name="adj2" fmla="val 10800000"/>
                <a:gd name="adj3" fmla="val 4635"/>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5"/>
            <p:cNvSpPr/>
            <p:nvPr/>
          </p:nvSpPr>
          <p:spPr>
            <a:xfrm>
              <a:off x="1252192" y="616672"/>
              <a:ext cx="4124914" cy="4124914"/>
            </a:xfrm>
            <a:prstGeom prst="blockArc">
              <a:avLst>
                <a:gd name="adj1" fmla="val 0"/>
                <a:gd name="adj2" fmla="val 5400000"/>
                <a:gd name="adj3" fmla="val 4635"/>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5"/>
            <p:cNvSpPr/>
            <p:nvPr/>
          </p:nvSpPr>
          <p:spPr>
            <a:xfrm>
              <a:off x="1252192" y="616672"/>
              <a:ext cx="4124914" cy="4124914"/>
            </a:xfrm>
            <a:prstGeom prst="blockArc">
              <a:avLst>
                <a:gd name="adj1" fmla="val 16200000"/>
                <a:gd name="adj2" fmla="val 0"/>
                <a:gd name="adj3" fmla="val 4635"/>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5"/>
            <p:cNvSpPr/>
            <p:nvPr/>
          </p:nvSpPr>
          <p:spPr>
            <a:xfrm>
              <a:off x="2366219" y="1730699"/>
              <a:ext cx="1896860" cy="189686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5"/>
            <p:cNvSpPr txBox="1"/>
            <p:nvPr/>
          </p:nvSpPr>
          <p:spPr>
            <a:xfrm>
              <a:off x="2644008" y="2008488"/>
              <a:ext cx="1341282" cy="1341282"/>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work satisfaction</a:t>
              </a:r>
              <a:endParaRPr sz="1400" b="0" i="0" u="none" strike="noStrike" cap="none">
                <a:solidFill>
                  <a:srgbClr val="000000"/>
                </a:solidFill>
                <a:latin typeface="Arial"/>
                <a:ea typeface="Arial"/>
                <a:cs typeface="Arial"/>
                <a:sym typeface="Arial"/>
              </a:endParaRPr>
            </a:p>
          </p:txBody>
        </p:sp>
        <p:sp>
          <p:nvSpPr>
            <p:cNvPr id="224" name="Google Shape;224;p25"/>
            <p:cNvSpPr/>
            <p:nvPr/>
          </p:nvSpPr>
          <p:spPr>
            <a:xfrm>
              <a:off x="2650748" y="571"/>
              <a:ext cx="1327802" cy="132780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5"/>
            <p:cNvSpPr txBox="1"/>
            <p:nvPr/>
          </p:nvSpPr>
          <p:spPr>
            <a:xfrm>
              <a:off x="2845200" y="195023"/>
              <a:ext cx="938898" cy="93889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job design</a:t>
              </a:r>
              <a:endParaRPr sz="1400" b="0" i="0" u="none" strike="noStrike" cap="none">
                <a:solidFill>
                  <a:srgbClr val="000000"/>
                </a:solidFill>
                <a:latin typeface="Arial"/>
                <a:ea typeface="Arial"/>
                <a:cs typeface="Arial"/>
                <a:sym typeface="Arial"/>
              </a:endParaRPr>
            </a:p>
          </p:txBody>
        </p:sp>
        <p:sp>
          <p:nvSpPr>
            <p:cNvPr id="226" name="Google Shape;226;p25"/>
            <p:cNvSpPr/>
            <p:nvPr/>
          </p:nvSpPr>
          <p:spPr>
            <a:xfrm>
              <a:off x="4665405" y="2015228"/>
              <a:ext cx="1327802" cy="132780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5"/>
            <p:cNvSpPr txBox="1"/>
            <p:nvPr/>
          </p:nvSpPr>
          <p:spPr>
            <a:xfrm>
              <a:off x="4859857" y="2209680"/>
              <a:ext cx="938898" cy="93889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alignment of role with personal attributes</a:t>
              </a:r>
              <a:endParaRPr sz="1400" b="0" i="0" u="none" strike="noStrike" cap="none">
                <a:solidFill>
                  <a:srgbClr val="000000"/>
                </a:solidFill>
                <a:latin typeface="Arial"/>
                <a:ea typeface="Arial"/>
                <a:cs typeface="Arial"/>
                <a:sym typeface="Arial"/>
              </a:endParaRPr>
            </a:p>
          </p:txBody>
        </p:sp>
        <p:sp>
          <p:nvSpPr>
            <p:cNvPr id="228" name="Google Shape;228;p25"/>
            <p:cNvSpPr/>
            <p:nvPr/>
          </p:nvSpPr>
          <p:spPr>
            <a:xfrm>
              <a:off x="2650748" y="4029884"/>
              <a:ext cx="1327802" cy="132780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5"/>
            <p:cNvSpPr txBox="1"/>
            <p:nvPr/>
          </p:nvSpPr>
          <p:spPr>
            <a:xfrm>
              <a:off x="2845200" y="4224336"/>
              <a:ext cx="938898" cy="93889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pay and terms and conditions</a:t>
              </a:r>
              <a:endParaRPr sz="1400" b="0" i="0" u="none" strike="noStrike" cap="none">
                <a:solidFill>
                  <a:srgbClr val="000000"/>
                </a:solidFill>
                <a:latin typeface="Arial"/>
                <a:ea typeface="Arial"/>
                <a:cs typeface="Arial"/>
                <a:sym typeface="Arial"/>
              </a:endParaRPr>
            </a:p>
          </p:txBody>
        </p:sp>
        <p:sp>
          <p:nvSpPr>
            <p:cNvPr id="230" name="Google Shape;230;p25"/>
            <p:cNvSpPr/>
            <p:nvPr/>
          </p:nvSpPr>
          <p:spPr>
            <a:xfrm>
              <a:off x="636092" y="2015228"/>
              <a:ext cx="1327802" cy="132780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5"/>
            <p:cNvSpPr txBox="1"/>
            <p:nvPr/>
          </p:nvSpPr>
          <p:spPr>
            <a:xfrm>
              <a:off x="830544" y="2209680"/>
              <a:ext cx="938898" cy="93889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hedonic and eudaimonic   wellbeing</a:t>
              </a:r>
              <a:endParaRPr sz="1400" b="0" i="0" u="none" strike="noStrike" cap="none">
                <a:solidFill>
                  <a:srgbClr val="000000"/>
                </a:solidFill>
                <a:latin typeface="Arial"/>
                <a:ea typeface="Arial"/>
                <a:cs typeface="Arial"/>
                <a:sym typeface="Arial"/>
              </a:endParaRPr>
            </a:p>
          </p:txBody>
        </p:sp>
      </p:grpSp>
      <p:sp>
        <p:nvSpPr>
          <p:cNvPr id="232" name="Google Shape;232;p25"/>
          <p:cNvSpPr/>
          <p:nvPr/>
        </p:nvSpPr>
        <p:spPr>
          <a:xfrm>
            <a:off x="1035900" y="1698486"/>
            <a:ext cx="1735747" cy="1331032"/>
          </a:xfrm>
          <a:prstGeom prst="wedgeRectCallout">
            <a:avLst>
              <a:gd name="adj1" fmla="val 63841"/>
              <a:gd name="adj2" fmla="val 75610"/>
            </a:avLst>
          </a:prstGeom>
          <a:solidFill>
            <a:srgbClr val="FFC000"/>
          </a:solidFill>
          <a:ln w="12700" cap="flat" cmpd="sng">
            <a:solidFill>
              <a:srgbClr val="7F5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pleasure</a:t>
            </a:r>
            <a:endParaRPr sz="4000" b="1" i="0" u="none" strike="noStrike" cap="none">
              <a:solidFill>
                <a:schemeClr val="dk1"/>
              </a:solidFill>
              <a:latin typeface="Arial"/>
              <a:ea typeface="Arial"/>
              <a:cs typeface="Arial"/>
              <a:sym typeface="Arial"/>
            </a:endParaRPr>
          </a:p>
        </p:txBody>
      </p:sp>
      <p:sp>
        <p:nvSpPr>
          <p:cNvPr id="233" name="Google Shape;233;p25"/>
          <p:cNvSpPr/>
          <p:nvPr/>
        </p:nvSpPr>
        <p:spPr>
          <a:xfrm>
            <a:off x="1189902" y="4701863"/>
            <a:ext cx="1296582" cy="1251398"/>
          </a:xfrm>
          <a:prstGeom prst="wedgeRectCallout">
            <a:avLst>
              <a:gd name="adj1" fmla="val 83345"/>
              <a:gd name="adj2" fmla="val -76030"/>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Calibri"/>
                <a:ea typeface="Calibri"/>
                <a:cs typeface="Calibri"/>
                <a:sym typeface="Calibri"/>
              </a:rPr>
              <a:t>Meaning and purpose</a:t>
            </a:r>
            <a:endParaRPr sz="3600" b="1" i="0" u="none" strike="noStrike" cap="none">
              <a:solidFill>
                <a:schemeClr val="dk1"/>
              </a:solidFill>
              <a:latin typeface="Arial"/>
              <a:ea typeface="Arial"/>
              <a:cs typeface="Arial"/>
              <a:sym typeface="Arial"/>
            </a:endParaRPr>
          </a:p>
        </p:txBody>
      </p:sp>
      <p:sp>
        <p:nvSpPr>
          <p:cNvPr id="234" name="Google Shape;234;p25"/>
          <p:cNvSpPr/>
          <p:nvPr/>
        </p:nvSpPr>
        <p:spPr>
          <a:xfrm>
            <a:off x="1552574" y="1478678"/>
            <a:ext cx="10038057" cy="5460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5"/>
          <p:cNvSpPr/>
          <p:nvPr/>
        </p:nvSpPr>
        <p:spPr>
          <a:xfrm rot="10800000" flipH="1">
            <a:off x="1552574" y="2024742"/>
            <a:ext cx="10038057" cy="4571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5"/>
          <p:cNvSpPr/>
          <p:nvPr/>
        </p:nvSpPr>
        <p:spPr>
          <a:xfrm rot="10800000" flipH="1">
            <a:off x="1552574" y="6533242"/>
            <a:ext cx="10038057" cy="4571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5"/>
          <p:cNvSpPr/>
          <p:nvPr/>
        </p:nvSpPr>
        <p:spPr>
          <a:xfrm>
            <a:off x="5860873" y="160327"/>
            <a:ext cx="3092796" cy="194346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Other factors such as team skill, mix, staffing levels, workload distribution, conditions- Herzberg’s hygiene factors</a:t>
            </a:r>
            <a:endParaRPr sz="1400" b="0" i="0" u="none" strike="noStrike" cap="none">
              <a:solidFill>
                <a:srgbClr val="000000"/>
              </a:solidFill>
              <a:latin typeface="Arial"/>
              <a:ea typeface="Arial"/>
              <a:cs typeface="Arial"/>
              <a:sym typeface="Arial"/>
            </a:endParaRPr>
          </a:p>
        </p:txBody>
      </p:sp>
      <p:pic>
        <p:nvPicPr>
          <p:cNvPr id="238" name="Google Shape;238;p25"/>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a:latin typeface="Arial"/>
                <a:ea typeface="Arial"/>
                <a:cs typeface="Arial"/>
                <a:sym typeface="Arial"/>
              </a:rPr>
              <a:t>PERMA MODEL </a:t>
            </a:r>
            <a:br>
              <a:rPr lang="en-US" sz="3600">
                <a:latin typeface="Arial"/>
                <a:ea typeface="Arial"/>
                <a:cs typeface="Arial"/>
                <a:sym typeface="Arial"/>
              </a:rPr>
            </a:br>
            <a:r>
              <a:rPr lang="en-US" sz="3600">
                <a:latin typeface="Arial"/>
                <a:ea typeface="Arial"/>
                <a:cs typeface="Arial"/>
                <a:sym typeface="Arial"/>
              </a:rPr>
              <a:t>by Martin Seligman</a:t>
            </a:r>
            <a:endParaRPr sz="3600">
              <a:latin typeface="Arial"/>
              <a:ea typeface="Arial"/>
              <a:cs typeface="Arial"/>
              <a:sym typeface="Arial"/>
            </a:endParaRPr>
          </a:p>
        </p:txBody>
      </p:sp>
      <p:grpSp>
        <p:nvGrpSpPr>
          <p:cNvPr id="244" name="Google Shape;244;p26"/>
          <p:cNvGrpSpPr/>
          <p:nvPr/>
        </p:nvGrpSpPr>
        <p:grpSpPr>
          <a:xfrm>
            <a:off x="808978" y="1764003"/>
            <a:ext cx="7517476" cy="3542398"/>
            <a:chOff x="0" y="34808"/>
            <a:chExt cx="7517476" cy="3542398"/>
          </a:xfrm>
        </p:grpSpPr>
        <p:sp>
          <p:nvSpPr>
            <p:cNvPr id="245" name="Google Shape;245;p26"/>
            <p:cNvSpPr/>
            <p:nvPr/>
          </p:nvSpPr>
          <p:spPr>
            <a:xfrm>
              <a:off x="0" y="270968"/>
              <a:ext cx="7517476" cy="403199"/>
            </a:xfrm>
            <a:prstGeom prst="rect">
              <a:avLst/>
            </a:prstGeom>
            <a:solidFill>
              <a:schemeClr val="lt1">
                <a:alpha val="89411"/>
              </a:schemeClr>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6"/>
            <p:cNvSpPr/>
            <p:nvPr/>
          </p:nvSpPr>
          <p:spPr>
            <a:xfrm>
              <a:off x="375873" y="34808"/>
              <a:ext cx="5262233" cy="472320"/>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6"/>
            <p:cNvSpPr txBox="1"/>
            <p:nvPr/>
          </p:nvSpPr>
          <p:spPr>
            <a:xfrm>
              <a:off x="398930" y="57865"/>
              <a:ext cx="5216119" cy="426206"/>
            </a:xfrm>
            <a:prstGeom prst="rect">
              <a:avLst/>
            </a:prstGeom>
            <a:noFill/>
            <a:ln>
              <a:noFill/>
            </a:ln>
          </p:spPr>
          <p:txBody>
            <a:bodyPr spcFirstLastPara="1" wrap="square" lIns="198900" tIns="0" rIns="1989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 = Positive emotions</a:t>
              </a:r>
              <a:endParaRPr sz="1600" b="0" i="0" u="none" strike="noStrike" cap="none">
                <a:solidFill>
                  <a:schemeClr val="lt1"/>
                </a:solidFill>
                <a:latin typeface="Arial"/>
                <a:ea typeface="Arial"/>
                <a:cs typeface="Arial"/>
                <a:sym typeface="Arial"/>
              </a:endParaRPr>
            </a:p>
          </p:txBody>
        </p:sp>
        <p:sp>
          <p:nvSpPr>
            <p:cNvPr id="248" name="Google Shape;248;p26"/>
            <p:cNvSpPr/>
            <p:nvPr/>
          </p:nvSpPr>
          <p:spPr>
            <a:xfrm>
              <a:off x="0" y="996728"/>
              <a:ext cx="7517476" cy="403199"/>
            </a:xfrm>
            <a:prstGeom prst="rect">
              <a:avLst/>
            </a:prstGeom>
            <a:solidFill>
              <a:schemeClr val="lt1">
                <a:alpha val="89411"/>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6"/>
            <p:cNvSpPr/>
            <p:nvPr/>
          </p:nvSpPr>
          <p:spPr>
            <a:xfrm>
              <a:off x="375873" y="760568"/>
              <a:ext cx="5262233" cy="472320"/>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6"/>
            <p:cNvSpPr txBox="1"/>
            <p:nvPr/>
          </p:nvSpPr>
          <p:spPr>
            <a:xfrm>
              <a:off x="398930" y="783625"/>
              <a:ext cx="5216119" cy="426206"/>
            </a:xfrm>
            <a:prstGeom prst="rect">
              <a:avLst/>
            </a:prstGeom>
            <a:noFill/>
            <a:ln>
              <a:noFill/>
            </a:ln>
          </p:spPr>
          <p:txBody>
            <a:bodyPr spcFirstLastPara="1" wrap="square" lIns="198900" tIns="0" rIns="1989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 = Engagement</a:t>
              </a:r>
              <a:endParaRPr sz="1600" b="0" i="0" u="none" strike="noStrike" cap="none">
                <a:solidFill>
                  <a:schemeClr val="lt1"/>
                </a:solidFill>
                <a:latin typeface="Arial"/>
                <a:ea typeface="Arial"/>
                <a:cs typeface="Arial"/>
                <a:sym typeface="Arial"/>
              </a:endParaRPr>
            </a:p>
          </p:txBody>
        </p:sp>
        <p:sp>
          <p:nvSpPr>
            <p:cNvPr id="251" name="Google Shape;251;p26"/>
            <p:cNvSpPr/>
            <p:nvPr/>
          </p:nvSpPr>
          <p:spPr>
            <a:xfrm>
              <a:off x="0" y="1722488"/>
              <a:ext cx="7517476" cy="403199"/>
            </a:xfrm>
            <a:prstGeom prst="rect">
              <a:avLst/>
            </a:prstGeom>
            <a:solidFill>
              <a:schemeClr val="lt1">
                <a:alpha val="89411"/>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6"/>
            <p:cNvSpPr/>
            <p:nvPr/>
          </p:nvSpPr>
          <p:spPr>
            <a:xfrm>
              <a:off x="375873" y="1486328"/>
              <a:ext cx="5262233" cy="47232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6"/>
            <p:cNvSpPr txBox="1"/>
            <p:nvPr/>
          </p:nvSpPr>
          <p:spPr>
            <a:xfrm>
              <a:off x="398930" y="1509385"/>
              <a:ext cx="5216119" cy="426206"/>
            </a:xfrm>
            <a:prstGeom prst="rect">
              <a:avLst/>
            </a:prstGeom>
            <a:noFill/>
            <a:ln>
              <a:noFill/>
            </a:ln>
          </p:spPr>
          <p:txBody>
            <a:bodyPr spcFirstLastPara="1" wrap="square" lIns="198900" tIns="0" rIns="1989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R = Relationships</a:t>
              </a:r>
              <a:endParaRPr sz="1600" b="0" i="0" u="none" strike="noStrike" cap="none">
                <a:solidFill>
                  <a:schemeClr val="lt1"/>
                </a:solidFill>
                <a:latin typeface="Arial"/>
                <a:ea typeface="Arial"/>
                <a:cs typeface="Arial"/>
                <a:sym typeface="Arial"/>
              </a:endParaRPr>
            </a:p>
          </p:txBody>
        </p:sp>
        <p:sp>
          <p:nvSpPr>
            <p:cNvPr id="254" name="Google Shape;254;p26"/>
            <p:cNvSpPr/>
            <p:nvPr/>
          </p:nvSpPr>
          <p:spPr>
            <a:xfrm>
              <a:off x="0" y="2448247"/>
              <a:ext cx="7517476" cy="403199"/>
            </a:xfrm>
            <a:prstGeom prst="rect">
              <a:avLst/>
            </a:prstGeom>
            <a:solidFill>
              <a:schemeClr val="lt1">
                <a:alpha val="89411"/>
              </a:schemeClr>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6"/>
            <p:cNvSpPr/>
            <p:nvPr/>
          </p:nvSpPr>
          <p:spPr>
            <a:xfrm>
              <a:off x="375873" y="2212087"/>
              <a:ext cx="5262233" cy="472320"/>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6"/>
            <p:cNvSpPr txBox="1"/>
            <p:nvPr/>
          </p:nvSpPr>
          <p:spPr>
            <a:xfrm>
              <a:off x="398930" y="2235144"/>
              <a:ext cx="5216119" cy="426206"/>
            </a:xfrm>
            <a:prstGeom prst="rect">
              <a:avLst/>
            </a:prstGeom>
            <a:noFill/>
            <a:ln>
              <a:noFill/>
            </a:ln>
          </p:spPr>
          <p:txBody>
            <a:bodyPr spcFirstLastPara="1" wrap="square" lIns="198900" tIns="0" rIns="1989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M = Meaning</a:t>
              </a:r>
              <a:endParaRPr sz="1600" b="0" i="0" u="none" strike="noStrike" cap="none">
                <a:solidFill>
                  <a:schemeClr val="lt1"/>
                </a:solidFill>
                <a:latin typeface="Arial"/>
                <a:ea typeface="Arial"/>
                <a:cs typeface="Arial"/>
                <a:sym typeface="Arial"/>
              </a:endParaRPr>
            </a:p>
          </p:txBody>
        </p:sp>
        <p:sp>
          <p:nvSpPr>
            <p:cNvPr id="257" name="Google Shape;257;p26"/>
            <p:cNvSpPr/>
            <p:nvPr/>
          </p:nvSpPr>
          <p:spPr>
            <a:xfrm>
              <a:off x="0" y="3174007"/>
              <a:ext cx="7517476" cy="403199"/>
            </a:xfrm>
            <a:prstGeom prst="rect">
              <a:avLst/>
            </a:prstGeom>
            <a:solidFill>
              <a:schemeClr val="lt1">
                <a:alpha val="89411"/>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6"/>
            <p:cNvSpPr/>
            <p:nvPr/>
          </p:nvSpPr>
          <p:spPr>
            <a:xfrm>
              <a:off x="375873" y="2937847"/>
              <a:ext cx="5262233" cy="472320"/>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6"/>
            <p:cNvSpPr txBox="1"/>
            <p:nvPr/>
          </p:nvSpPr>
          <p:spPr>
            <a:xfrm>
              <a:off x="398930" y="2960904"/>
              <a:ext cx="5216119" cy="426206"/>
            </a:xfrm>
            <a:prstGeom prst="rect">
              <a:avLst/>
            </a:prstGeom>
            <a:noFill/>
            <a:ln>
              <a:noFill/>
            </a:ln>
          </p:spPr>
          <p:txBody>
            <a:bodyPr spcFirstLastPara="1" wrap="square" lIns="198900" tIns="0" rIns="1989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 = Achievement </a:t>
              </a:r>
              <a:endParaRPr sz="1600" b="0" i="0" u="none" strike="noStrike" cap="none">
                <a:solidFill>
                  <a:schemeClr val="lt1"/>
                </a:solidFill>
                <a:latin typeface="Arial"/>
                <a:ea typeface="Arial"/>
                <a:cs typeface="Arial"/>
                <a:sym typeface="Arial"/>
              </a:endParaRPr>
            </a:p>
          </p:txBody>
        </p:sp>
      </p:grpSp>
      <p:sp>
        <p:nvSpPr>
          <p:cNvPr id="260" name="Google Shape;260;p2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1" name="Google Shape;261;p26"/>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262" name="Google Shape;262;p26"/>
          <p:cNvSpPr txBox="1"/>
          <p:nvPr/>
        </p:nvSpPr>
        <p:spPr>
          <a:xfrm>
            <a:off x="507345" y="5767081"/>
            <a:ext cx="8120743" cy="707886"/>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highlight>
                  <a:srgbClr val="FFFFFF"/>
                </a:highlight>
                <a:latin typeface="Arial"/>
                <a:ea typeface="Arial"/>
                <a:cs typeface="Arial"/>
                <a:sym typeface="Arial"/>
              </a:rPr>
              <a:t>We can improve PERMA in our professional settings. It has many positive benefits. </a:t>
            </a:r>
            <a:endParaRPr sz="2000" b="0" i="0" u="none" strike="noStrike" cap="none">
              <a:solidFill>
                <a:srgbClr val="000000"/>
              </a:solidFill>
              <a:highlight>
                <a:srgbClr val="FFFFFF"/>
              </a:highlight>
              <a:latin typeface="Arial"/>
              <a:ea typeface="Arial"/>
              <a:cs typeface="Arial"/>
              <a:sym typeface="Arial"/>
            </a:endParaRPr>
          </a:p>
        </p:txBody>
      </p:sp>
      <p:pic>
        <p:nvPicPr>
          <p:cNvPr id="263" name="Google Shape;263;p2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TIPS</a:t>
            </a:r>
            <a:endParaRPr>
              <a:latin typeface="Arial"/>
              <a:ea typeface="Arial"/>
              <a:cs typeface="Arial"/>
              <a:sym typeface="Arial"/>
            </a:endParaRPr>
          </a:p>
        </p:txBody>
      </p:sp>
      <p:sp>
        <p:nvSpPr>
          <p:cNvPr id="269" name="Google Shape;269;p2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0" name="Google Shape;270;p27"/>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271" name="Google Shape;271;p27"/>
          <p:cNvSpPr/>
          <p:nvPr/>
        </p:nvSpPr>
        <p:spPr>
          <a:xfrm>
            <a:off x="1552574" y="1478678"/>
            <a:ext cx="10038057" cy="5460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7"/>
          <p:cNvSpPr/>
          <p:nvPr/>
        </p:nvSpPr>
        <p:spPr>
          <a:xfrm rot="10800000" flipH="1">
            <a:off x="1552574" y="2024742"/>
            <a:ext cx="10038057" cy="4571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27" descr="Diagram&#10;&#10;Description automatically generated"/>
          <p:cNvPicPr preferRelativeResize="0"/>
          <p:nvPr/>
        </p:nvPicPr>
        <p:blipFill rotWithShape="1">
          <a:blip r:embed="rId4">
            <a:alphaModFix/>
          </a:blip>
          <a:srcRect/>
          <a:stretch/>
        </p:blipFill>
        <p:spPr>
          <a:xfrm>
            <a:off x="281182" y="1640004"/>
            <a:ext cx="8581635" cy="4240427"/>
          </a:xfrm>
          <a:prstGeom prst="rect">
            <a:avLst/>
          </a:prstGeom>
          <a:noFill/>
          <a:ln>
            <a:noFill/>
          </a:ln>
        </p:spPr>
      </p:pic>
      <p:sp>
        <p:nvSpPr>
          <p:cNvPr id="274" name="Google Shape;274;p27"/>
          <p:cNvSpPr txBox="1"/>
          <p:nvPr/>
        </p:nvSpPr>
        <p:spPr>
          <a:xfrm>
            <a:off x="2001416" y="6167720"/>
            <a:ext cx="5794310" cy="297004"/>
          </a:xfrm>
          <a:prstGeom prst="rect">
            <a:avLst/>
          </a:prstGeom>
          <a:noFill/>
          <a:ln>
            <a:noFill/>
          </a:ln>
        </p:spPr>
        <p:txBody>
          <a:bodyPr spcFirstLastPara="1" wrap="square" lIns="91425" tIns="45700" rIns="91425" bIns="45700" anchor="t" anchorCtr="0">
            <a:spAutoFit/>
          </a:bodyPr>
          <a:lstStyle/>
          <a:p>
            <a:pPr marL="114300" marR="0" lvl="0" indent="0" algn="l" rtl="0">
              <a:lnSpc>
                <a:spcPct val="95000"/>
              </a:lnSpc>
              <a:spcBef>
                <a:spcPts val="0"/>
              </a:spcBef>
              <a:spcAft>
                <a:spcPts val="0"/>
              </a:spcAft>
              <a:buClr>
                <a:srgbClr val="000000"/>
              </a:buClr>
              <a:buSzPts val="1400"/>
              <a:buFont typeface="Arial"/>
              <a:buNone/>
            </a:pPr>
            <a:r>
              <a:rPr lang="en-US" sz="1400" b="0" i="0" u="none" strike="noStrike" cap="none">
                <a:solidFill>
                  <a:srgbClr val="000000"/>
                </a:solidFill>
                <a:highlight>
                  <a:srgbClr val="FFFFFF"/>
                </a:highlight>
                <a:latin typeface="Arial"/>
                <a:ea typeface="Arial"/>
                <a:cs typeface="Arial"/>
                <a:sym typeface="Arial"/>
              </a:rPr>
              <a:t>Source: “Happiness at Work” project </a:t>
            </a:r>
            <a:r>
              <a:rPr lang="en-US">
                <a:highlight>
                  <a:srgbClr val="FFFFFF"/>
                </a:highlight>
              </a:rPr>
              <a:t>s</a:t>
            </a:r>
            <a:r>
              <a:rPr lang="en-US" sz="1400" b="0" i="0" u="none" strike="noStrike" cap="none">
                <a:solidFill>
                  <a:srgbClr val="000000"/>
                </a:solidFill>
                <a:highlight>
                  <a:srgbClr val="FFFFFF"/>
                </a:highlight>
                <a:latin typeface="Arial"/>
                <a:ea typeface="Arial"/>
                <a:cs typeface="Arial"/>
                <a:sym typeface="Arial"/>
              </a:rPr>
              <a:t>lides Session 23.06.2022</a:t>
            </a:r>
            <a:endParaRPr sz="1400" b="0" i="0" u="none" strike="noStrike" cap="none">
              <a:solidFill>
                <a:srgbClr val="000000"/>
              </a:solidFill>
              <a:highlight>
                <a:srgbClr val="FFFFFF"/>
              </a:highlight>
              <a:latin typeface="Arial"/>
              <a:ea typeface="Arial"/>
              <a:cs typeface="Arial"/>
              <a:sym typeface="Arial"/>
            </a:endParaRPr>
          </a:p>
        </p:txBody>
      </p:sp>
      <p:pic>
        <p:nvPicPr>
          <p:cNvPr id="275" name="Google Shape;275;p27"/>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Positive psychology</a:t>
            </a:r>
            <a:endParaRPr>
              <a:latin typeface="Arial"/>
              <a:ea typeface="Arial"/>
              <a:cs typeface="Arial"/>
              <a:sym typeface="Arial"/>
            </a:endParaRPr>
          </a:p>
        </p:txBody>
      </p:sp>
      <p:sp>
        <p:nvSpPr>
          <p:cNvPr id="281" name="Google Shape;281;p2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114300" lvl="0" indent="0" algn="l" rtl="0">
              <a:lnSpc>
                <a:spcPct val="95000"/>
              </a:lnSpc>
              <a:spcBef>
                <a:spcPts val="0"/>
              </a:spcBef>
              <a:spcAft>
                <a:spcPts val="0"/>
              </a:spcAft>
              <a:buClr>
                <a:srgbClr val="000000"/>
              </a:buClr>
              <a:buSzPts val="1800"/>
              <a:buNone/>
            </a:pPr>
            <a:r>
              <a:rPr lang="en-US" sz="1800">
                <a:solidFill>
                  <a:srgbClr val="000000"/>
                </a:solidFill>
                <a:highlight>
                  <a:srgbClr val="FFFFFF"/>
                </a:highlight>
                <a:latin typeface="Arial"/>
                <a:ea typeface="Arial"/>
                <a:cs typeface="Arial"/>
                <a:sym typeface="Arial"/>
              </a:rPr>
              <a:t>In order to feel pleasure in our work we need to be </a:t>
            </a:r>
            <a:r>
              <a:rPr lang="en-US" sz="1800" b="1">
                <a:solidFill>
                  <a:srgbClr val="000000"/>
                </a:solidFill>
                <a:highlight>
                  <a:srgbClr val="FFFFFF"/>
                </a:highlight>
                <a:latin typeface="Arial"/>
                <a:ea typeface="Arial"/>
                <a:cs typeface="Arial"/>
                <a:sym typeface="Arial"/>
              </a:rPr>
              <a:t>playing to our highest strengths</a:t>
            </a:r>
            <a:r>
              <a:rPr lang="en-US" sz="1800">
                <a:solidFill>
                  <a:srgbClr val="000000"/>
                </a:solidFill>
                <a:highlight>
                  <a:srgbClr val="FFFFFF"/>
                </a:highlight>
                <a:latin typeface="Arial"/>
                <a:ea typeface="Arial"/>
                <a:cs typeface="Arial"/>
                <a:sym typeface="Arial"/>
              </a:rPr>
              <a:t> and to </a:t>
            </a:r>
            <a:r>
              <a:rPr lang="en-US" sz="1800" b="1">
                <a:solidFill>
                  <a:srgbClr val="000000"/>
                </a:solidFill>
                <a:highlight>
                  <a:srgbClr val="FFFFFF"/>
                </a:highlight>
                <a:latin typeface="Arial"/>
                <a:ea typeface="Arial"/>
                <a:cs typeface="Arial"/>
                <a:sym typeface="Arial"/>
              </a:rPr>
              <a:t>be adequately challenged</a:t>
            </a:r>
            <a:endParaRPr sz="1800" b="1">
              <a:solidFill>
                <a:srgbClr val="000000"/>
              </a:solidFill>
              <a:highlight>
                <a:srgbClr val="FFFFFF"/>
              </a:highlight>
              <a:latin typeface="Arial"/>
              <a:ea typeface="Arial"/>
              <a:cs typeface="Arial"/>
              <a:sym typeface="Arial"/>
            </a:endParaRPr>
          </a:p>
        </p:txBody>
      </p:sp>
      <p:sp>
        <p:nvSpPr>
          <p:cNvPr id="282" name="Google Shape;282;p2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p28"/>
          <p:cNvPicPr preferRelativeResize="0"/>
          <p:nvPr/>
        </p:nvPicPr>
        <p:blipFill rotWithShape="1">
          <a:blip r:embed="rId3">
            <a:alphaModFix/>
          </a:blip>
          <a:srcRect/>
          <a:stretch/>
        </p:blipFill>
        <p:spPr>
          <a:xfrm>
            <a:off x="8181875" y="89649"/>
            <a:ext cx="892426" cy="881527"/>
          </a:xfrm>
          <a:prstGeom prst="rect">
            <a:avLst/>
          </a:prstGeom>
          <a:noFill/>
          <a:ln>
            <a:noFill/>
          </a:ln>
        </p:spPr>
      </p:pic>
      <p:grpSp>
        <p:nvGrpSpPr>
          <p:cNvPr id="284" name="Google Shape;284;p28"/>
          <p:cNvGrpSpPr/>
          <p:nvPr/>
        </p:nvGrpSpPr>
        <p:grpSpPr>
          <a:xfrm>
            <a:off x="2545713" y="2805563"/>
            <a:ext cx="4357605" cy="3319526"/>
            <a:chOff x="1157661" y="1085"/>
            <a:chExt cx="4357605" cy="3319526"/>
          </a:xfrm>
        </p:grpSpPr>
        <p:sp>
          <p:nvSpPr>
            <p:cNvPr id="285" name="Google Shape;285;p28"/>
            <p:cNvSpPr/>
            <p:nvPr/>
          </p:nvSpPr>
          <p:spPr>
            <a:xfrm>
              <a:off x="1157661" y="1085"/>
              <a:ext cx="1210445" cy="1210445"/>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8"/>
            <p:cNvSpPr txBox="1"/>
            <p:nvPr/>
          </p:nvSpPr>
          <p:spPr>
            <a:xfrm>
              <a:off x="1334927" y="178351"/>
              <a:ext cx="855913" cy="855913"/>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using highest strengths</a:t>
              </a:r>
              <a:endParaRPr sz="1400" b="0" i="0" u="none" strike="noStrike" cap="none">
                <a:solidFill>
                  <a:srgbClr val="000000"/>
                </a:solidFill>
                <a:latin typeface="Arial"/>
                <a:ea typeface="Arial"/>
                <a:cs typeface="Arial"/>
                <a:sym typeface="Arial"/>
              </a:endParaRPr>
            </a:p>
          </p:txBody>
        </p:sp>
        <p:sp>
          <p:nvSpPr>
            <p:cNvPr id="287" name="Google Shape;287;p28"/>
            <p:cNvSpPr/>
            <p:nvPr/>
          </p:nvSpPr>
          <p:spPr>
            <a:xfrm>
              <a:off x="1411855" y="1309819"/>
              <a:ext cx="702058" cy="702058"/>
            </a:xfrm>
            <a:prstGeom prst="mathPlus">
              <a:avLst>
                <a:gd name="adj1" fmla="val 2352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8"/>
            <p:cNvSpPr txBox="1"/>
            <p:nvPr/>
          </p:nvSpPr>
          <p:spPr>
            <a:xfrm>
              <a:off x="1504913" y="1578286"/>
              <a:ext cx="515942" cy="1651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89" name="Google Shape;289;p28"/>
            <p:cNvSpPr/>
            <p:nvPr/>
          </p:nvSpPr>
          <p:spPr>
            <a:xfrm>
              <a:off x="1157661" y="2110166"/>
              <a:ext cx="1210445" cy="1210445"/>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8"/>
            <p:cNvSpPr txBox="1"/>
            <p:nvPr/>
          </p:nvSpPr>
          <p:spPr>
            <a:xfrm>
              <a:off x="1334927" y="2287432"/>
              <a:ext cx="855913" cy="855913"/>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challenge and stretch</a:t>
              </a:r>
              <a:endParaRPr sz="1400" b="0" i="0" u="none" strike="noStrike" cap="none">
                <a:solidFill>
                  <a:srgbClr val="000000"/>
                </a:solidFill>
                <a:latin typeface="Arial"/>
                <a:ea typeface="Arial"/>
                <a:cs typeface="Arial"/>
                <a:sym typeface="Arial"/>
              </a:endParaRPr>
            </a:p>
          </p:txBody>
        </p:sp>
        <p:sp>
          <p:nvSpPr>
            <p:cNvPr id="291" name="Google Shape;291;p28"/>
            <p:cNvSpPr/>
            <p:nvPr/>
          </p:nvSpPr>
          <p:spPr>
            <a:xfrm>
              <a:off x="2549674" y="1435705"/>
              <a:ext cx="384921" cy="450285"/>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8"/>
            <p:cNvSpPr txBox="1"/>
            <p:nvPr/>
          </p:nvSpPr>
          <p:spPr>
            <a:xfrm>
              <a:off x="2549674" y="1525762"/>
              <a:ext cx="269445" cy="2701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93" name="Google Shape;293;p28"/>
            <p:cNvSpPr/>
            <p:nvPr/>
          </p:nvSpPr>
          <p:spPr>
            <a:xfrm>
              <a:off x="3094375" y="450402"/>
              <a:ext cx="2420891" cy="2420891"/>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8"/>
            <p:cNvSpPr txBox="1"/>
            <p:nvPr/>
          </p:nvSpPr>
          <p:spPr>
            <a:xfrm>
              <a:off x="3448906" y="804933"/>
              <a:ext cx="1711829" cy="1711829"/>
            </a:xfrm>
            <a:prstGeom prst="rect">
              <a:avLst/>
            </a:prstGeom>
            <a:noFill/>
            <a:ln>
              <a:noFill/>
            </a:ln>
          </p:spPr>
          <p:txBody>
            <a:bodyPr spcFirstLastPara="1" wrap="square" lIns="54600" tIns="54600" rIns="54600" bIns="54600" anchor="ctr" anchorCtr="0">
              <a:noAutofit/>
            </a:bodyPr>
            <a:lstStyle/>
            <a:p>
              <a:pPr marL="0" marR="0" lvl="0" indent="0" algn="ctr" rtl="0">
                <a:lnSpc>
                  <a:spcPct val="90000"/>
                </a:lnSpc>
                <a:spcBef>
                  <a:spcPts val="0"/>
                </a:spcBef>
                <a:spcAft>
                  <a:spcPts val="0"/>
                </a:spcAft>
                <a:buClr>
                  <a:srgbClr val="000000"/>
                </a:buClr>
                <a:buSzPts val="4300"/>
                <a:buFont typeface="Arial"/>
                <a:buNone/>
              </a:pPr>
              <a:r>
                <a:rPr lang="en-US" sz="4300" b="0" i="0" u="none" strike="noStrike" cap="none">
                  <a:solidFill>
                    <a:schemeClr val="lt1"/>
                  </a:solidFill>
                  <a:latin typeface="Arial"/>
                  <a:ea typeface="Arial"/>
                  <a:cs typeface="Arial"/>
                  <a:sym typeface="Arial"/>
                </a:rPr>
                <a:t>FLOW</a:t>
              </a:r>
              <a:endParaRPr sz="1400" b="0" i="0" u="none" strike="noStrike" cap="none">
                <a:solidFill>
                  <a:srgbClr val="000000"/>
                </a:solidFill>
                <a:latin typeface="Arial"/>
                <a:ea typeface="Arial"/>
                <a:cs typeface="Arial"/>
                <a:sym typeface="Arial"/>
              </a:endParaRPr>
            </a:p>
          </p:txBody>
        </p:sp>
      </p:grpSp>
      <p:pic>
        <p:nvPicPr>
          <p:cNvPr id="295" name="Google Shape;295;p28"/>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Know yourself</a:t>
            </a:r>
            <a:endParaRPr>
              <a:latin typeface="Arial"/>
              <a:ea typeface="Arial"/>
              <a:cs typeface="Arial"/>
              <a:sym typeface="Arial"/>
            </a:endParaRPr>
          </a:p>
        </p:txBody>
      </p:sp>
      <p:sp>
        <p:nvSpPr>
          <p:cNvPr id="301" name="Google Shape;301;p29"/>
          <p:cNvSpPr txBox="1">
            <a:spLocks noGrp="1"/>
          </p:cNvSpPr>
          <p:nvPr>
            <p:ph type="body" idx="1"/>
          </p:nvPr>
        </p:nvSpPr>
        <p:spPr>
          <a:xfrm>
            <a:off x="374469" y="1823274"/>
            <a:ext cx="5704114" cy="4302900"/>
          </a:xfrm>
          <a:prstGeom prst="rect">
            <a:avLst/>
          </a:prstGeom>
          <a:noFill/>
          <a:ln>
            <a:noFill/>
          </a:ln>
        </p:spPr>
        <p:txBody>
          <a:bodyPr spcFirstLastPara="1" wrap="square" lIns="91425" tIns="45700" rIns="91425" bIns="45700" anchor="t" anchorCtr="0">
            <a:normAutofit/>
          </a:bodyPr>
          <a:lstStyle/>
          <a:p>
            <a:pPr marL="114300" lvl="0" indent="0" algn="l" rtl="0">
              <a:lnSpc>
                <a:spcPct val="95000"/>
              </a:lnSpc>
              <a:spcBef>
                <a:spcPts val="0"/>
              </a:spcBef>
              <a:spcAft>
                <a:spcPts val="0"/>
              </a:spcAft>
              <a:buClr>
                <a:srgbClr val="000000"/>
              </a:buClr>
              <a:buSzPts val="1946"/>
              <a:buNone/>
            </a:pPr>
            <a:r>
              <a:rPr lang="en-US" sz="1900" b="1">
                <a:solidFill>
                  <a:srgbClr val="000000"/>
                </a:solidFill>
                <a:highlight>
                  <a:srgbClr val="FFFFFF"/>
                </a:highlight>
                <a:latin typeface="Arial"/>
                <a:ea typeface="Arial"/>
                <a:cs typeface="Arial"/>
                <a:sym typeface="Arial"/>
              </a:rPr>
              <a:t>How do you know when you are in a state of flow:</a:t>
            </a:r>
            <a:endParaRPr/>
          </a:p>
          <a:p>
            <a:pPr marL="114300" lvl="0" indent="0" algn="l" rtl="0">
              <a:lnSpc>
                <a:spcPct val="95000"/>
              </a:lnSpc>
              <a:spcBef>
                <a:spcPts val="0"/>
              </a:spcBef>
              <a:spcAft>
                <a:spcPts val="0"/>
              </a:spcAft>
              <a:buClr>
                <a:srgbClr val="000000"/>
              </a:buClr>
              <a:buSzPts val="1946"/>
              <a:buNone/>
            </a:pPr>
            <a:endParaRPr sz="1900">
              <a:solidFill>
                <a:srgbClr val="000000"/>
              </a:solidFill>
              <a:highlight>
                <a:srgbClr val="FFFFFF"/>
              </a:highlight>
              <a:latin typeface="Arial"/>
              <a:ea typeface="Arial"/>
              <a:cs typeface="Arial"/>
              <a:sym typeface="Arial"/>
            </a:endParaRPr>
          </a:p>
          <a:p>
            <a:pPr marL="457200" lvl="0" indent="-352167" algn="l" rtl="0">
              <a:lnSpc>
                <a:spcPct val="100000"/>
              </a:lnSpc>
              <a:spcBef>
                <a:spcPts val="360"/>
              </a:spcBef>
              <a:spcAft>
                <a:spcPts val="0"/>
              </a:spcAft>
              <a:buSzPts val="1946"/>
              <a:buChar char="•"/>
            </a:pPr>
            <a:r>
              <a:rPr lang="en-US" sz="1900"/>
              <a:t>No sense of time or surroundings</a:t>
            </a:r>
            <a:endParaRPr sz="1900"/>
          </a:p>
          <a:p>
            <a:pPr marL="457200" lvl="0" indent="-352167" algn="l" rtl="0">
              <a:lnSpc>
                <a:spcPct val="100000"/>
              </a:lnSpc>
              <a:spcBef>
                <a:spcPts val="360"/>
              </a:spcBef>
              <a:spcAft>
                <a:spcPts val="0"/>
              </a:spcAft>
              <a:buSzPts val="1946"/>
              <a:buChar char="•"/>
            </a:pPr>
            <a:r>
              <a:rPr lang="en-US" sz="1900"/>
              <a:t>Very high level of focus</a:t>
            </a:r>
            <a:endParaRPr sz="1900"/>
          </a:p>
          <a:p>
            <a:pPr marL="457200" lvl="0" indent="-352167" algn="l" rtl="0">
              <a:lnSpc>
                <a:spcPct val="100000"/>
              </a:lnSpc>
              <a:spcBef>
                <a:spcPts val="360"/>
              </a:spcBef>
              <a:spcAft>
                <a:spcPts val="0"/>
              </a:spcAft>
              <a:buSzPts val="1946"/>
              <a:buChar char="•"/>
            </a:pPr>
            <a:r>
              <a:rPr lang="en-US" sz="1900"/>
              <a:t>High concentration</a:t>
            </a:r>
            <a:endParaRPr sz="1900"/>
          </a:p>
          <a:p>
            <a:pPr marL="457200" lvl="0" indent="-352167" algn="l" rtl="0">
              <a:lnSpc>
                <a:spcPct val="100000"/>
              </a:lnSpc>
              <a:spcBef>
                <a:spcPts val="360"/>
              </a:spcBef>
              <a:spcAft>
                <a:spcPts val="0"/>
              </a:spcAft>
              <a:buSzPts val="1946"/>
              <a:buChar char="•"/>
            </a:pPr>
            <a:r>
              <a:rPr lang="en-US" sz="1900"/>
              <a:t>Using your strengths so you feel at ease, highly engaged and absorbed in the task</a:t>
            </a:r>
            <a:endParaRPr sz="1900"/>
          </a:p>
          <a:p>
            <a:pPr marL="114300" lvl="0" indent="0" algn="l" rtl="0">
              <a:lnSpc>
                <a:spcPct val="95000"/>
              </a:lnSpc>
              <a:spcBef>
                <a:spcPts val="0"/>
              </a:spcBef>
              <a:spcAft>
                <a:spcPts val="0"/>
              </a:spcAft>
              <a:buClr>
                <a:srgbClr val="000000"/>
              </a:buClr>
              <a:buSzPts val="1946"/>
              <a:buNone/>
            </a:pPr>
            <a:endParaRPr sz="190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946"/>
              <a:buNone/>
            </a:pPr>
            <a:endParaRPr sz="190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946"/>
              <a:buNone/>
            </a:pPr>
            <a:endParaRPr sz="1800">
              <a:solidFill>
                <a:srgbClr val="000000"/>
              </a:solidFill>
              <a:highlight>
                <a:srgbClr val="FFFFFF"/>
              </a:highlight>
              <a:latin typeface="Arial"/>
              <a:ea typeface="Arial"/>
              <a:cs typeface="Arial"/>
              <a:sym typeface="Arial"/>
            </a:endParaRPr>
          </a:p>
        </p:txBody>
      </p:sp>
      <p:sp>
        <p:nvSpPr>
          <p:cNvPr id="302" name="Google Shape;302;p2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3" name="Google Shape;303;p2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04" name="Google Shape;304;p29" descr="Free Long Exposure Shot of a Cascade Stock Photo"/>
          <p:cNvPicPr preferRelativeResize="0"/>
          <p:nvPr/>
        </p:nvPicPr>
        <p:blipFill rotWithShape="1">
          <a:blip r:embed="rId4">
            <a:alphaModFix/>
          </a:blip>
          <a:srcRect/>
          <a:stretch/>
        </p:blipFill>
        <p:spPr>
          <a:xfrm>
            <a:off x="6259286" y="2069725"/>
            <a:ext cx="2699657" cy="3374571"/>
          </a:xfrm>
          <a:prstGeom prst="rect">
            <a:avLst/>
          </a:prstGeom>
          <a:noFill/>
          <a:ln>
            <a:noFill/>
          </a:ln>
        </p:spPr>
      </p:pic>
      <p:pic>
        <p:nvPicPr>
          <p:cNvPr id="305" name="Google Shape;305;p29"/>
          <p:cNvPicPr preferRelativeResize="0"/>
          <p:nvPr/>
        </p:nvPicPr>
        <p:blipFill rotWithShape="1">
          <a:blip r:embed="rId5">
            <a:alphaModFix/>
          </a:blip>
          <a:srcRect/>
          <a:stretch/>
        </p:blipFill>
        <p:spPr>
          <a:xfrm>
            <a:off x="6365121" y="160321"/>
            <a:ext cx="1404200" cy="1404175"/>
          </a:xfrm>
          <a:prstGeom prst="rect">
            <a:avLst/>
          </a:prstGeom>
          <a:noFill/>
          <a:ln>
            <a:noFill/>
          </a:ln>
        </p:spPr>
      </p:pic>
      <p:pic>
        <p:nvPicPr>
          <p:cNvPr id="306" name="Google Shape;306;p29"/>
          <p:cNvPicPr preferRelativeResize="0"/>
          <p:nvPr/>
        </p:nvPicPr>
        <p:blipFill rotWithShape="1">
          <a:blip r:embed="rId6">
            <a:alphaModFix/>
          </a:blip>
          <a:srcRect/>
          <a:stretch/>
        </p:blipFill>
        <p:spPr>
          <a:xfrm>
            <a:off x="7718900" y="6209113"/>
            <a:ext cx="1261242" cy="584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ba17de0f24_0_14"/>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Group work share ideas</a:t>
            </a:r>
            <a:endParaRPr>
              <a:latin typeface="Arial"/>
              <a:ea typeface="Arial"/>
              <a:cs typeface="Arial"/>
              <a:sym typeface="Arial"/>
            </a:endParaRPr>
          </a:p>
        </p:txBody>
      </p:sp>
      <p:sp>
        <p:nvSpPr>
          <p:cNvPr id="312" name="Google Shape;312;g1ba17de0f24_0_14"/>
          <p:cNvSpPr txBox="1">
            <a:spLocks noGrp="1"/>
          </p:cNvSpPr>
          <p:nvPr>
            <p:ph type="body" idx="1"/>
          </p:nvPr>
        </p:nvSpPr>
        <p:spPr>
          <a:xfrm>
            <a:off x="374469" y="1823274"/>
            <a:ext cx="5704200" cy="4302900"/>
          </a:xfrm>
          <a:prstGeom prst="rect">
            <a:avLst/>
          </a:prstGeom>
          <a:noFill/>
          <a:ln>
            <a:noFill/>
          </a:ln>
        </p:spPr>
        <p:txBody>
          <a:bodyPr spcFirstLastPara="1" wrap="square" lIns="91425" tIns="45700" rIns="91425" bIns="45700" anchor="t" anchorCtr="0">
            <a:normAutofit/>
          </a:bodyPr>
          <a:lstStyle/>
          <a:p>
            <a:pPr marL="114300" lvl="0" indent="0" algn="l" rtl="0">
              <a:lnSpc>
                <a:spcPct val="95000"/>
              </a:lnSpc>
              <a:spcBef>
                <a:spcPts val="0"/>
              </a:spcBef>
              <a:spcAft>
                <a:spcPts val="0"/>
              </a:spcAft>
              <a:buClr>
                <a:srgbClr val="000000"/>
              </a:buClr>
              <a:buSzPts val="1946"/>
              <a:buNone/>
            </a:pPr>
            <a:endParaRPr sz="190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946"/>
              <a:buNone/>
            </a:pPr>
            <a:endParaRPr sz="190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946"/>
              <a:buNone/>
            </a:pPr>
            <a:r>
              <a:rPr lang="en-US" sz="1900" b="1">
                <a:solidFill>
                  <a:srgbClr val="000000"/>
                </a:solidFill>
                <a:highlight>
                  <a:srgbClr val="FFFFFF"/>
                </a:highlight>
                <a:latin typeface="Arial"/>
                <a:ea typeface="Arial"/>
                <a:cs typeface="Arial"/>
                <a:sym typeface="Arial"/>
              </a:rPr>
              <a:t>Discussion groups:</a:t>
            </a:r>
            <a:endParaRPr/>
          </a:p>
          <a:p>
            <a:pPr marL="457200" lvl="0" indent="-352167" algn="l" rtl="0">
              <a:lnSpc>
                <a:spcPct val="100000"/>
              </a:lnSpc>
              <a:spcBef>
                <a:spcPts val="360"/>
              </a:spcBef>
              <a:spcAft>
                <a:spcPts val="0"/>
              </a:spcAft>
              <a:buClr>
                <a:schemeClr val="dk1"/>
              </a:buClr>
              <a:buSzPts val="1946"/>
              <a:buChar char="•"/>
            </a:pPr>
            <a:r>
              <a:rPr lang="en-US" sz="1900">
                <a:highlight>
                  <a:srgbClr val="FFFFFF"/>
                </a:highlight>
              </a:rPr>
              <a:t>When are you in flow? </a:t>
            </a:r>
            <a:endParaRPr sz="1900">
              <a:highlight>
                <a:srgbClr val="FFFFFF"/>
              </a:highlight>
            </a:endParaRPr>
          </a:p>
          <a:p>
            <a:pPr marL="457200" lvl="0" indent="-352167" algn="l" rtl="0">
              <a:lnSpc>
                <a:spcPct val="100000"/>
              </a:lnSpc>
              <a:spcBef>
                <a:spcPts val="360"/>
              </a:spcBef>
              <a:spcAft>
                <a:spcPts val="0"/>
              </a:spcAft>
              <a:buClr>
                <a:schemeClr val="dk1"/>
              </a:buClr>
              <a:buSzPts val="1946"/>
              <a:buChar char="•"/>
            </a:pPr>
            <a:r>
              <a:rPr lang="en-US" sz="1900">
                <a:highlight>
                  <a:srgbClr val="FFFFFF"/>
                </a:highlight>
              </a:rPr>
              <a:t>What strengths are you using in this state?</a:t>
            </a:r>
            <a:endParaRPr sz="1900">
              <a:highlight>
                <a:srgbClr val="FFFFFF"/>
              </a:highlight>
            </a:endParaRPr>
          </a:p>
          <a:p>
            <a:pPr marL="457200" lvl="0" indent="-352167" algn="l" rtl="0">
              <a:lnSpc>
                <a:spcPct val="100000"/>
              </a:lnSpc>
              <a:spcBef>
                <a:spcPts val="360"/>
              </a:spcBef>
              <a:spcAft>
                <a:spcPts val="0"/>
              </a:spcAft>
              <a:buClr>
                <a:schemeClr val="dk1"/>
              </a:buClr>
              <a:buSzPts val="1946"/>
              <a:buChar char="•"/>
            </a:pPr>
            <a:r>
              <a:rPr lang="en-US" sz="1900">
                <a:highlight>
                  <a:srgbClr val="FFFFFF"/>
                </a:highlight>
              </a:rPr>
              <a:t>What tasks provide you with challenge?</a:t>
            </a:r>
            <a:endParaRPr sz="1900">
              <a:highlight>
                <a:srgbClr val="FFFFFF"/>
              </a:highlight>
            </a:endParaRPr>
          </a:p>
          <a:p>
            <a:pPr marL="114300" lvl="0" indent="0" algn="l" rtl="0">
              <a:lnSpc>
                <a:spcPct val="95000"/>
              </a:lnSpc>
              <a:spcBef>
                <a:spcPts val="0"/>
              </a:spcBef>
              <a:spcAft>
                <a:spcPts val="0"/>
              </a:spcAft>
              <a:buClr>
                <a:srgbClr val="000000"/>
              </a:buClr>
              <a:buSzPts val="1946"/>
              <a:buNone/>
            </a:pPr>
            <a:endParaRPr sz="1800">
              <a:solidFill>
                <a:srgbClr val="000000"/>
              </a:solidFill>
              <a:highlight>
                <a:srgbClr val="FFFFFF"/>
              </a:highlight>
              <a:latin typeface="Arial"/>
              <a:ea typeface="Arial"/>
              <a:cs typeface="Arial"/>
              <a:sym typeface="Arial"/>
            </a:endParaRPr>
          </a:p>
        </p:txBody>
      </p:sp>
      <p:sp>
        <p:nvSpPr>
          <p:cNvPr id="313" name="Google Shape;313;g1ba17de0f24_0_14"/>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4" name="Google Shape;314;g1ba17de0f24_0_14"/>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15" name="Google Shape;315;g1ba17de0f24_0_14" descr="Free Long Exposure Shot of a Cascade Stock Photo"/>
          <p:cNvPicPr preferRelativeResize="0"/>
          <p:nvPr/>
        </p:nvPicPr>
        <p:blipFill rotWithShape="1">
          <a:blip r:embed="rId4">
            <a:alphaModFix/>
          </a:blip>
          <a:srcRect/>
          <a:stretch/>
        </p:blipFill>
        <p:spPr>
          <a:xfrm>
            <a:off x="6259286" y="2069725"/>
            <a:ext cx="2699657" cy="3374571"/>
          </a:xfrm>
          <a:prstGeom prst="rect">
            <a:avLst/>
          </a:prstGeom>
          <a:noFill/>
          <a:ln>
            <a:noFill/>
          </a:ln>
        </p:spPr>
      </p:pic>
      <p:pic>
        <p:nvPicPr>
          <p:cNvPr id="316" name="Google Shape;316;g1ba17de0f24_0_14"/>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Project background and aims</a:t>
            </a:r>
            <a:endParaRPr>
              <a:latin typeface="Arial"/>
              <a:ea typeface="Arial"/>
              <a:cs typeface="Arial"/>
              <a:sym typeface="Arial"/>
            </a:endParaRPr>
          </a:p>
        </p:txBody>
      </p:sp>
      <p:sp>
        <p:nvSpPr>
          <p:cNvPr id="97" name="Google Shape;97;p2"/>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400"/>
              </a:spcBef>
              <a:spcAft>
                <a:spcPts val="0"/>
              </a:spcAft>
              <a:buClr>
                <a:schemeClr val="dk1"/>
              </a:buClr>
              <a:buSzPts val="1100"/>
              <a:buFont typeface="Arial"/>
              <a:buNone/>
            </a:pPr>
            <a:r>
              <a:rPr lang="en-US" sz="1700"/>
              <a:t>The concrete objectives of this project have been identified as follows:</a:t>
            </a:r>
            <a:endParaRPr sz="1700"/>
          </a:p>
          <a:p>
            <a:pPr marL="0" lvl="0" indent="0" algn="l" rtl="0">
              <a:lnSpc>
                <a:spcPct val="107000"/>
              </a:lnSpc>
              <a:spcBef>
                <a:spcPts val="800"/>
              </a:spcBef>
              <a:spcAft>
                <a:spcPts val="0"/>
              </a:spcAft>
              <a:buNone/>
            </a:pPr>
            <a:r>
              <a:rPr lang="en-US" sz="1800">
                <a:latin typeface="Arial"/>
                <a:ea typeface="Arial"/>
                <a:cs typeface="Arial"/>
                <a:sym typeface="Arial"/>
              </a:rPr>
              <a:t>·</a:t>
            </a:r>
            <a:r>
              <a:rPr lang="en-US" sz="1700"/>
              <a:t>Promote the business case for a diverse workforce.</a:t>
            </a:r>
            <a:endParaRPr sz="1700"/>
          </a:p>
          <a:p>
            <a:pPr marL="0" lvl="0" indent="0" algn="l" rtl="0">
              <a:lnSpc>
                <a:spcPct val="107000"/>
              </a:lnSpc>
              <a:spcBef>
                <a:spcPts val="0"/>
              </a:spcBef>
              <a:spcAft>
                <a:spcPts val="0"/>
              </a:spcAft>
              <a:buNone/>
            </a:pPr>
            <a:r>
              <a:rPr lang="en-US" sz="1800">
                <a:latin typeface="Arial"/>
                <a:ea typeface="Arial"/>
                <a:cs typeface="Arial"/>
                <a:sym typeface="Arial"/>
              </a:rPr>
              <a:t>·</a:t>
            </a:r>
            <a:r>
              <a:rPr lang="en-US" sz="1700"/>
              <a:t>Explore the barriers to diversity and inclusion in organisations, paying particular attention to post-Covid-19 impacts, especially on hard-hit groups of employees.</a:t>
            </a:r>
            <a:endParaRPr sz="1700"/>
          </a:p>
          <a:p>
            <a:pPr marL="0" lvl="0" indent="0" algn="l" rtl="0">
              <a:lnSpc>
                <a:spcPct val="107000"/>
              </a:lnSpc>
              <a:spcBef>
                <a:spcPts val="0"/>
              </a:spcBef>
              <a:spcAft>
                <a:spcPts val="0"/>
              </a:spcAft>
              <a:buNone/>
            </a:pPr>
            <a:r>
              <a:rPr lang="en-US" sz="1800">
                <a:latin typeface="Arial"/>
                <a:ea typeface="Arial"/>
                <a:cs typeface="Arial"/>
                <a:sym typeface="Arial"/>
              </a:rPr>
              <a:t>·</a:t>
            </a:r>
            <a:r>
              <a:rPr lang="en-US" sz="1700"/>
              <a:t>Encourage implementation of inclusive working practices.</a:t>
            </a:r>
            <a:endParaRPr sz="1700"/>
          </a:p>
          <a:p>
            <a:pPr marL="0" lvl="0" indent="0" algn="l" rtl="0">
              <a:lnSpc>
                <a:spcPct val="107000"/>
              </a:lnSpc>
              <a:spcBef>
                <a:spcPts val="0"/>
              </a:spcBef>
              <a:spcAft>
                <a:spcPts val="0"/>
              </a:spcAft>
              <a:buNone/>
            </a:pPr>
            <a:r>
              <a:rPr lang="en-US" sz="1800">
                <a:latin typeface="Arial"/>
                <a:ea typeface="Arial"/>
                <a:cs typeface="Arial"/>
                <a:sym typeface="Arial"/>
              </a:rPr>
              <a:t>·</a:t>
            </a:r>
            <a:r>
              <a:rPr lang="en-US" sz="1700"/>
              <a:t>Ascertain innovative practices to promote a diverse, welcoming and inclusive environment.</a:t>
            </a:r>
            <a:endParaRPr sz="1700"/>
          </a:p>
          <a:p>
            <a:pPr marL="0" lvl="0" indent="0" algn="l" rtl="0">
              <a:lnSpc>
                <a:spcPct val="107000"/>
              </a:lnSpc>
              <a:spcBef>
                <a:spcPts val="0"/>
              </a:spcBef>
              <a:spcAft>
                <a:spcPts val="0"/>
              </a:spcAft>
              <a:buNone/>
            </a:pPr>
            <a:r>
              <a:rPr lang="en-US" sz="1800">
                <a:latin typeface="Arial"/>
                <a:ea typeface="Arial"/>
                <a:cs typeface="Arial"/>
                <a:sym typeface="Arial"/>
              </a:rPr>
              <a:t>·</a:t>
            </a:r>
            <a:r>
              <a:rPr lang="en-US" sz="1700"/>
              <a:t>Investigate current practice such as microaggressions, communicating non-tolerance behaviour.</a:t>
            </a:r>
            <a:endParaRPr sz="1700"/>
          </a:p>
          <a:p>
            <a:pPr marL="0" lvl="0" indent="0" algn="l" rtl="0">
              <a:lnSpc>
                <a:spcPct val="107000"/>
              </a:lnSpc>
              <a:spcBef>
                <a:spcPts val="0"/>
              </a:spcBef>
              <a:spcAft>
                <a:spcPts val="0"/>
              </a:spcAft>
              <a:buNone/>
            </a:pPr>
            <a:r>
              <a:rPr lang="en-US" sz="1800">
                <a:latin typeface="Arial"/>
                <a:ea typeface="Arial"/>
                <a:cs typeface="Arial"/>
                <a:sym typeface="Arial"/>
              </a:rPr>
              <a:t>·</a:t>
            </a:r>
            <a:r>
              <a:rPr lang="en-US" sz="1700"/>
              <a:t>Create accepting climates where all individuals can thrive in the work environment.</a:t>
            </a:r>
            <a:endParaRPr sz="1700"/>
          </a:p>
          <a:p>
            <a:pPr marL="0" lvl="0" indent="0" algn="l" rtl="0">
              <a:lnSpc>
                <a:spcPct val="107000"/>
              </a:lnSpc>
              <a:spcBef>
                <a:spcPts val="0"/>
              </a:spcBef>
              <a:spcAft>
                <a:spcPts val="0"/>
              </a:spcAft>
              <a:buNone/>
            </a:pPr>
            <a:r>
              <a:rPr lang="en-US" sz="1800">
                <a:latin typeface="Arial"/>
                <a:ea typeface="Arial"/>
                <a:cs typeface="Arial"/>
                <a:sym typeface="Arial"/>
              </a:rPr>
              <a:t>·</a:t>
            </a:r>
            <a:r>
              <a:rPr lang="en-US" sz="1700"/>
              <a:t>Create a climate for honest crucial conversations sharing experiences to determine what works at local level with regards diversity and what still needs attention. </a:t>
            </a:r>
            <a:endParaRPr sz="1700"/>
          </a:p>
          <a:p>
            <a:pPr marL="457200" lvl="0" indent="-228600" algn="l" rtl="0">
              <a:lnSpc>
                <a:spcPct val="95000"/>
              </a:lnSpc>
              <a:spcBef>
                <a:spcPts val="0"/>
              </a:spcBef>
              <a:spcAft>
                <a:spcPts val="0"/>
              </a:spcAft>
              <a:buClr>
                <a:srgbClr val="000000"/>
              </a:buClr>
              <a:buSzPts val="1800"/>
              <a:buFont typeface="Arial"/>
              <a:buNone/>
            </a:pPr>
            <a:endParaRPr sz="2400">
              <a:solidFill>
                <a:srgbClr val="000000"/>
              </a:solidFill>
              <a:highlight>
                <a:srgbClr val="FFFFFF"/>
              </a:highlight>
              <a:latin typeface="Arial"/>
              <a:ea typeface="Arial"/>
              <a:cs typeface="Arial"/>
              <a:sym typeface="Arial"/>
            </a:endParaRPr>
          </a:p>
        </p:txBody>
      </p:sp>
      <p:sp>
        <p:nvSpPr>
          <p:cNvPr id="98" name="Google Shape;98;p2"/>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0"/>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Debrief question</a:t>
            </a:r>
            <a:endParaRPr>
              <a:latin typeface="Arial"/>
              <a:ea typeface="Arial"/>
              <a:cs typeface="Arial"/>
              <a:sym typeface="Arial"/>
            </a:endParaRPr>
          </a:p>
        </p:txBody>
      </p:sp>
      <p:grpSp>
        <p:nvGrpSpPr>
          <p:cNvPr id="322" name="Google Shape;322;p30"/>
          <p:cNvGrpSpPr/>
          <p:nvPr/>
        </p:nvGrpSpPr>
        <p:grpSpPr>
          <a:xfrm>
            <a:off x="2420549" y="1823275"/>
            <a:ext cx="4302900" cy="4302900"/>
            <a:chOff x="1963349" y="0"/>
            <a:chExt cx="4302900" cy="4302900"/>
          </a:xfrm>
        </p:grpSpPr>
        <p:sp>
          <p:nvSpPr>
            <p:cNvPr id="323" name="Google Shape;323;p30"/>
            <p:cNvSpPr/>
            <p:nvPr/>
          </p:nvSpPr>
          <p:spPr>
            <a:xfrm>
              <a:off x="1963349" y="0"/>
              <a:ext cx="4302900" cy="4302900"/>
            </a:xfrm>
            <a:prstGeom prst="ellipse">
              <a:avLst/>
            </a:prstGeom>
            <a:solidFill>
              <a:srgbClr val="49ACC5">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0"/>
            <p:cNvSpPr txBox="1"/>
            <p:nvPr/>
          </p:nvSpPr>
          <p:spPr>
            <a:xfrm>
              <a:off x="2593494" y="630145"/>
              <a:ext cx="3042610" cy="304261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chemeClr val="dk1"/>
                  </a:solidFill>
                  <a:latin typeface="Arial"/>
                  <a:ea typeface="Arial"/>
                  <a:cs typeface="Arial"/>
                  <a:sym typeface="Arial"/>
                </a:rPr>
                <a:t>As managers, team leaders or employees how can we bring more flow into work?</a:t>
              </a:r>
              <a:endParaRPr sz="3600" b="0" i="0" u="none" strike="noStrike" cap="none">
                <a:solidFill>
                  <a:schemeClr val="dk1"/>
                </a:solidFill>
                <a:latin typeface="Arial"/>
                <a:ea typeface="Arial"/>
                <a:cs typeface="Arial"/>
                <a:sym typeface="Arial"/>
              </a:endParaRPr>
            </a:p>
          </p:txBody>
        </p:sp>
      </p:grpSp>
      <p:sp>
        <p:nvSpPr>
          <p:cNvPr id="325" name="Google Shape;325;p3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6" name="Google Shape;326;p3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27" name="Google Shape;327;p30"/>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1"/>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Flow state</a:t>
            </a:r>
            <a:endParaRPr>
              <a:latin typeface="Arial"/>
              <a:ea typeface="Arial"/>
              <a:cs typeface="Arial"/>
              <a:sym typeface="Arial"/>
            </a:endParaRPr>
          </a:p>
        </p:txBody>
      </p:sp>
      <p:sp>
        <p:nvSpPr>
          <p:cNvPr id="333" name="Google Shape;333;p31"/>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a:highlight>
                  <a:srgbClr val="FFFFFF"/>
                </a:highlight>
              </a:rPr>
              <a:t>Connect with purpose-interest and skills</a:t>
            </a:r>
            <a:endParaRPr>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a:highlight>
                  <a:srgbClr val="FFFFFF"/>
                </a:highlight>
              </a:rPr>
              <a:t>Your best chance to achieve flow state</a:t>
            </a:r>
            <a:endParaRPr>
              <a:highlight>
                <a:srgbClr val="FFFFFF"/>
              </a:highlight>
            </a:endParaRPr>
          </a:p>
          <a:p>
            <a:pPr marL="114300" lvl="0" indent="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sp>
        <p:nvSpPr>
          <p:cNvPr id="334" name="Google Shape;334;p31"/>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5" name="Google Shape;335;p31"/>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36" name="Google Shape;336;p31" descr="Free Bird eye view of white tide running on sandy beach of remote ocean coast Stock Photo"/>
          <p:cNvPicPr preferRelativeResize="0"/>
          <p:nvPr/>
        </p:nvPicPr>
        <p:blipFill rotWithShape="1">
          <a:blip r:embed="rId4">
            <a:alphaModFix/>
          </a:blip>
          <a:srcRect/>
          <a:stretch/>
        </p:blipFill>
        <p:spPr>
          <a:xfrm rot="5400000">
            <a:off x="2924855" y="2034270"/>
            <a:ext cx="3098347" cy="5508172"/>
          </a:xfrm>
          <a:prstGeom prst="rect">
            <a:avLst/>
          </a:prstGeom>
          <a:noFill/>
          <a:ln>
            <a:noFill/>
          </a:ln>
        </p:spPr>
      </p:pic>
      <p:pic>
        <p:nvPicPr>
          <p:cNvPr id="337" name="Google Shape;337;p31"/>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ba17de0f24_0_23"/>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Managers</a:t>
            </a:r>
            <a:endParaRPr>
              <a:latin typeface="Arial"/>
              <a:ea typeface="Arial"/>
              <a:cs typeface="Arial"/>
              <a:sym typeface="Arial"/>
            </a:endParaRPr>
          </a:p>
        </p:txBody>
      </p:sp>
      <p:sp>
        <p:nvSpPr>
          <p:cNvPr id="343" name="Google Shape;343;g1ba17de0f24_0_2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a:highlight>
                  <a:srgbClr val="FFFFFF"/>
                </a:highlight>
              </a:rPr>
              <a:t>Could you say you definitely know what strengths your employees have?</a:t>
            </a:r>
            <a:endParaRPr>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a:highlight>
                  <a:srgbClr val="FFFFFF"/>
                </a:highlight>
              </a:rPr>
              <a:t>Can you allocate work based on interests and skills?</a:t>
            </a:r>
            <a:endParaRPr>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a:highlight>
                  <a:srgbClr val="FFFFFF"/>
                </a:highlight>
              </a:rPr>
              <a:t>Does this bring up any equity issues?</a:t>
            </a:r>
            <a:endParaRPr>
              <a:highlight>
                <a:srgbClr val="FFFFFF"/>
              </a:highlight>
            </a:endParaRPr>
          </a:p>
          <a:p>
            <a:pPr marL="114300" lvl="0" indent="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sp>
        <p:nvSpPr>
          <p:cNvPr id="344" name="Google Shape;344;g1ba17de0f24_0_2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5" name="Google Shape;345;g1ba17de0f24_0_2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46" name="Google Shape;346;g1ba17de0f24_0_23" descr="Free Bird eye view of white tide running on sandy beach of remote ocean coast Stock Photo"/>
          <p:cNvPicPr preferRelativeResize="0"/>
          <p:nvPr/>
        </p:nvPicPr>
        <p:blipFill rotWithShape="1">
          <a:blip r:embed="rId4">
            <a:alphaModFix/>
          </a:blip>
          <a:srcRect l="-23510" t="-1630" r="23510" b="1628"/>
          <a:stretch/>
        </p:blipFill>
        <p:spPr>
          <a:xfrm rot="5400000">
            <a:off x="3416811" y="3397627"/>
            <a:ext cx="2310375" cy="4107324"/>
          </a:xfrm>
          <a:prstGeom prst="rect">
            <a:avLst/>
          </a:prstGeom>
          <a:noFill/>
          <a:ln>
            <a:noFill/>
          </a:ln>
        </p:spPr>
      </p:pic>
      <p:pic>
        <p:nvPicPr>
          <p:cNvPr id="347" name="Google Shape;347;g1ba17de0f24_0_23"/>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2"/>
          <p:cNvSpPr/>
          <p:nvPr/>
        </p:nvSpPr>
        <p:spPr>
          <a:xfrm>
            <a:off x="1434465" y="1929384"/>
            <a:ext cx="6275070" cy="2999232"/>
          </a:xfrm>
          <a:prstGeom prst="rect">
            <a:avLst/>
          </a:prstGeom>
          <a:solidFill>
            <a:schemeClr val="lt1">
              <a:alpha val="88235"/>
            </a:schemeClr>
          </a:solidFill>
          <a:ln w="127000" cap="sq" cmpd="thinThick">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3" name="Google Shape;353;p32"/>
          <p:cNvSpPr txBox="1"/>
          <p:nvPr/>
        </p:nvSpPr>
        <p:spPr>
          <a:xfrm>
            <a:off x="1774507" y="2242539"/>
            <a:ext cx="5594985" cy="1425924"/>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600"/>
              </a:spcAft>
              <a:buClr>
                <a:srgbClr val="000000"/>
              </a:buClr>
              <a:buSzPts val="4700"/>
              <a:buFont typeface="Arial"/>
              <a:buNone/>
            </a:pPr>
            <a:r>
              <a:rPr lang="en-US" sz="4700" b="0" i="0" u="none" strike="noStrike" cap="none">
                <a:solidFill>
                  <a:schemeClr val="dk1"/>
                </a:solidFill>
                <a:latin typeface="Arial"/>
                <a:ea typeface="Arial"/>
                <a:cs typeface="Arial"/>
                <a:sym typeface="Arial"/>
              </a:rPr>
              <a:t>COFFEE BREAK</a:t>
            </a:r>
            <a:endParaRPr sz="1400" b="0" i="0" u="none" strike="noStrike" cap="none">
              <a:solidFill>
                <a:srgbClr val="000000"/>
              </a:solidFill>
              <a:latin typeface="Arial"/>
              <a:ea typeface="Arial"/>
              <a:cs typeface="Arial"/>
              <a:sym typeface="Arial"/>
            </a:endParaRPr>
          </a:p>
        </p:txBody>
      </p:sp>
      <p:cxnSp>
        <p:nvCxnSpPr>
          <p:cNvPr id="354" name="Google Shape;354;p32"/>
          <p:cNvCxnSpPr/>
          <p:nvPr/>
        </p:nvCxnSpPr>
        <p:spPr>
          <a:xfrm>
            <a:off x="3601953" y="3792064"/>
            <a:ext cx="1940093" cy="0"/>
          </a:xfrm>
          <a:prstGeom prst="straightConnector1">
            <a:avLst/>
          </a:prstGeom>
          <a:noFill/>
          <a:ln w="22225" cap="flat" cmpd="sng">
            <a:solidFill>
              <a:srgbClr val="414E5E"/>
            </a:solidFill>
            <a:prstDash val="solid"/>
            <a:round/>
            <a:headEnd type="none" w="sm" len="sm"/>
            <a:tailEnd type="none" w="sm" len="sm"/>
          </a:ln>
        </p:spPr>
      </p:cxnSp>
      <p:pic>
        <p:nvPicPr>
          <p:cNvPr id="355" name="Google Shape;355;p32"/>
          <p:cNvPicPr preferRelativeResize="0"/>
          <p:nvPr/>
        </p:nvPicPr>
        <p:blipFill rotWithShape="1">
          <a:blip r:embed="rId3">
            <a:alphaModFix/>
          </a:blip>
          <a:srcRect r="11535"/>
          <a:stretch/>
        </p:blipFill>
        <p:spPr>
          <a:xfrm>
            <a:off x="-21825" y="0"/>
            <a:ext cx="9143999"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3"/>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Diversity card case studies</a:t>
            </a:r>
            <a:endParaRPr>
              <a:latin typeface="Arial"/>
              <a:ea typeface="Arial"/>
              <a:cs typeface="Arial"/>
              <a:sym typeface="Arial"/>
            </a:endParaRPr>
          </a:p>
        </p:txBody>
      </p:sp>
      <p:sp>
        <p:nvSpPr>
          <p:cNvPr id="361" name="Google Shape;361;p33"/>
          <p:cNvSpPr txBox="1">
            <a:spLocks noGrp="1"/>
          </p:cNvSpPr>
          <p:nvPr>
            <p:ph type="body" idx="1"/>
          </p:nvPr>
        </p:nvSpPr>
        <p:spPr>
          <a:xfrm>
            <a:off x="457200" y="1583790"/>
            <a:ext cx="8229600" cy="4302900"/>
          </a:xfrm>
          <a:prstGeom prst="rect">
            <a:avLst/>
          </a:prstGeom>
          <a:noFill/>
          <a:ln>
            <a:noFill/>
          </a:ln>
        </p:spPr>
        <p:txBody>
          <a:bodyPr spcFirstLastPara="1" wrap="square" lIns="91425" tIns="45700" rIns="91425" bIns="45700" anchor="t" anchorCtr="0">
            <a:normAutofit/>
          </a:bodyPr>
          <a:lstStyle/>
          <a:p>
            <a:pPr marL="114300" lvl="0" indent="0" algn="l" rtl="0">
              <a:lnSpc>
                <a:spcPct val="95000"/>
              </a:lnSpc>
              <a:spcBef>
                <a:spcPts val="0"/>
              </a:spcBef>
              <a:spcAft>
                <a:spcPts val="0"/>
              </a:spcAft>
              <a:buClr>
                <a:srgbClr val="000000"/>
              </a:buClr>
              <a:buSzPts val="1800"/>
              <a:buNone/>
            </a:pPr>
            <a:r>
              <a:rPr lang="en-US" sz="2600">
                <a:solidFill>
                  <a:srgbClr val="000000"/>
                </a:solidFill>
                <a:highlight>
                  <a:srgbClr val="FFFFFF"/>
                </a:highlight>
                <a:latin typeface="Arial"/>
                <a:ea typeface="Arial"/>
                <a:cs typeface="Arial"/>
                <a:sym typeface="Arial"/>
              </a:rPr>
              <a:t>Discussion</a:t>
            </a:r>
            <a:endParaRPr sz="260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800"/>
              <a:buNone/>
            </a:pPr>
            <a:endParaRPr sz="260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800"/>
              <a:buNone/>
            </a:pPr>
            <a:r>
              <a:rPr lang="en-US" sz="2600">
                <a:solidFill>
                  <a:srgbClr val="000000"/>
                </a:solidFill>
                <a:highlight>
                  <a:srgbClr val="FFFFFF"/>
                </a:highlight>
                <a:latin typeface="Arial"/>
                <a:ea typeface="Arial"/>
                <a:cs typeface="Arial"/>
                <a:sym typeface="Arial"/>
              </a:rPr>
              <a:t>Diversity card discusión zoom rooms</a:t>
            </a:r>
            <a:endParaRPr sz="2600">
              <a:solidFill>
                <a:srgbClr val="000000"/>
              </a:solidFill>
              <a:highlight>
                <a:srgbClr val="FFFFFF"/>
              </a:highlight>
              <a:latin typeface="Arial"/>
              <a:ea typeface="Arial"/>
              <a:cs typeface="Arial"/>
              <a:sym typeface="Arial"/>
            </a:endParaRPr>
          </a:p>
          <a:p>
            <a:pPr marL="114300" lvl="0" indent="0" algn="l" rtl="0">
              <a:lnSpc>
                <a:spcPct val="95000"/>
              </a:lnSpc>
              <a:spcBef>
                <a:spcPts val="0"/>
              </a:spcBef>
              <a:spcAft>
                <a:spcPts val="0"/>
              </a:spcAft>
              <a:buClr>
                <a:srgbClr val="000000"/>
              </a:buClr>
              <a:buSzPts val="1800"/>
              <a:buNone/>
            </a:pPr>
            <a:endParaRPr sz="2600">
              <a:solidFill>
                <a:srgbClr val="000000"/>
              </a:solidFill>
              <a:highlight>
                <a:srgbClr val="FFFFFF"/>
              </a:highlight>
              <a:latin typeface="Arial"/>
              <a:ea typeface="Arial"/>
              <a:cs typeface="Arial"/>
              <a:sym typeface="Arial"/>
            </a:endParaRPr>
          </a:p>
          <a:p>
            <a:pPr marL="457200" lvl="0" indent="-342900" algn="l" rtl="0">
              <a:lnSpc>
                <a:spcPct val="100000"/>
              </a:lnSpc>
              <a:spcBef>
                <a:spcPts val="360"/>
              </a:spcBef>
              <a:spcAft>
                <a:spcPts val="0"/>
              </a:spcAft>
              <a:buClr>
                <a:schemeClr val="dk1"/>
              </a:buClr>
              <a:buSzPts val="1800"/>
              <a:buChar char="•"/>
            </a:pPr>
            <a:r>
              <a:rPr lang="en-US" sz="2600" b="1"/>
              <a:t>Which Diversity cards are relevant?</a:t>
            </a:r>
            <a:endParaRPr sz="2600"/>
          </a:p>
          <a:p>
            <a:pPr marL="457200" lvl="0" indent="-342900" algn="l" rtl="0">
              <a:lnSpc>
                <a:spcPct val="100000"/>
              </a:lnSpc>
              <a:spcBef>
                <a:spcPts val="360"/>
              </a:spcBef>
              <a:spcAft>
                <a:spcPts val="0"/>
              </a:spcAft>
              <a:buClr>
                <a:schemeClr val="dk1"/>
              </a:buClr>
              <a:buSzPts val="1800"/>
              <a:buChar char="•"/>
            </a:pPr>
            <a:r>
              <a:rPr lang="en-US" sz="2600" b="1"/>
              <a:t>Gina</a:t>
            </a:r>
            <a:endParaRPr sz="2600"/>
          </a:p>
          <a:p>
            <a:pPr marL="457200" lvl="0" indent="-342900" algn="l" rtl="0">
              <a:lnSpc>
                <a:spcPct val="100000"/>
              </a:lnSpc>
              <a:spcBef>
                <a:spcPts val="360"/>
              </a:spcBef>
              <a:spcAft>
                <a:spcPts val="0"/>
              </a:spcAft>
              <a:buClr>
                <a:schemeClr val="dk1"/>
              </a:buClr>
              <a:buSzPts val="1800"/>
              <a:buChar char="•"/>
            </a:pPr>
            <a:r>
              <a:rPr lang="en-US" sz="2600" b="1"/>
              <a:t>Lucas</a:t>
            </a:r>
            <a:endParaRPr sz="2600"/>
          </a:p>
          <a:p>
            <a:pPr marL="114300" lvl="0" indent="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sp>
        <p:nvSpPr>
          <p:cNvPr id="362" name="Google Shape;362;p3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3" name="Google Shape;363;p3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64" name="Google Shape;364;p33" descr="Free Group of People Standing Indoors Stock Photo"/>
          <p:cNvPicPr preferRelativeResize="0"/>
          <p:nvPr/>
        </p:nvPicPr>
        <p:blipFill rotWithShape="1">
          <a:blip r:embed="rId4">
            <a:alphaModFix/>
          </a:blip>
          <a:srcRect/>
          <a:stretch/>
        </p:blipFill>
        <p:spPr>
          <a:xfrm>
            <a:off x="4484158" y="3788230"/>
            <a:ext cx="4579257" cy="298012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4"/>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Debrief</a:t>
            </a:r>
            <a:endParaRPr>
              <a:latin typeface="Arial"/>
              <a:ea typeface="Arial"/>
              <a:cs typeface="Arial"/>
              <a:sym typeface="Arial"/>
            </a:endParaRPr>
          </a:p>
        </p:txBody>
      </p:sp>
      <p:grpSp>
        <p:nvGrpSpPr>
          <p:cNvPr id="370" name="Google Shape;370;p34"/>
          <p:cNvGrpSpPr/>
          <p:nvPr/>
        </p:nvGrpSpPr>
        <p:grpSpPr>
          <a:xfrm>
            <a:off x="457200" y="1852074"/>
            <a:ext cx="8229600" cy="4245301"/>
            <a:chOff x="0" y="28799"/>
            <a:chExt cx="8229600" cy="4245301"/>
          </a:xfrm>
        </p:grpSpPr>
        <p:sp>
          <p:nvSpPr>
            <p:cNvPr id="371" name="Google Shape;371;p34"/>
            <p:cNvSpPr/>
            <p:nvPr/>
          </p:nvSpPr>
          <p:spPr>
            <a:xfrm>
              <a:off x="0" y="28799"/>
              <a:ext cx="8229600" cy="2046330"/>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4"/>
            <p:cNvSpPr txBox="1"/>
            <p:nvPr/>
          </p:nvSpPr>
          <p:spPr>
            <a:xfrm>
              <a:off x="99894" y="128693"/>
              <a:ext cx="8029812" cy="1846542"/>
            </a:xfrm>
            <a:prstGeom prst="rect">
              <a:avLst/>
            </a:prstGeom>
            <a:noFill/>
            <a:ln>
              <a:noFill/>
            </a:ln>
          </p:spPr>
          <p:txBody>
            <a:bodyPr spcFirstLastPara="1" wrap="square" lIns="201925" tIns="201925" rIns="201925" bIns="201925" anchor="ctr" anchorCtr="0">
              <a:noAutofit/>
            </a:bodyPr>
            <a:lstStyle/>
            <a:p>
              <a:pPr marL="0" marR="0" lvl="0" indent="0" algn="l" rtl="0">
                <a:lnSpc>
                  <a:spcPct val="90000"/>
                </a:lnSpc>
                <a:spcBef>
                  <a:spcPts val="0"/>
                </a:spcBef>
                <a:spcAft>
                  <a:spcPts val="0"/>
                </a:spcAft>
                <a:buClr>
                  <a:srgbClr val="000000"/>
                </a:buClr>
                <a:buSzPts val="5300"/>
                <a:buFont typeface="Arial"/>
                <a:buNone/>
              </a:pPr>
              <a:r>
                <a:rPr lang="en-US" sz="5300" b="0" i="0" u="none" strike="noStrike" cap="none">
                  <a:solidFill>
                    <a:schemeClr val="lt1"/>
                  </a:solidFill>
                  <a:latin typeface="Arial"/>
                  <a:ea typeface="Arial"/>
                  <a:cs typeface="Arial"/>
                  <a:sym typeface="Arial"/>
                </a:rPr>
                <a:t>What actions could I take as an employee?</a:t>
              </a:r>
              <a:endParaRPr sz="5300" b="0" i="0" u="none" strike="noStrike" cap="none">
                <a:solidFill>
                  <a:schemeClr val="lt1"/>
                </a:solidFill>
                <a:latin typeface="Arial"/>
                <a:ea typeface="Arial"/>
                <a:cs typeface="Arial"/>
                <a:sym typeface="Arial"/>
              </a:endParaRPr>
            </a:p>
          </p:txBody>
        </p:sp>
        <p:sp>
          <p:nvSpPr>
            <p:cNvPr id="373" name="Google Shape;373;p34"/>
            <p:cNvSpPr/>
            <p:nvPr/>
          </p:nvSpPr>
          <p:spPr>
            <a:xfrm>
              <a:off x="0" y="2227770"/>
              <a:ext cx="8229600" cy="2046330"/>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4"/>
            <p:cNvSpPr txBox="1"/>
            <p:nvPr/>
          </p:nvSpPr>
          <p:spPr>
            <a:xfrm>
              <a:off x="99894" y="2327664"/>
              <a:ext cx="8029812" cy="1846542"/>
            </a:xfrm>
            <a:prstGeom prst="rect">
              <a:avLst/>
            </a:prstGeom>
            <a:noFill/>
            <a:ln>
              <a:noFill/>
            </a:ln>
          </p:spPr>
          <p:txBody>
            <a:bodyPr spcFirstLastPara="1" wrap="square" lIns="201925" tIns="201925" rIns="201925" bIns="201925" anchor="ctr" anchorCtr="0">
              <a:noAutofit/>
            </a:bodyPr>
            <a:lstStyle/>
            <a:p>
              <a:pPr marL="0" marR="0" lvl="0" indent="0" algn="l" rtl="0">
                <a:lnSpc>
                  <a:spcPct val="90000"/>
                </a:lnSpc>
                <a:spcBef>
                  <a:spcPts val="0"/>
                </a:spcBef>
                <a:spcAft>
                  <a:spcPts val="0"/>
                </a:spcAft>
                <a:buClr>
                  <a:srgbClr val="000000"/>
                </a:buClr>
                <a:buSzPts val="5300"/>
                <a:buFont typeface="Arial"/>
                <a:buNone/>
              </a:pPr>
              <a:r>
                <a:rPr lang="en-US" sz="5300" b="0" i="0" u="none" strike="noStrike" cap="none">
                  <a:solidFill>
                    <a:schemeClr val="lt1"/>
                  </a:solidFill>
                  <a:latin typeface="Arial"/>
                  <a:ea typeface="Arial"/>
                  <a:cs typeface="Arial"/>
                  <a:sym typeface="Arial"/>
                </a:rPr>
                <a:t>What actions could I take as an employer?</a:t>
              </a:r>
              <a:endParaRPr sz="5300" b="0" i="0" u="none" strike="noStrike" cap="none">
                <a:solidFill>
                  <a:schemeClr val="lt1"/>
                </a:solidFill>
                <a:latin typeface="Arial"/>
                <a:ea typeface="Arial"/>
                <a:cs typeface="Arial"/>
                <a:sym typeface="Arial"/>
              </a:endParaRPr>
            </a:p>
          </p:txBody>
        </p:sp>
      </p:grpSp>
      <p:sp>
        <p:nvSpPr>
          <p:cNvPr id="375" name="Google Shape;375;p34"/>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6" name="Google Shape;376;p34"/>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77" name="Google Shape;377;p34"/>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5"/>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200" b="1"/>
              <a:t> </a:t>
            </a:r>
            <a:br>
              <a:rPr lang="en-US" sz="3200"/>
            </a:br>
            <a:r>
              <a:rPr lang="en-US" sz="3200" b="1"/>
              <a:t>What evidence of positive psychology do we see or experience in organisations?</a:t>
            </a:r>
            <a:br>
              <a:rPr lang="en-US" sz="3200"/>
            </a:br>
            <a:endParaRPr sz="3200">
              <a:latin typeface="Arial"/>
              <a:ea typeface="Arial"/>
              <a:cs typeface="Arial"/>
              <a:sym typeface="Arial"/>
            </a:endParaRPr>
          </a:p>
        </p:txBody>
      </p:sp>
      <p:sp>
        <p:nvSpPr>
          <p:cNvPr id="383" name="Google Shape;383;p35"/>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62500" lnSpcReduction="20000"/>
          </a:bodyPr>
          <a:lstStyle/>
          <a:p>
            <a:pPr marL="457200" lvl="0" indent="-342900" algn="l" rtl="0">
              <a:lnSpc>
                <a:spcPct val="100000"/>
              </a:lnSpc>
              <a:spcBef>
                <a:spcPts val="360"/>
              </a:spcBef>
              <a:spcAft>
                <a:spcPts val="0"/>
              </a:spcAft>
              <a:buClr>
                <a:schemeClr val="dk1"/>
              </a:buClr>
              <a:buSzPct val="90000"/>
              <a:buChar char="•"/>
            </a:pPr>
            <a:r>
              <a:rPr lang="en-US">
                <a:highlight>
                  <a:srgbClr val="FFFFFF"/>
                </a:highlight>
              </a:rPr>
              <a:t>Kindness-kind acts without the need for thanks, reciprocation, acts which show care or concern for others.</a:t>
            </a:r>
            <a:endParaRPr/>
          </a:p>
          <a:p>
            <a:pPr marL="114300" lvl="0" indent="0" algn="l" rtl="0">
              <a:lnSpc>
                <a:spcPct val="100000"/>
              </a:lnSpc>
              <a:spcBef>
                <a:spcPts val="360"/>
              </a:spcBef>
              <a:spcAft>
                <a:spcPts val="0"/>
              </a:spcAft>
              <a:buSzPct val="90000"/>
              <a:buNone/>
            </a:pPr>
            <a:endParaRPr>
              <a:highlight>
                <a:srgbClr val="FFFFFF"/>
              </a:highlight>
            </a:endParaRPr>
          </a:p>
          <a:p>
            <a:pPr marL="457200" lvl="0" indent="-342900" algn="l" rtl="0">
              <a:lnSpc>
                <a:spcPct val="100000"/>
              </a:lnSpc>
              <a:spcBef>
                <a:spcPts val="360"/>
              </a:spcBef>
              <a:spcAft>
                <a:spcPts val="0"/>
              </a:spcAft>
              <a:buClr>
                <a:schemeClr val="dk1"/>
              </a:buClr>
              <a:buSzPct val="90000"/>
              <a:buChar char="•"/>
            </a:pPr>
            <a:r>
              <a:rPr lang="en-US">
                <a:highlight>
                  <a:srgbClr val="FFFFFF"/>
                </a:highlight>
              </a:rPr>
              <a:t>Altruism, putting others before yourself, putting the welfare of others first, making others feel good rather than oneself.</a:t>
            </a:r>
            <a:endParaRPr/>
          </a:p>
          <a:p>
            <a:pPr marL="114300" lvl="0" indent="0" algn="l" rtl="0">
              <a:lnSpc>
                <a:spcPct val="100000"/>
              </a:lnSpc>
              <a:spcBef>
                <a:spcPts val="360"/>
              </a:spcBef>
              <a:spcAft>
                <a:spcPts val="0"/>
              </a:spcAft>
              <a:buSzPct val="90000"/>
              <a:buNone/>
            </a:pPr>
            <a:endParaRPr>
              <a:highlight>
                <a:srgbClr val="FFFFFF"/>
              </a:highlight>
            </a:endParaRPr>
          </a:p>
          <a:p>
            <a:pPr marL="457200" lvl="0" indent="-342900" algn="l" rtl="0">
              <a:lnSpc>
                <a:spcPct val="100000"/>
              </a:lnSpc>
              <a:spcBef>
                <a:spcPts val="360"/>
              </a:spcBef>
              <a:spcAft>
                <a:spcPts val="0"/>
              </a:spcAft>
              <a:buClr>
                <a:schemeClr val="dk1"/>
              </a:buClr>
              <a:buSzPct val="90000"/>
              <a:buChar char="•"/>
            </a:pPr>
            <a:r>
              <a:rPr lang="en-US">
                <a:highlight>
                  <a:srgbClr val="FFFFFF"/>
                </a:highlight>
              </a:rPr>
              <a:t>Gratitude-showing thanks, appreciation.</a:t>
            </a:r>
            <a:endParaRPr/>
          </a:p>
          <a:p>
            <a:pPr marL="114300" lvl="0" indent="0" algn="l" rtl="0">
              <a:lnSpc>
                <a:spcPct val="100000"/>
              </a:lnSpc>
              <a:spcBef>
                <a:spcPts val="360"/>
              </a:spcBef>
              <a:spcAft>
                <a:spcPts val="0"/>
              </a:spcAft>
              <a:buSzPct val="90000"/>
              <a:buNone/>
            </a:pPr>
            <a:endParaRPr>
              <a:highlight>
                <a:srgbClr val="FFFFFF"/>
              </a:highlight>
            </a:endParaRPr>
          </a:p>
          <a:p>
            <a:pPr marL="457200" lvl="0" indent="-342900" algn="l" rtl="0">
              <a:lnSpc>
                <a:spcPct val="100000"/>
              </a:lnSpc>
              <a:spcBef>
                <a:spcPts val="360"/>
              </a:spcBef>
              <a:spcAft>
                <a:spcPts val="0"/>
              </a:spcAft>
              <a:buClr>
                <a:schemeClr val="dk1"/>
              </a:buClr>
              <a:buSzPct val="90000"/>
              <a:buChar char="•"/>
            </a:pPr>
            <a:r>
              <a:rPr lang="en-US">
                <a:highlight>
                  <a:srgbClr val="FFFFFF"/>
                </a:highlight>
              </a:rPr>
              <a:t>Hope and optimistic thinking-hopeful people are likely to be more resilient, live longer, be creative, productive, influence people positively around them.</a:t>
            </a:r>
            <a:endParaRPr/>
          </a:p>
          <a:p>
            <a:pPr marL="114300" lvl="0" indent="0" algn="l" rtl="0">
              <a:lnSpc>
                <a:spcPct val="100000"/>
              </a:lnSpc>
              <a:spcBef>
                <a:spcPts val="360"/>
              </a:spcBef>
              <a:spcAft>
                <a:spcPts val="0"/>
              </a:spcAft>
              <a:buSzPct val="90000"/>
              <a:buNone/>
            </a:pPr>
            <a:endParaRPr>
              <a:highlight>
                <a:srgbClr val="FFFFFF"/>
              </a:highlight>
            </a:endParaRPr>
          </a:p>
          <a:p>
            <a:pPr marL="114300" lvl="0" indent="0" algn="l" rtl="0">
              <a:lnSpc>
                <a:spcPct val="100000"/>
              </a:lnSpc>
              <a:spcBef>
                <a:spcPts val="360"/>
              </a:spcBef>
              <a:spcAft>
                <a:spcPts val="0"/>
              </a:spcAft>
              <a:buSzPct val="90000"/>
              <a:buNone/>
            </a:pPr>
            <a:r>
              <a:rPr lang="en-US" b="1">
                <a:highlight>
                  <a:srgbClr val="FFFFFF"/>
                </a:highlight>
              </a:rPr>
              <a:t>Discussion:</a:t>
            </a:r>
            <a:endParaRPr>
              <a:highlight>
                <a:srgbClr val="FFFFFF"/>
              </a:highlight>
            </a:endParaRPr>
          </a:p>
          <a:p>
            <a:pPr marL="457200" lvl="0" indent="-342900" algn="l" rtl="0">
              <a:lnSpc>
                <a:spcPct val="100000"/>
              </a:lnSpc>
              <a:spcBef>
                <a:spcPts val="360"/>
              </a:spcBef>
              <a:spcAft>
                <a:spcPts val="0"/>
              </a:spcAft>
              <a:buClr>
                <a:schemeClr val="dk1"/>
              </a:buClr>
              <a:buSzPct val="90000"/>
              <a:buChar char="•"/>
            </a:pPr>
            <a:r>
              <a:rPr lang="en-US">
                <a:highlight>
                  <a:srgbClr val="FFFFFF"/>
                </a:highlight>
              </a:rPr>
              <a:t>To what extent do you use these concepts in your work?</a:t>
            </a:r>
            <a:endParaRPr>
              <a:highlight>
                <a:srgbClr val="FFFFFF"/>
              </a:highlight>
            </a:endParaRPr>
          </a:p>
          <a:p>
            <a:pPr marL="114300" lvl="0" indent="0" algn="l" rtl="0">
              <a:lnSpc>
                <a:spcPct val="95000"/>
              </a:lnSpc>
              <a:spcBef>
                <a:spcPts val="0"/>
              </a:spcBef>
              <a:spcAft>
                <a:spcPts val="0"/>
              </a:spcAft>
              <a:buClr>
                <a:srgbClr val="000000"/>
              </a:buClr>
              <a:buSzPct val="159999"/>
              <a:buNone/>
            </a:pPr>
            <a:endParaRPr sz="1800">
              <a:solidFill>
                <a:srgbClr val="000000"/>
              </a:solidFill>
              <a:highlight>
                <a:srgbClr val="FFFFFF"/>
              </a:highlight>
              <a:latin typeface="Arial"/>
              <a:ea typeface="Arial"/>
              <a:cs typeface="Arial"/>
              <a:sym typeface="Arial"/>
            </a:endParaRPr>
          </a:p>
        </p:txBody>
      </p:sp>
      <p:sp>
        <p:nvSpPr>
          <p:cNvPr id="384" name="Google Shape;384;p3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5" name="Google Shape;385;p35"/>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86" name="Google Shape;386;p35"/>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6"/>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CASE STUDY</a:t>
            </a:r>
            <a:endParaRPr>
              <a:latin typeface="Arial"/>
              <a:ea typeface="Arial"/>
              <a:cs typeface="Arial"/>
              <a:sym typeface="Arial"/>
            </a:endParaRPr>
          </a:p>
        </p:txBody>
      </p:sp>
      <p:sp>
        <p:nvSpPr>
          <p:cNvPr id="392" name="Google Shape;392;p36"/>
          <p:cNvSpPr txBox="1">
            <a:spLocks noGrp="1"/>
          </p:cNvSpPr>
          <p:nvPr>
            <p:ph type="body" idx="1"/>
          </p:nvPr>
        </p:nvSpPr>
        <p:spPr>
          <a:xfrm>
            <a:off x="201387" y="1823275"/>
            <a:ext cx="4392384" cy="43029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US" sz="1600" b="1">
                <a:highlight>
                  <a:srgbClr val="FFFFFF"/>
                </a:highlight>
              </a:rPr>
              <a:t>Miserable manager </a:t>
            </a:r>
            <a:endParaRPr/>
          </a:p>
          <a:p>
            <a:pPr marL="114300" lvl="0" indent="0" algn="l" rtl="0">
              <a:lnSpc>
                <a:spcPct val="100000"/>
              </a:lnSpc>
              <a:spcBef>
                <a:spcPts val="360"/>
              </a:spcBef>
              <a:spcAft>
                <a:spcPts val="0"/>
              </a:spcAft>
              <a:buSzPts val="1800"/>
              <a:buNone/>
            </a:pPr>
            <a:r>
              <a:rPr lang="en-US" sz="1600">
                <a:highlight>
                  <a:srgbClr val="FFFFFF"/>
                </a:highlight>
              </a:rPr>
              <a:t>Murray leads typical team meetings at work. He updates staff on news, asks people for updates on what work they are doing, covers any other business, then the meeting is over.</a:t>
            </a:r>
            <a:endParaRPr/>
          </a:p>
          <a:p>
            <a:pPr marL="114300" lvl="0" indent="0" algn="l" rtl="0">
              <a:lnSpc>
                <a:spcPct val="100000"/>
              </a:lnSpc>
              <a:spcBef>
                <a:spcPts val="360"/>
              </a:spcBef>
              <a:spcAft>
                <a:spcPts val="0"/>
              </a:spcAft>
              <a:buSzPts val="1800"/>
              <a:buNone/>
            </a:pPr>
            <a:endParaRPr sz="1600">
              <a:highlight>
                <a:srgbClr val="FFFFFF"/>
              </a:highlight>
            </a:endParaRPr>
          </a:p>
          <a:p>
            <a:pPr marL="114300" lvl="0" indent="0" algn="l" rtl="0">
              <a:lnSpc>
                <a:spcPct val="100000"/>
              </a:lnSpc>
              <a:spcBef>
                <a:spcPts val="360"/>
              </a:spcBef>
              <a:spcAft>
                <a:spcPts val="0"/>
              </a:spcAft>
              <a:buSzPts val="1800"/>
              <a:buNone/>
            </a:pPr>
            <a:endParaRPr sz="1600">
              <a:highlight>
                <a:srgbClr val="FFFFFF"/>
              </a:highlight>
            </a:endParaRPr>
          </a:p>
          <a:p>
            <a:pPr marL="114300" lvl="0" indent="0" algn="l" rtl="0">
              <a:lnSpc>
                <a:spcPct val="100000"/>
              </a:lnSpc>
              <a:spcBef>
                <a:spcPts val="360"/>
              </a:spcBef>
              <a:spcAft>
                <a:spcPts val="0"/>
              </a:spcAft>
              <a:buSzPts val="1800"/>
              <a:buNone/>
            </a:pPr>
            <a:r>
              <a:rPr lang="en-US" sz="1600" b="1">
                <a:highlight>
                  <a:srgbClr val="FFFFFF"/>
                </a:highlight>
              </a:rPr>
              <a:t>Zara (apprentice trainee who attends the meeting said confidentially)</a:t>
            </a:r>
            <a:endParaRPr sz="1600">
              <a:highlight>
                <a:srgbClr val="FFFFFF"/>
              </a:highlight>
            </a:endParaRPr>
          </a:p>
          <a:p>
            <a:pPr marL="114300" lvl="0" indent="0" algn="l" rtl="0">
              <a:lnSpc>
                <a:spcPct val="100000"/>
              </a:lnSpc>
              <a:spcBef>
                <a:spcPts val="360"/>
              </a:spcBef>
              <a:spcAft>
                <a:spcPts val="0"/>
              </a:spcAft>
              <a:buSzPts val="1800"/>
              <a:buNone/>
            </a:pPr>
            <a:r>
              <a:rPr lang="en-US" sz="1600">
                <a:highlight>
                  <a:srgbClr val="FFFFFF"/>
                </a:highlight>
              </a:rPr>
              <a:t>Things never go anywhere. We hear news then we are not sure what’s happened. I’ve not been praised at all. We are not invited to question anything or contribute much. I dread them, it makes me feel very tense as if bad news might be coming. </a:t>
            </a:r>
            <a:endParaRPr sz="1600">
              <a:highlight>
                <a:srgbClr val="FFFFFF"/>
              </a:highlight>
            </a:endParaRPr>
          </a:p>
          <a:p>
            <a:pPr marL="114300" lvl="0" indent="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sp>
        <p:nvSpPr>
          <p:cNvPr id="393" name="Google Shape;393;p3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4" name="Google Shape;394;p3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95" name="Google Shape;395;p36" descr="Free A Man Angry in a Workplace Stock Photo"/>
          <p:cNvPicPr preferRelativeResize="0"/>
          <p:nvPr/>
        </p:nvPicPr>
        <p:blipFill rotWithShape="1">
          <a:blip r:embed="rId4">
            <a:alphaModFix/>
          </a:blip>
          <a:srcRect/>
          <a:stretch/>
        </p:blipFill>
        <p:spPr>
          <a:xfrm>
            <a:off x="4593772" y="2161924"/>
            <a:ext cx="4480530" cy="2987020"/>
          </a:xfrm>
          <a:prstGeom prst="rect">
            <a:avLst/>
          </a:prstGeom>
          <a:noFill/>
          <a:ln>
            <a:noFill/>
          </a:ln>
        </p:spPr>
      </p:pic>
      <p:pic>
        <p:nvPicPr>
          <p:cNvPr id="396" name="Google Shape;396;p36"/>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7"/>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Discussion</a:t>
            </a:r>
            <a:endParaRPr>
              <a:latin typeface="Arial"/>
              <a:ea typeface="Arial"/>
              <a:cs typeface="Arial"/>
              <a:sym typeface="Arial"/>
            </a:endParaRPr>
          </a:p>
        </p:txBody>
      </p:sp>
      <p:sp>
        <p:nvSpPr>
          <p:cNvPr id="402" name="Google Shape;402;p37"/>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l" rtl="0">
              <a:lnSpc>
                <a:spcPct val="100000"/>
              </a:lnSpc>
              <a:spcBef>
                <a:spcPts val="360"/>
              </a:spcBef>
              <a:spcAft>
                <a:spcPts val="0"/>
              </a:spcAft>
              <a:buClr>
                <a:schemeClr val="dk1"/>
              </a:buClr>
              <a:buSzPct val="66176"/>
              <a:buChar char="•"/>
            </a:pPr>
            <a:r>
              <a:rPr lang="en-US">
                <a:highlight>
                  <a:srgbClr val="FFFFFF"/>
                </a:highlight>
              </a:rPr>
              <a:t>Redesign his meetings with a positive psychology stance.</a:t>
            </a:r>
            <a:endParaRPr/>
          </a:p>
          <a:p>
            <a:pPr marL="457200" lvl="0" indent="-228600" algn="l" rtl="0">
              <a:lnSpc>
                <a:spcPct val="100000"/>
              </a:lnSpc>
              <a:spcBef>
                <a:spcPts val="360"/>
              </a:spcBef>
              <a:spcAft>
                <a:spcPts val="0"/>
              </a:spcAft>
              <a:buClr>
                <a:schemeClr val="dk1"/>
              </a:buClr>
              <a:buSzPct val="66176"/>
              <a:buNone/>
            </a:pPr>
            <a:endParaRPr>
              <a:highlight>
                <a:srgbClr val="FFFFFF"/>
              </a:highlight>
            </a:endParaRPr>
          </a:p>
          <a:p>
            <a:pPr marL="457200" lvl="0" indent="-342900" algn="l" rtl="0">
              <a:lnSpc>
                <a:spcPct val="100000"/>
              </a:lnSpc>
              <a:spcBef>
                <a:spcPts val="360"/>
              </a:spcBef>
              <a:spcAft>
                <a:spcPts val="0"/>
              </a:spcAft>
              <a:buClr>
                <a:schemeClr val="dk1"/>
              </a:buClr>
              <a:buSzPct val="66176"/>
              <a:buChar char="•"/>
            </a:pPr>
            <a:r>
              <a:rPr lang="en-US">
                <a:highlight>
                  <a:srgbClr val="FFFFFF"/>
                </a:highlight>
              </a:rPr>
              <a:t>How could they be different and feel different to those attending?</a:t>
            </a:r>
            <a:endParaRPr/>
          </a:p>
          <a:p>
            <a:pPr marL="457200" lvl="0" indent="-228600" algn="l" rtl="0">
              <a:lnSpc>
                <a:spcPct val="100000"/>
              </a:lnSpc>
              <a:spcBef>
                <a:spcPts val="360"/>
              </a:spcBef>
              <a:spcAft>
                <a:spcPts val="0"/>
              </a:spcAft>
              <a:buClr>
                <a:schemeClr val="dk1"/>
              </a:buClr>
              <a:buSzPct val="66176"/>
              <a:buNone/>
            </a:pPr>
            <a:endParaRPr>
              <a:highlight>
                <a:srgbClr val="FFFFFF"/>
              </a:highlight>
            </a:endParaRPr>
          </a:p>
          <a:p>
            <a:pPr marL="457200" lvl="0" indent="-342900" algn="l" rtl="0">
              <a:lnSpc>
                <a:spcPct val="100000"/>
              </a:lnSpc>
              <a:spcBef>
                <a:spcPts val="360"/>
              </a:spcBef>
              <a:spcAft>
                <a:spcPts val="0"/>
              </a:spcAft>
              <a:buClr>
                <a:schemeClr val="dk1"/>
              </a:buClr>
              <a:buSzPct val="66176"/>
              <a:buChar char="•"/>
            </a:pPr>
            <a:r>
              <a:rPr lang="en-US">
                <a:highlight>
                  <a:srgbClr val="FFFFFF"/>
                </a:highlight>
              </a:rPr>
              <a:t>Incorporate any positive psychology tips or PERMA?</a:t>
            </a:r>
            <a:endParaRPr/>
          </a:p>
          <a:p>
            <a:pPr marL="457200" lvl="0" indent="-228600" algn="l" rtl="0">
              <a:lnSpc>
                <a:spcPct val="100000"/>
              </a:lnSpc>
              <a:spcBef>
                <a:spcPts val="360"/>
              </a:spcBef>
              <a:spcAft>
                <a:spcPts val="0"/>
              </a:spcAft>
              <a:buClr>
                <a:schemeClr val="dk1"/>
              </a:buClr>
              <a:buSzPct val="66176"/>
              <a:buNone/>
            </a:pPr>
            <a:endParaRPr>
              <a:highlight>
                <a:srgbClr val="FFFFFF"/>
              </a:highlight>
            </a:endParaRPr>
          </a:p>
          <a:p>
            <a:pPr marL="457200" lvl="0" indent="-342900" algn="l" rtl="0">
              <a:lnSpc>
                <a:spcPct val="100000"/>
              </a:lnSpc>
              <a:spcBef>
                <a:spcPts val="360"/>
              </a:spcBef>
              <a:spcAft>
                <a:spcPts val="0"/>
              </a:spcAft>
              <a:buClr>
                <a:schemeClr val="dk1"/>
              </a:buClr>
              <a:buSzPct val="66176"/>
              <a:buChar char="•"/>
            </a:pPr>
            <a:r>
              <a:rPr lang="en-US">
                <a:highlight>
                  <a:srgbClr val="FFFFFF"/>
                </a:highlight>
              </a:rPr>
              <a:t>What questions could be used to help staff share and connect?</a:t>
            </a:r>
            <a:endParaRPr>
              <a:highlight>
                <a:srgbClr val="FFFFFF"/>
              </a:highlight>
            </a:endParaRPr>
          </a:p>
          <a:p>
            <a:pPr marL="114300" lvl="0" indent="0" algn="l" rtl="0">
              <a:lnSpc>
                <a:spcPct val="95000"/>
              </a:lnSpc>
              <a:spcBef>
                <a:spcPts val="0"/>
              </a:spcBef>
              <a:spcAft>
                <a:spcPts val="0"/>
              </a:spcAft>
              <a:buClr>
                <a:srgbClr val="000000"/>
              </a:buClr>
              <a:buSzPct val="117647"/>
              <a:buNone/>
            </a:pPr>
            <a:endParaRPr sz="1800">
              <a:solidFill>
                <a:srgbClr val="000000"/>
              </a:solidFill>
              <a:highlight>
                <a:srgbClr val="FFFFFF"/>
              </a:highlight>
              <a:latin typeface="Arial"/>
              <a:ea typeface="Arial"/>
              <a:cs typeface="Arial"/>
              <a:sym typeface="Arial"/>
            </a:endParaRPr>
          </a:p>
        </p:txBody>
      </p:sp>
      <p:sp>
        <p:nvSpPr>
          <p:cNvPr id="403" name="Google Shape;403;p3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4" name="Google Shape;404;p3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05" name="Google Shape;405;p37"/>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8"/>
          <p:cNvSpPr txBox="1">
            <a:spLocks noGrp="1"/>
          </p:cNvSpPr>
          <p:nvPr>
            <p:ph type="body" idx="1"/>
          </p:nvPr>
        </p:nvSpPr>
        <p:spPr>
          <a:xfrm>
            <a:off x="79029" y="1278777"/>
            <a:ext cx="8607769" cy="5403857"/>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sz="3600">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sz="2400">
                <a:highlight>
                  <a:srgbClr val="FFFFFF"/>
                </a:highlight>
              </a:rPr>
              <a:t>Value of reflection and evaluative thinking</a:t>
            </a:r>
            <a:endParaRPr sz="2400">
              <a:highlight>
                <a:srgbClr val="FFFFFF"/>
              </a:highlight>
            </a:endParaRPr>
          </a:p>
          <a:p>
            <a:pPr marL="114300" lvl="0" indent="0" algn="l" rtl="0">
              <a:lnSpc>
                <a:spcPct val="100000"/>
              </a:lnSpc>
              <a:spcBef>
                <a:spcPts val="360"/>
              </a:spcBef>
              <a:spcAft>
                <a:spcPts val="0"/>
              </a:spcAft>
              <a:buSzPts val="1800"/>
              <a:buNone/>
            </a:pPr>
            <a:endParaRPr sz="2400">
              <a:highlight>
                <a:srgbClr val="FFFFFF"/>
              </a:highlight>
            </a:endParaRPr>
          </a:p>
          <a:p>
            <a:pPr marL="114300" lvl="0" indent="0" algn="l" rtl="0">
              <a:lnSpc>
                <a:spcPct val="100000"/>
              </a:lnSpc>
              <a:spcBef>
                <a:spcPts val="360"/>
              </a:spcBef>
              <a:spcAft>
                <a:spcPts val="0"/>
              </a:spcAft>
              <a:buSzPts val="1800"/>
              <a:buNone/>
            </a:pPr>
            <a:r>
              <a:rPr lang="en-US" sz="2400" b="1">
                <a:highlight>
                  <a:srgbClr val="FFFFFF"/>
                </a:highlight>
              </a:rPr>
              <a:t>Research published July 2022</a:t>
            </a:r>
            <a:endParaRPr sz="2400" b="1">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sz="2400">
                <a:highlight>
                  <a:srgbClr val="FFFFFF"/>
                </a:highlight>
              </a:rPr>
              <a:t>Researchers found older people who regularly evaluate their thoughts, feelings and behaviour (kindly and without judgement) had significantly better memory, concentration and problem-solving abilities, known as cognition, and superior brain health to those who didn’t.</a:t>
            </a:r>
            <a:endParaRPr sz="2400">
              <a:highlight>
                <a:srgbClr val="FFFFFF"/>
              </a:highlight>
            </a:endParaRPr>
          </a:p>
          <a:p>
            <a:pPr marL="114300" lvl="0" indent="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pic>
        <p:nvPicPr>
          <p:cNvPr id="411" name="Google Shape;411;p38"/>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412" name="Google Shape;412;p38"/>
          <p:cNvSpPr txBox="1"/>
          <p:nvPr/>
        </p:nvSpPr>
        <p:spPr>
          <a:xfrm>
            <a:off x="318976" y="5903893"/>
            <a:ext cx="860777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Source: Bawden (2022) </a:t>
            </a:r>
            <a:endParaRPr sz="11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https://www.scotsman.com/health/ten-minutes-of-self-reflection-could-reduce-risk-of-alzheimers-disease-study-suggests-3777612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8"/>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Reflection as a practice</a:t>
            </a:r>
            <a:endParaRPr>
              <a:latin typeface="Arial"/>
              <a:ea typeface="Arial"/>
              <a:cs typeface="Arial"/>
              <a:sym typeface="Arial"/>
            </a:endParaRPr>
          </a:p>
        </p:txBody>
      </p:sp>
      <p:sp>
        <p:nvSpPr>
          <p:cNvPr id="414" name="Google Shape;414;p3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5" name="Google Shape;415;p38"/>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descr="Protect"/>
          <p:cNvPicPr preferRelativeResize="0"/>
          <p:nvPr/>
        </p:nvPicPr>
        <p:blipFill rotWithShape="1">
          <a:blip r:embed="rId3">
            <a:alphaModFix/>
          </a:blip>
          <a:srcRect/>
          <a:stretch/>
        </p:blipFill>
        <p:spPr>
          <a:xfrm>
            <a:off x="836712" y="1886693"/>
            <a:ext cx="2469393" cy="536824"/>
          </a:xfrm>
          <a:prstGeom prst="rect">
            <a:avLst/>
          </a:prstGeom>
          <a:noFill/>
          <a:ln>
            <a:noFill/>
          </a:ln>
        </p:spPr>
      </p:pic>
      <p:cxnSp>
        <p:nvCxnSpPr>
          <p:cNvPr id="106" name="Google Shape;106;p3"/>
          <p:cNvCxnSpPr/>
          <p:nvPr/>
        </p:nvCxnSpPr>
        <p:spPr>
          <a:xfrm>
            <a:off x="1051560" y="3429000"/>
            <a:ext cx="1977390" cy="0"/>
          </a:xfrm>
          <a:prstGeom prst="straightConnector1">
            <a:avLst/>
          </a:prstGeom>
          <a:noFill/>
          <a:ln w="19050" cap="flat" cmpd="sng">
            <a:solidFill>
              <a:srgbClr val="7F7F7F"/>
            </a:solidFill>
            <a:prstDash val="solid"/>
            <a:round/>
            <a:headEnd type="none" w="sm" len="sm"/>
            <a:tailEnd type="none" w="sm" len="sm"/>
          </a:ln>
        </p:spPr>
      </p:cxnSp>
      <p:pic>
        <p:nvPicPr>
          <p:cNvPr id="107" name="Google Shape;107;p3"/>
          <p:cNvPicPr preferRelativeResize="0"/>
          <p:nvPr/>
        </p:nvPicPr>
        <p:blipFill rotWithShape="1">
          <a:blip r:embed="rId4">
            <a:alphaModFix/>
          </a:blip>
          <a:srcRect/>
          <a:stretch/>
        </p:blipFill>
        <p:spPr>
          <a:xfrm>
            <a:off x="846836" y="4303264"/>
            <a:ext cx="2459269" cy="793114"/>
          </a:xfrm>
          <a:prstGeom prst="rect">
            <a:avLst/>
          </a:prstGeom>
          <a:noFill/>
          <a:ln>
            <a:noFill/>
          </a:ln>
        </p:spPr>
      </p:pic>
      <p:cxnSp>
        <p:nvCxnSpPr>
          <p:cNvPr id="108" name="Google Shape;108;p3"/>
          <p:cNvCxnSpPr/>
          <p:nvPr/>
        </p:nvCxnSpPr>
        <p:spPr>
          <a:xfrm>
            <a:off x="3490722" y="1573887"/>
            <a:ext cx="0" cy="3710227"/>
          </a:xfrm>
          <a:prstGeom prst="straightConnector1">
            <a:avLst/>
          </a:prstGeom>
          <a:noFill/>
          <a:ln w="19050" cap="flat" cmpd="sng">
            <a:solidFill>
              <a:srgbClr val="7F7F7F"/>
            </a:solidFill>
            <a:prstDash val="solid"/>
            <a:round/>
            <a:headEnd type="none" w="sm" len="sm"/>
            <a:tailEnd type="none" w="sm" len="sm"/>
          </a:ln>
        </p:spPr>
      </p:cxnSp>
      <p:pic>
        <p:nvPicPr>
          <p:cNvPr id="109" name="Google Shape;109;p3" descr="Icono&#10;&#10;Descripción generada automáticamente"/>
          <p:cNvPicPr preferRelativeResize="0"/>
          <p:nvPr/>
        </p:nvPicPr>
        <p:blipFill rotWithShape="1">
          <a:blip r:embed="rId5">
            <a:alphaModFix/>
          </a:blip>
          <a:srcRect/>
          <a:stretch/>
        </p:blipFill>
        <p:spPr>
          <a:xfrm>
            <a:off x="4493150" y="1692525"/>
            <a:ext cx="3387850" cy="1570725"/>
          </a:xfrm>
          <a:prstGeom prst="rect">
            <a:avLst/>
          </a:prstGeom>
          <a:noFill/>
          <a:ln>
            <a:noFill/>
          </a:ln>
        </p:spPr>
      </p:pic>
      <p:pic>
        <p:nvPicPr>
          <p:cNvPr id="110" name="Google Shape;110;p3"/>
          <p:cNvPicPr preferRelativeResize="0"/>
          <p:nvPr/>
        </p:nvPicPr>
        <p:blipFill>
          <a:blip r:embed="rId6">
            <a:alphaModFix/>
          </a:blip>
          <a:stretch>
            <a:fillRect/>
          </a:stretch>
        </p:blipFill>
        <p:spPr>
          <a:xfrm>
            <a:off x="3458505" y="3643426"/>
            <a:ext cx="4848225" cy="2724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9"/>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ACTIVITY</a:t>
            </a:r>
            <a:endParaRPr>
              <a:latin typeface="Arial"/>
              <a:ea typeface="Arial"/>
              <a:cs typeface="Arial"/>
              <a:sym typeface="Arial"/>
            </a:endParaRPr>
          </a:p>
        </p:txBody>
      </p:sp>
      <p:sp>
        <p:nvSpPr>
          <p:cNvPr id="421" name="Google Shape;421;p39"/>
          <p:cNvSpPr txBox="1">
            <a:spLocks noGrp="1"/>
          </p:cNvSpPr>
          <p:nvPr>
            <p:ph type="body" idx="1"/>
          </p:nvPr>
        </p:nvSpPr>
        <p:spPr>
          <a:xfrm>
            <a:off x="138224" y="1519688"/>
            <a:ext cx="8229600" cy="43029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a:highlight>
                  <a:srgbClr val="FFFFFF"/>
                </a:highlight>
              </a:rPr>
              <a:t>Evaluate thoughts, feelings, behaviours</a:t>
            </a:r>
            <a:endParaRPr>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a:highlight>
                  <a:srgbClr val="FFFFFF"/>
                </a:highlight>
              </a:rPr>
              <a:t>Kindly</a:t>
            </a:r>
            <a:endParaRPr>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a:highlight>
                  <a:srgbClr val="FFFFFF"/>
                </a:highlight>
              </a:rPr>
              <a:t>Without judgment</a:t>
            </a:r>
            <a:endParaRPr>
              <a:highlight>
                <a:srgbClr val="FFFFFF"/>
              </a:highlight>
            </a:endParaRPr>
          </a:p>
          <a:p>
            <a:pPr marL="114300" lvl="0" indent="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sp>
        <p:nvSpPr>
          <p:cNvPr id="422" name="Google Shape;422;p3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3" name="Google Shape;423;p39"/>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424" name="Google Shape;424;p39"/>
          <p:cNvSpPr/>
          <p:nvPr/>
        </p:nvSpPr>
        <p:spPr>
          <a:xfrm>
            <a:off x="1178546" y="3994612"/>
            <a:ext cx="1806576" cy="1235075"/>
          </a:xfrm>
          <a:prstGeom prst="cloudCallout">
            <a:avLst>
              <a:gd name="adj1" fmla="val 73111"/>
              <a:gd name="adj2" fmla="val -14458"/>
            </a:avLst>
          </a:prstGeom>
          <a:solidFill>
            <a:srgbClr val="4472C4"/>
          </a:solidFill>
          <a:ln w="12700" cap="flat" cmpd="sng">
            <a:solidFill>
              <a:srgbClr val="1F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Calibri"/>
                <a:ea typeface="Calibri"/>
                <a:cs typeface="Calibri"/>
                <a:sym typeface="Calibri"/>
              </a:rPr>
              <a:t>thoughts</a:t>
            </a:r>
            <a:endParaRPr sz="3600" b="1" i="0" u="none" strike="noStrike" cap="none">
              <a:solidFill>
                <a:schemeClr val="lt1"/>
              </a:solidFill>
              <a:latin typeface="Arial"/>
              <a:ea typeface="Arial"/>
              <a:cs typeface="Arial"/>
              <a:sym typeface="Arial"/>
            </a:endParaRPr>
          </a:p>
        </p:txBody>
      </p:sp>
      <p:sp>
        <p:nvSpPr>
          <p:cNvPr id="425" name="Google Shape;425;p39"/>
          <p:cNvSpPr/>
          <p:nvPr/>
        </p:nvSpPr>
        <p:spPr>
          <a:xfrm>
            <a:off x="5593003" y="2669400"/>
            <a:ext cx="1857375" cy="1141413"/>
          </a:xfrm>
          <a:prstGeom prst="wedgeEllipseCallout">
            <a:avLst>
              <a:gd name="adj1" fmla="val -64931"/>
              <a:gd name="adj2" fmla="val 59935"/>
            </a:avLst>
          </a:prstGeom>
          <a:solidFill>
            <a:srgbClr val="4472C4"/>
          </a:solidFill>
          <a:ln w="12700" cap="flat" cmpd="sng">
            <a:solidFill>
              <a:srgbClr val="1F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Calibri"/>
                <a:ea typeface="Calibri"/>
                <a:cs typeface="Calibri"/>
                <a:sym typeface="Calibri"/>
              </a:rPr>
              <a:t>feelings</a:t>
            </a:r>
            <a:endParaRPr sz="3600" b="1" i="0" u="none" strike="noStrike" cap="none">
              <a:solidFill>
                <a:schemeClr val="lt1"/>
              </a:solidFill>
              <a:latin typeface="Arial"/>
              <a:ea typeface="Arial"/>
              <a:cs typeface="Arial"/>
              <a:sym typeface="Arial"/>
            </a:endParaRPr>
          </a:p>
        </p:txBody>
      </p:sp>
      <p:sp>
        <p:nvSpPr>
          <p:cNvPr id="426" name="Google Shape;426;p39"/>
          <p:cNvSpPr/>
          <p:nvPr/>
        </p:nvSpPr>
        <p:spPr>
          <a:xfrm>
            <a:off x="4025444" y="5229687"/>
            <a:ext cx="1857375" cy="1141413"/>
          </a:xfrm>
          <a:prstGeom prst="wedgeEllipseCallout">
            <a:avLst>
              <a:gd name="adj1" fmla="val -22014"/>
              <a:gd name="adj2" fmla="val -65074"/>
            </a:avLst>
          </a:prstGeom>
          <a:solidFill>
            <a:srgbClr val="70AD47"/>
          </a:solidFill>
          <a:ln w="12700" cap="flat" cmpd="sng">
            <a:solidFill>
              <a:srgbClr val="37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a:solidFill>
                  <a:schemeClr val="lt1"/>
                </a:solidFill>
                <a:latin typeface="Calibri"/>
                <a:ea typeface="Calibri"/>
                <a:cs typeface="Calibri"/>
                <a:sym typeface="Calibri"/>
              </a:rPr>
              <a:t>behaviour</a:t>
            </a:r>
            <a:endParaRPr sz="3600" b="1" i="0" u="none" strike="noStrike" cap="none">
              <a:solidFill>
                <a:schemeClr val="lt1"/>
              </a:solidFill>
              <a:latin typeface="Arial"/>
              <a:ea typeface="Arial"/>
              <a:cs typeface="Arial"/>
              <a:sym typeface="Arial"/>
            </a:endParaRPr>
          </a:p>
        </p:txBody>
      </p:sp>
      <p:sp>
        <p:nvSpPr>
          <p:cNvPr id="427" name="Google Shape;427;p39"/>
          <p:cNvSpPr/>
          <p:nvPr/>
        </p:nvSpPr>
        <p:spPr>
          <a:xfrm>
            <a:off x="3692637" y="3671138"/>
            <a:ext cx="1477962" cy="1104900"/>
          </a:xfrm>
          <a:prstGeom prst="rect">
            <a:avLst/>
          </a:prstGeom>
          <a:solidFill>
            <a:srgbClr val="ED7D31"/>
          </a:solidFill>
          <a:ln w="12700" cap="flat" cmpd="sng">
            <a:solidFill>
              <a:srgbClr val="823B0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Calibri"/>
                <a:ea typeface="Calibri"/>
                <a:cs typeface="Calibri"/>
                <a:sym typeface="Calibri"/>
              </a:rPr>
              <a:t>LAST WEEK</a:t>
            </a:r>
            <a:endParaRPr sz="3200" b="1" i="0" u="none" strike="noStrike" cap="none">
              <a:solidFill>
                <a:schemeClr val="lt1"/>
              </a:solidFill>
              <a:latin typeface="Arial"/>
              <a:ea typeface="Arial"/>
              <a:cs typeface="Arial"/>
              <a:sym typeface="Arial"/>
            </a:endParaRPr>
          </a:p>
        </p:txBody>
      </p:sp>
      <p:sp>
        <p:nvSpPr>
          <p:cNvPr id="428" name="Google Shape;428;p39"/>
          <p:cNvSpPr/>
          <p:nvPr/>
        </p:nvSpPr>
        <p:spPr>
          <a:xfrm>
            <a:off x="-318976" y="-303587"/>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9" name="Google Shape;429;p39"/>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0"/>
          <p:cNvSpPr txBox="1">
            <a:spLocks noGrp="1"/>
          </p:cNvSpPr>
          <p:nvPr>
            <p:ph type="title"/>
          </p:nvPr>
        </p:nvSpPr>
        <p:spPr>
          <a:xfrm>
            <a:off x="329861"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Discussion</a:t>
            </a:r>
            <a:endParaRPr>
              <a:latin typeface="Arial"/>
              <a:ea typeface="Arial"/>
              <a:cs typeface="Arial"/>
              <a:sym typeface="Arial"/>
            </a:endParaRPr>
          </a:p>
        </p:txBody>
      </p:sp>
      <p:sp>
        <p:nvSpPr>
          <p:cNvPr id="435" name="Google Shape;435;p40"/>
          <p:cNvSpPr txBox="1">
            <a:spLocks noGrp="1"/>
          </p:cNvSpPr>
          <p:nvPr>
            <p:ph type="body" idx="1"/>
          </p:nvPr>
        </p:nvSpPr>
        <p:spPr>
          <a:xfrm>
            <a:off x="144804" y="1539094"/>
            <a:ext cx="4710225" cy="43029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US" sz="2800">
                <a:highlight>
                  <a:srgbClr val="FFFFFF"/>
                </a:highlight>
              </a:rPr>
              <a:t>What could we be evaluating if we reflect on work each day…</a:t>
            </a:r>
            <a:endParaRPr/>
          </a:p>
          <a:p>
            <a:pPr marL="114300" lvl="0" indent="0" algn="l" rtl="0">
              <a:lnSpc>
                <a:spcPct val="100000"/>
              </a:lnSpc>
              <a:spcBef>
                <a:spcPts val="360"/>
              </a:spcBef>
              <a:spcAft>
                <a:spcPts val="0"/>
              </a:spcAft>
              <a:buSzPts val="1800"/>
              <a:buNone/>
            </a:pPr>
            <a:endParaRPr sz="2800">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sz="2400">
                <a:highlight>
                  <a:srgbClr val="FFFFFF"/>
                </a:highlight>
              </a:rPr>
              <a:t>What insights have we had?</a:t>
            </a:r>
            <a:endParaRPr sz="2400">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sz="2400">
                <a:highlight>
                  <a:srgbClr val="FFFFFF"/>
                </a:highlight>
              </a:rPr>
              <a:t>What factors did we think about?</a:t>
            </a:r>
            <a:endParaRPr sz="2400">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sz="2400">
                <a:highlight>
                  <a:srgbClr val="FFFFFF"/>
                </a:highlight>
              </a:rPr>
              <a:t>Did it help with taking any actions or planning? </a:t>
            </a:r>
            <a:endParaRPr sz="2400">
              <a:highlight>
                <a:srgbClr val="FFFFFF"/>
              </a:highlight>
            </a:endParaRPr>
          </a:p>
          <a:p>
            <a:pPr marL="114300" lvl="0" indent="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sp>
        <p:nvSpPr>
          <p:cNvPr id="436" name="Google Shape;436;p4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7" name="Google Shape;437;p4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38" name="Google Shape;438;p40" descr="Free Grayscale Photo Of Girl In Black Shirt  Stock Photo"/>
          <p:cNvPicPr preferRelativeResize="0"/>
          <p:nvPr/>
        </p:nvPicPr>
        <p:blipFill rotWithShape="1">
          <a:blip r:embed="rId4">
            <a:alphaModFix/>
          </a:blip>
          <a:srcRect/>
          <a:stretch/>
        </p:blipFill>
        <p:spPr>
          <a:xfrm>
            <a:off x="4706333" y="2398119"/>
            <a:ext cx="4292863" cy="2920787"/>
          </a:xfrm>
          <a:prstGeom prst="rect">
            <a:avLst/>
          </a:prstGeom>
          <a:noFill/>
          <a:ln>
            <a:noFill/>
          </a:ln>
        </p:spPr>
      </p:pic>
      <p:pic>
        <p:nvPicPr>
          <p:cNvPr id="439" name="Google Shape;439;p40"/>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1"/>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Action planning…over to YOU</a:t>
            </a:r>
            <a:endParaRPr>
              <a:latin typeface="Arial"/>
              <a:ea typeface="Arial"/>
              <a:cs typeface="Arial"/>
              <a:sym typeface="Arial"/>
            </a:endParaRPr>
          </a:p>
        </p:txBody>
      </p:sp>
      <p:sp>
        <p:nvSpPr>
          <p:cNvPr id="445" name="Google Shape;445;p41"/>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a:highlight>
                <a:srgbClr val="FFFFFF"/>
              </a:highlight>
            </a:endParaRPr>
          </a:p>
          <a:p>
            <a:pPr marL="457200" lvl="0" indent="-228600" algn="l" rtl="0">
              <a:lnSpc>
                <a:spcPct val="100000"/>
              </a:lnSpc>
              <a:spcBef>
                <a:spcPts val="360"/>
              </a:spcBef>
              <a:spcAft>
                <a:spcPts val="0"/>
              </a:spcAft>
              <a:buSzPts val="1800"/>
              <a:buNone/>
            </a:pPr>
            <a:endParaRPr>
              <a:highlight>
                <a:srgbClr val="FFFFFF"/>
              </a:highlight>
            </a:endParaRPr>
          </a:p>
          <a:p>
            <a:pPr marL="457200" lvl="0" indent="-342900" algn="l" rtl="0">
              <a:lnSpc>
                <a:spcPct val="100000"/>
              </a:lnSpc>
              <a:spcBef>
                <a:spcPts val="360"/>
              </a:spcBef>
              <a:spcAft>
                <a:spcPts val="0"/>
              </a:spcAft>
              <a:buSzPts val="1800"/>
              <a:buChar char="•"/>
            </a:pPr>
            <a:r>
              <a:rPr lang="en-US">
                <a:highlight>
                  <a:srgbClr val="FFFFFF"/>
                </a:highlight>
              </a:rPr>
              <a:t>Ideas</a:t>
            </a:r>
            <a:endParaRPr>
              <a:highlight>
                <a:srgbClr val="FFFFFF"/>
              </a:highlight>
            </a:endParaRPr>
          </a:p>
          <a:p>
            <a:pPr marL="457200" lvl="0" indent="-342900" algn="l" rtl="0">
              <a:lnSpc>
                <a:spcPct val="100000"/>
              </a:lnSpc>
              <a:spcBef>
                <a:spcPts val="360"/>
              </a:spcBef>
              <a:spcAft>
                <a:spcPts val="0"/>
              </a:spcAft>
              <a:buSzPts val="1800"/>
              <a:buChar char="•"/>
            </a:pPr>
            <a:r>
              <a:rPr lang="en-US">
                <a:highlight>
                  <a:srgbClr val="FFFFFF"/>
                </a:highlight>
              </a:rPr>
              <a:t>Insights</a:t>
            </a:r>
            <a:endParaRPr>
              <a:highlight>
                <a:srgbClr val="FFFFFF"/>
              </a:highlight>
            </a:endParaRPr>
          </a:p>
          <a:p>
            <a:pPr marL="457200" lvl="0" indent="-342900" algn="l" rtl="0">
              <a:lnSpc>
                <a:spcPct val="100000"/>
              </a:lnSpc>
              <a:spcBef>
                <a:spcPts val="360"/>
              </a:spcBef>
              <a:spcAft>
                <a:spcPts val="0"/>
              </a:spcAft>
              <a:buSzPts val="1800"/>
              <a:buChar char="•"/>
            </a:pPr>
            <a:r>
              <a:rPr lang="en-US">
                <a:highlight>
                  <a:srgbClr val="FFFFFF"/>
                </a:highlight>
              </a:rPr>
              <a:t>Intentions</a:t>
            </a:r>
            <a:endParaRPr>
              <a:highlight>
                <a:srgbClr val="FFFFFF"/>
              </a:highlight>
            </a:endParaRPr>
          </a:p>
          <a:p>
            <a:pPr marL="114300" lvl="0" indent="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sp>
        <p:nvSpPr>
          <p:cNvPr id="446" name="Google Shape;446;p41"/>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7" name="Google Shape;447;p41"/>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48" name="Google Shape;448;p41" descr="Free Paperclip in a Shape of a Light Bulb and a Rubber Eraser in a Shape of a Brain  Stock Photo"/>
          <p:cNvPicPr preferRelativeResize="0"/>
          <p:nvPr/>
        </p:nvPicPr>
        <p:blipFill rotWithShape="1">
          <a:blip r:embed="rId4">
            <a:alphaModFix/>
          </a:blip>
          <a:srcRect t="26585" b="10671"/>
          <a:stretch/>
        </p:blipFill>
        <p:spPr>
          <a:xfrm>
            <a:off x="3864428" y="1708950"/>
            <a:ext cx="4572000" cy="4302901"/>
          </a:xfrm>
          <a:prstGeom prst="rect">
            <a:avLst/>
          </a:prstGeom>
          <a:noFill/>
          <a:ln>
            <a:noFill/>
          </a:ln>
        </p:spPr>
      </p:pic>
      <p:pic>
        <p:nvPicPr>
          <p:cNvPr id="449" name="Google Shape;449;p41"/>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bf94596064_0_31"/>
          <p:cNvSpPr txBox="1">
            <a:spLocks noGrp="1"/>
          </p:cNvSpPr>
          <p:nvPr>
            <p:ph type="title"/>
          </p:nvPr>
        </p:nvSpPr>
        <p:spPr>
          <a:xfrm>
            <a:off x="4885341" y="1131094"/>
            <a:ext cx="3630000" cy="1355400"/>
          </a:xfrm>
          <a:prstGeom prst="rect">
            <a:avLst/>
          </a:prstGeom>
          <a:noFill/>
          <a:ln>
            <a:noFill/>
          </a:ln>
        </p:spPr>
        <p:txBody>
          <a:bodyPr spcFirstLastPara="1" wrap="square" lIns="171450" tIns="171450" rIns="171450" bIns="0" anchor="ctr" anchorCtr="0">
            <a:normAutofit fontScale="90000"/>
          </a:bodyPr>
          <a:lstStyle/>
          <a:p>
            <a:pPr marL="0" lvl="0" indent="0" algn="ctr" rtl="0">
              <a:lnSpc>
                <a:spcPct val="100000"/>
              </a:lnSpc>
              <a:spcBef>
                <a:spcPts val="0"/>
              </a:spcBef>
              <a:spcAft>
                <a:spcPts val="0"/>
              </a:spcAft>
              <a:buSzPct val="111110"/>
              <a:buNone/>
            </a:pPr>
            <a:r>
              <a:rPr lang="en-US" b="1">
                <a:solidFill>
                  <a:srgbClr val="0070C0"/>
                </a:solidFill>
              </a:rPr>
              <a:t>Evaluation form</a:t>
            </a:r>
            <a:endParaRPr/>
          </a:p>
        </p:txBody>
      </p:sp>
      <p:pic>
        <p:nvPicPr>
          <p:cNvPr id="456" name="Google Shape;456;g1bf94596064_0_31" descr="A pencil on a piece of paper&#10;&#10;Description automatically generated with medium confidence"/>
          <p:cNvPicPr preferRelativeResize="0"/>
          <p:nvPr/>
        </p:nvPicPr>
        <p:blipFill rotWithShape="1">
          <a:blip r:embed="rId3">
            <a:alphaModFix/>
          </a:blip>
          <a:srcRect l="42025"/>
          <a:stretch/>
        </p:blipFill>
        <p:spPr>
          <a:xfrm>
            <a:off x="15" y="857257"/>
            <a:ext cx="4587427" cy="5142292"/>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457" name="Google Shape;457;g1bf94596064_0_31"/>
          <p:cNvSpPr txBox="1">
            <a:spLocks noGrp="1"/>
          </p:cNvSpPr>
          <p:nvPr>
            <p:ph type="body" idx="1"/>
          </p:nvPr>
        </p:nvSpPr>
        <p:spPr>
          <a:xfrm>
            <a:off x="4885341" y="2607223"/>
            <a:ext cx="3630000" cy="2882700"/>
          </a:xfrm>
          <a:prstGeom prst="rect">
            <a:avLst/>
          </a:prstGeom>
          <a:noFill/>
          <a:ln>
            <a:noFill/>
          </a:ln>
        </p:spPr>
        <p:txBody>
          <a:bodyPr spcFirstLastPara="1" wrap="square" lIns="68550" tIns="34275" rIns="68550" bIns="34275" anchor="t" anchorCtr="0">
            <a:normAutofit/>
          </a:bodyPr>
          <a:lstStyle/>
          <a:p>
            <a:pPr marL="0" lvl="0" indent="0" algn="ctr" rtl="0">
              <a:lnSpc>
                <a:spcPct val="100000"/>
              </a:lnSpc>
              <a:spcBef>
                <a:spcPts val="0"/>
              </a:spcBef>
              <a:spcAft>
                <a:spcPts val="0"/>
              </a:spcAft>
              <a:buSzPts val="2800"/>
              <a:buNone/>
            </a:pPr>
            <a:r>
              <a:rPr lang="en-US" sz="1500"/>
              <a:t>Please complete this short evaluation form found in chat</a:t>
            </a:r>
            <a:endParaRPr/>
          </a:p>
          <a:p>
            <a:pPr marL="0" lvl="0" indent="0" algn="ctr" rtl="0">
              <a:lnSpc>
                <a:spcPct val="100000"/>
              </a:lnSpc>
              <a:spcBef>
                <a:spcPts val="0"/>
              </a:spcBef>
              <a:spcAft>
                <a:spcPts val="0"/>
              </a:spcAft>
              <a:buSzPts val="2800"/>
              <a:buNone/>
            </a:pPr>
            <a:endParaRPr sz="1500"/>
          </a:p>
          <a:p>
            <a:pPr marL="0" lvl="0" indent="0" algn="ctr" rtl="0">
              <a:lnSpc>
                <a:spcPct val="100000"/>
              </a:lnSpc>
              <a:spcBef>
                <a:spcPts val="0"/>
              </a:spcBef>
              <a:spcAft>
                <a:spcPts val="0"/>
              </a:spcAft>
              <a:buSzPts val="2800"/>
              <a:buNone/>
            </a:pPr>
            <a:endParaRPr sz="1500"/>
          </a:p>
          <a:p>
            <a:pPr marL="0" lvl="0" indent="0" algn="ctr" rtl="0">
              <a:lnSpc>
                <a:spcPct val="100000"/>
              </a:lnSpc>
              <a:spcBef>
                <a:spcPts val="0"/>
              </a:spcBef>
              <a:spcAft>
                <a:spcPts val="0"/>
              </a:spcAft>
              <a:buSzPts val="2800"/>
              <a:buNone/>
            </a:pPr>
            <a:endParaRPr sz="1500"/>
          </a:p>
          <a:p>
            <a:pPr marL="0" lvl="0" indent="0" algn="ctr" rtl="0">
              <a:lnSpc>
                <a:spcPct val="100000"/>
              </a:lnSpc>
              <a:spcBef>
                <a:spcPts val="0"/>
              </a:spcBef>
              <a:spcAft>
                <a:spcPts val="0"/>
              </a:spcAft>
              <a:buSzPts val="2800"/>
              <a:buNone/>
            </a:pPr>
            <a:r>
              <a:rPr lang="en-US" sz="1500"/>
              <a:t>Your feedback is so valuable to us!</a:t>
            </a:r>
            <a:endParaRPr/>
          </a:p>
          <a:p>
            <a:pPr marL="0" lvl="0" indent="0" algn="l" rtl="0">
              <a:lnSpc>
                <a:spcPct val="100000"/>
              </a:lnSpc>
              <a:spcBef>
                <a:spcPts val="750"/>
              </a:spcBef>
              <a:spcAft>
                <a:spcPts val="0"/>
              </a:spcAft>
              <a:buSzPts val="2800"/>
              <a:buNone/>
            </a:pPr>
            <a:endParaRPr sz="1500"/>
          </a:p>
        </p:txBody>
      </p:sp>
      <p:pic>
        <p:nvPicPr>
          <p:cNvPr id="458" name="Google Shape;458;g1bf94596064_0_31"/>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459" name="Google Shape;459;g1bf94596064_0_31"/>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12418acd849_0_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475" name="Google Shape;475;g12418acd849_0_21"/>
          <p:cNvPicPr preferRelativeResize="0"/>
          <p:nvPr/>
        </p:nvPicPr>
        <p:blipFill rotWithShape="1">
          <a:blip r:embed="rId3">
            <a:alphaModFix/>
          </a:blip>
          <a:srcRect l="1762" t="47329" r="7327"/>
          <a:stretch/>
        </p:blipFill>
        <p:spPr>
          <a:xfrm>
            <a:off x="20" y="0"/>
            <a:ext cx="9143982" cy="6857990"/>
          </a:xfrm>
          <a:prstGeom prst="rect">
            <a:avLst/>
          </a:prstGeom>
          <a:noFill/>
          <a:ln>
            <a:noFill/>
          </a:ln>
        </p:spPr>
      </p:pic>
      <p:pic>
        <p:nvPicPr>
          <p:cNvPr id="476" name="Google Shape;476;g12418acd849_0_21"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477" name="Google Shape;477;g12418acd849_0_21"/>
          <p:cNvSpPr txBox="1"/>
          <p:nvPr/>
        </p:nvSpPr>
        <p:spPr>
          <a:xfrm>
            <a:off x="276652" y="6408810"/>
            <a:ext cx="8867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sp>
        <p:nvSpPr>
          <p:cNvPr id="478" name="Google Shape;478;g12418acd849_0_21"/>
          <p:cNvSpPr txBox="1"/>
          <p:nvPr/>
        </p:nvSpPr>
        <p:spPr>
          <a:xfrm>
            <a:off x="1453200" y="2274600"/>
            <a:ext cx="6237600" cy="66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dk1"/>
                </a:solidFill>
                <a:latin typeface="Arial"/>
                <a:ea typeface="Arial"/>
                <a:cs typeface="Arial"/>
                <a:sym typeface="Arial"/>
              </a:rPr>
              <a:t>Thank you!</a:t>
            </a:r>
            <a:endParaRPr sz="3700" b="0" i="0" u="none" strike="noStrike" cap="none">
              <a:solidFill>
                <a:srgbClr val="000000"/>
              </a:solidFill>
              <a:latin typeface="Arial"/>
              <a:ea typeface="Arial"/>
              <a:cs typeface="Arial"/>
              <a:sym typeface="Arial"/>
            </a:endParaRPr>
          </a:p>
        </p:txBody>
      </p:sp>
      <p:sp>
        <p:nvSpPr>
          <p:cNvPr id="479" name="Google Shape;479;g12418acd849_0_21"/>
          <p:cNvSpPr txBox="1"/>
          <p:nvPr/>
        </p:nvSpPr>
        <p:spPr>
          <a:xfrm>
            <a:off x="3072000" y="3658675"/>
            <a:ext cx="3000000" cy="427010"/>
          </a:xfrm>
          <a:prstGeom prst="rect">
            <a:avLst/>
          </a:prstGeom>
          <a:noFill/>
          <a:ln>
            <a:noFill/>
          </a:ln>
        </p:spPr>
        <p:txBody>
          <a:bodyPr spcFirstLastPara="1" wrap="square" lIns="91425" tIns="91425" rIns="91425" bIns="91425" anchor="t" anchorCtr="0">
            <a:spAutoFit/>
          </a:bodyPr>
          <a:lstStyle/>
          <a:p>
            <a:pPr marL="0" marR="0" lvl="0" indent="0" algn="ctr" rtl="0">
              <a:lnSpc>
                <a:spcPct val="105000"/>
              </a:lnSpc>
              <a:spcBef>
                <a:spcPts val="0"/>
              </a:spcBef>
              <a:spcAft>
                <a:spcPts val="0"/>
              </a:spcAft>
              <a:buClr>
                <a:srgbClr val="000000"/>
              </a:buClr>
              <a:buSzPts val="1500"/>
              <a:buFont typeface="Arial"/>
              <a:buNone/>
            </a:pPr>
            <a:r>
              <a:rPr lang="en-US" sz="1500" b="0" i="0" u="none" strike="noStrike" cap="none">
                <a:solidFill>
                  <a:srgbClr val="1E0A3C"/>
                </a:solidFill>
                <a:latin typeface="Roboto"/>
                <a:ea typeface="Roboto"/>
                <a:cs typeface="Roboto"/>
                <a:sym typeface="Roboto"/>
              </a:rPr>
              <a:t>MLE </a:t>
            </a:r>
            <a:endParaRPr sz="1500" b="0" i="0" u="none" strike="noStrike" cap="none">
              <a:solidFill>
                <a:srgbClr val="1E0A3C"/>
              </a:solidFill>
              <a:latin typeface="Roboto"/>
              <a:ea typeface="Roboto"/>
              <a:cs typeface="Roboto"/>
              <a:sym typeface="Roboto"/>
            </a:endParaRPr>
          </a:p>
        </p:txBody>
      </p:sp>
      <p:pic>
        <p:nvPicPr>
          <p:cNvPr id="480" name="Google Shape;480;g12418acd849_0_21"/>
          <p:cNvPicPr preferRelativeResize="0"/>
          <p:nvPr/>
        </p:nvPicPr>
        <p:blipFill rotWithShape="1">
          <a:blip r:embed="rId5">
            <a:alphaModFix/>
          </a:blip>
          <a:srcRect/>
          <a:stretch/>
        </p:blipFill>
        <p:spPr>
          <a:xfrm>
            <a:off x="7490768" y="90150"/>
            <a:ext cx="1488906" cy="481276"/>
          </a:xfrm>
          <a:prstGeom prst="rect">
            <a:avLst/>
          </a:prstGeom>
          <a:noFill/>
          <a:ln>
            <a:noFill/>
          </a:ln>
        </p:spPr>
      </p:pic>
      <p:pic>
        <p:nvPicPr>
          <p:cNvPr id="481" name="Google Shape;481;g12418acd849_0_21"/>
          <p:cNvPicPr preferRelativeResize="0"/>
          <p:nvPr/>
        </p:nvPicPr>
        <p:blipFill rotWithShape="1">
          <a:blip r:embed="rId6">
            <a:alphaModFix/>
          </a:blip>
          <a:srcRect/>
          <a:stretch/>
        </p:blipFill>
        <p:spPr>
          <a:xfrm>
            <a:off x="3759475" y="38413"/>
            <a:ext cx="1261242" cy="5847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1ba17de0f24_0_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487" name="Google Shape;487;g1ba17de0f24_0_2"/>
          <p:cNvPicPr preferRelativeResize="0"/>
          <p:nvPr/>
        </p:nvPicPr>
        <p:blipFill rotWithShape="1">
          <a:blip r:embed="rId3">
            <a:alphaModFix/>
          </a:blip>
          <a:srcRect l="1762" t="47329" r="7327"/>
          <a:stretch/>
        </p:blipFill>
        <p:spPr>
          <a:xfrm>
            <a:off x="20" y="0"/>
            <a:ext cx="9143982" cy="6857990"/>
          </a:xfrm>
          <a:prstGeom prst="rect">
            <a:avLst/>
          </a:prstGeom>
          <a:noFill/>
          <a:ln>
            <a:noFill/>
          </a:ln>
        </p:spPr>
      </p:pic>
      <p:pic>
        <p:nvPicPr>
          <p:cNvPr id="488" name="Google Shape;488;g1ba17de0f24_0_2"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489" name="Google Shape;489;g1ba17de0f24_0_2"/>
          <p:cNvSpPr txBox="1"/>
          <p:nvPr/>
        </p:nvSpPr>
        <p:spPr>
          <a:xfrm>
            <a:off x="276652" y="6408810"/>
            <a:ext cx="8867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sp>
        <p:nvSpPr>
          <p:cNvPr id="490" name="Google Shape;490;g1ba17de0f24_0_2"/>
          <p:cNvSpPr txBox="1"/>
          <p:nvPr/>
        </p:nvSpPr>
        <p:spPr>
          <a:xfrm>
            <a:off x="1453200" y="2274600"/>
            <a:ext cx="6237600" cy="66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chemeClr val="dk1"/>
                </a:solidFill>
                <a:latin typeface="Arial"/>
                <a:ea typeface="Arial"/>
                <a:cs typeface="Arial"/>
                <a:sym typeface="Arial"/>
              </a:rPr>
              <a:t>References</a:t>
            </a:r>
            <a:endParaRPr sz="3700" b="0" i="0" u="none" strike="noStrike" cap="none">
              <a:solidFill>
                <a:srgbClr val="000000"/>
              </a:solidFill>
              <a:latin typeface="Arial"/>
              <a:ea typeface="Arial"/>
              <a:cs typeface="Arial"/>
              <a:sym typeface="Arial"/>
            </a:endParaRPr>
          </a:p>
        </p:txBody>
      </p:sp>
      <p:sp>
        <p:nvSpPr>
          <p:cNvPr id="491" name="Google Shape;491;g1ba17de0f24_0_2"/>
          <p:cNvSpPr txBox="1"/>
          <p:nvPr/>
        </p:nvSpPr>
        <p:spPr>
          <a:xfrm>
            <a:off x="2003625" y="3187038"/>
            <a:ext cx="5614800" cy="657900"/>
          </a:xfrm>
          <a:prstGeom prst="rect">
            <a:avLst/>
          </a:prstGeom>
          <a:noFill/>
          <a:ln>
            <a:noFill/>
          </a:ln>
        </p:spPr>
        <p:txBody>
          <a:bodyPr spcFirstLastPara="1" wrap="square" lIns="91425" tIns="91425" rIns="91425" bIns="91425" anchor="t" anchorCtr="0">
            <a:spAutoFit/>
          </a:bodyPr>
          <a:lstStyle/>
          <a:p>
            <a:pPr marL="0" marR="0" lvl="0" indent="0" algn="ctr" rtl="0">
              <a:lnSpc>
                <a:spcPct val="105000"/>
              </a:lnSpc>
              <a:spcBef>
                <a:spcPts val="0"/>
              </a:spcBef>
              <a:spcAft>
                <a:spcPts val="0"/>
              </a:spcAft>
              <a:buClr>
                <a:srgbClr val="000000"/>
              </a:buClr>
              <a:buSzPts val="1500"/>
              <a:buFont typeface="Arial"/>
              <a:buNone/>
            </a:pPr>
            <a:r>
              <a:rPr lang="en-US" sz="1500" b="0" i="0" u="sng" strike="noStrike" cap="none">
                <a:solidFill>
                  <a:schemeClr val="hlink"/>
                </a:solidFill>
                <a:latin typeface="Roboto"/>
                <a:ea typeface="Roboto"/>
                <a:cs typeface="Roboto"/>
                <a:sym typeface="Roboto"/>
                <a:hlinkClick r:id="rId5"/>
              </a:rPr>
              <a:t>https://www.mindtools.com/a75ixwn/herzbergs-motivators-and-hygiene-factors</a:t>
            </a:r>
            <a:r>
              <a:rPr lang="en-US" sz="1500" b="0" i="0" u="none" strike="noStrike" cap="none">
                <a:solidFill>
                  <a:srgbClr val="1E0A3C"/>
                </a:solidFill>
                <a:latin typeface="Roboto"/>
                <a:ea typeface="Roboto"/>
                <a:cs typeface="Roboto"/>
                <a:sym typeface="Roboto"/>
              </a:rPr>
              <a:t> </a:t>
            </a:r>
            <a:endParaRPr sz="1500" b="0" i="0" u="none" strike="noStrike" cap="none">
              <a:solidFill>
                <a:srgbClr val="1E0A3C"/>
              </a:solidFill>
              <a:latin typeface="Roboto"/>
              <a:ea typeface="Roboto"/>
              <a:cs typeface="Roboto"/>
              <a:sym typeface="Roboto"/>
            </a:endParaRPr>
          </a:p>
        </p:txBody>
      </p:sp>
      <p:pic>
        <p:nvPicPr>
          <p:cNvPr id="492" name="Google Shape;492;g1ba17de0f24_0_2"/>
          <p:cNvPicPr preferRelativeResize="0"/>
          <p:nvPr/>
        </p:nvPicPr>
        <p:blipFill rotWithShape="1">
          <a:blip r:embed="rId6">
            <a:alphaModFix/>
          </a:blip>
          <a:srcRect/>
          <a:stretch/>
        </p:blipFill>
        <p:spPr>
          <a:xfrm>
            <a:off x="7490768" y="90150"/>
            <a:ext cx="1488906" cy="481276"/>
          </a:xfrm>
          <a:prstGeom prst="rect">
            <a:avLst/>
          </a:prstGeom>
          <a:noFill/>
          <a:ln>
            <a:noFill/>
          </a:ln>
        </p:spPr>
      </p:pic>
      <p:pic>
        <p:nvPicPr>
          <p:cNvPr id="493" name="Google Shape;493;g1ba17de0f24_0_2"/>
          <p:cNvPicPr preferRelativeResize="0"/>
          <p:nvPr/>
        </p:nvPicPr>
        <p:blipFill rotWithShape="1">
          <a:blip r:embed="rId7">
            <a:alphaModFix/>
          </a:blip>
          <a:srcRect/>
          <a:stretch/>
        </p:blipFill>
        <p:spPr>
          <a:xfrm>
            <a:off x="3759475" y="38413"/>
            <a:ext cx="1261242" cy="584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Today’s session content</a:t>
            </a:r>
            <a:endParaRPr>
              <a:latin typeface="Arial"/>
              <a:ea typeface="Arial"/>
              <a:cs typeface="Arial"/>
              <a:sym typeface="Arial"/>
            </a:endParaRPr>
          </a:p>
        </p:txBody>
      </p:sp>
      <p:sp>
        <p:nvSpPr>
          <p:cNvPr id="116" name="Google Shape;116;p1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457200" lvl="0" indent="-342900" algn="l" rtl="0">
              <a:lnSpc>
                <a:spcPct val="95000"/>
              </a:lnSpc>
              <a:spcBef>
                <a:spcPts val="0"/>
              </a:spcBef>
              <a:spcAft>
                <a:spcPts val="0"/>
              </a:spcAft>
              <a:buClr>
                <a:srgbClr val="000000"/>
              </a:buClr>
              <a:buSzPts val="1800"/>
              <a:buFont typeface="Arial"/>
              <a:buChar char="•"/>
            </a:pPr>
            <a:r>
              <a:rPr lang="en-US" sz="1800">
                <a:solidFill>
                  <a:srgbClr val="000000"/>
                </a:solidFill>
                <a:highlight>
                  <a:srgbClr val="FFFFFF"/>
                </a:highlight>
                <a:latin typeface="Arial"/>
                <a:ea typeface="Arial"/>
                <a:cs typeface="Arial"/>
                <a:sym typeface="Arial"/>
              </a:rPr>
              <a:t>What is positive psychology and how can we use the concepts to build better work climates and cultures?</a:t>
            </a:r>
            <a:endParaRPr sz="1800">
              <a:solidFill>
                <a:srgbClr val="000000"/>
              </a:solidFill>
              <a:highlight>
                <a:srgbClr val="FFFFFF"/>
              </a:highlight>
              <a:latin typeface="Arial"/>
              <a:ea typeface="Arial"/>
              <a:cs typeface="Arial"/>
              <a:sym typeface="Arial"/>
            </a:endParaRPr>
          </a:p>
          <a:p>
            <a:pPr marL="457200" lvl="0" indent="-342900" algn="l" rtl="0">
              <a:lnSpc>
                <a:spcPct val="95000"/>
              </a:lnSpc>
              <a:spcBef>
                <a:spcPts val="0"/>
              </a:spcBef>
              <a:spcAft>
                <a:spcPts val="0"/>
              </a:spcAft>
              <a:buClr>
                <a:srgbClr val="000000"/>
              </a:buClr>
              <a:buSzPts val="1800"/>
              <a:buFont typeface="Arial"/>
              <a:buChar char="•"/>
            </a:pPr>
            <a:r>
              <a:rPr lang="en-US" sz="1800">
                <a:solidFill>
                  <a:srgbClr val="000000"/>
                </a:solidFill>
                <a:highlight>
                  <a:srgbClr val="FFFFFF"/>
                </a:highlight>
                <a:latin typeface="Arial"/>
                <a:ea typeface="Arial"/>
                <a:cs typeface="Arial"/>
                <a:sym typeface="Arial"/>
              </a:rPr>
              <a:t>Explore what employees want from their workplaces-changing expectations of work.</a:t>
            </a:r>
            <a:endParaRPr sz="1800">
              <a:solidFill>
                <a:srgbClr val="000000"/>
              </a:solidFill>
              <a:highlight>
                <a:srgbClr val="FFFFFF"/>
              </a:highlight>
              <a:latin typeface="Arial"/>
              <a:ea typeface="Arial"/>
              <a:cs typeface="Arial"/>
              <a:sym typeface="Arial"/>
            </a:endParaRPr>
          </a:p>
          <a:p>
            <a:pPr marL="457200" lvl="0" indent="-342900" algn="l" rtl="0">
              <a:lnSpc>
                <a:spcPct val="95000"/>
              </a:lnSpc>
              <a:spcBef>
                <a:spcPts val="0"/>
              </a:spcBef>
              <a:spcAft>
                <a:spcPts val="0"/>
              </a:spcAft>
              <a:buClr>
                <a:srgbClr val="000000"/>
              </a:buClr>
              <a:buSzPts val="1800"/>
              <a:buFont typeface="Arial"/>
              <a:buChar char="•"/>
            </a:pPr>
            <a:r>
              <a:rPr lang="en-US" sz="1800">
                <a:solidFill>
                  <a:srgbClr val="000000"/>
                </a:solidFill>
                <a:highlight>
                  <a:srgbClr val="FFFFFF"/>
                </a:highlight>
                <a:latin typeface="Arial"/>
                <a:ea typeface="Arial"/>
                <a:cs typeface="Arial"/>
                <a:sym typeface="Arial"/>
              </a:rPr>
              <a:t>The role of the line manager.</a:t>
            </a:r>
            <a:endParaRPr sz="1800">
              <a:solidFill>
                <a:srgbClr val="000000"/>
              </a:solidFill>
              <a:highlight>
                <a:srgbClr val="FFFFFF"/>
              </a:highlight>
              <a:latin typeface="Arial"/>
              <a:ea typeface="Arial"/>
              <a:cs typeface="Arial"/>
              <a:sym typeface="Arial"/>
            </a:endParaRPr>
          </a:p>
          <a:p>
            <a:pPr marL="457200" lvl="0" indent="-342900" algn="l" rtl="0">
              <a:lnSpc>
                <a:spcPct val="95000"/>
              </a:lnSpc>
              <a:spcBef>
                <a:spcPts val="0"/>
              </a:spcBef>
              <a:spcAft>
                <a:spcPts val="0"/>
              </a:spcAft>
              <a:buClr>
                <a:srgbClr val="000000"/>
              </a:buClr>
              <a:buSzPts val="1800"/>
              <a:buFont typeface="Arial"/>
              <a:buChar char="•"/>
            </a:pPr>
            <a:r>
              <a:rPr lang="en-US" sz="1800">
                <a:solidFill>
                  <a:srgbClr val="000000"/>
                </a:solidFill>
                <a:highlight>
                  <a:srgbClr val="FFFFFF"/>
                </a:highlight>
                <a:latin typeface="Arial"/>
                <a:ea typeface="Arial"/>
                <a:cs typeface="Arial"/>
                <a:sym typeface="Arial"/>
              </a:rPr>
              <a:t>Helping and hindering factors to work satisfaction.</a:t>
            </a:r>
            <a:endParaRPr sz="1800">
              <a:solidFill>
                <a:srgbClr val="000000"/>
              </a:solidFill>
              <a:highlight>
                <a:srgbClr val="FFFFFF"/>
              </a:highlight>
              <a:latin typeface="Arial"/>
              <a:ea typeface="Arial"/>
              <a:cs typeface="Arial"/>
              <a:sym typeface="Arial"/>
            </a:endParaRPr>
          </a:p>
          <a:p>
            <a:pPr marL="457200" lvl="0" indent="-342900" algn="l" rtl="0">
              <a:lnSpc>
                <a:spcPct val="95000"/>
              </a:lnSpc>
              <a:spcBef>
                <a:spcPts val="0"/>
              </a:spcBef>
              <a:spcAft>
                <a:spcPts val="0"/>
              </a:spcAft>
              <a:buClr>
                <a:srgbClr val="000000"/>
              </a:buClr>
              <a:buSzPts val="1800"/>
              <a:buFont typeface="Arial"/>
              <a:buChar char="•"/>
            </a:pPr>
            <a:r>
              <a:rPr lang="en-US" sz="1800">
                <a:solidFill>
                  <a:srgbClr val="000000"/>
                </a:solidFill>
                <a:highlight>
                  <a:srgbClr val="FFFFFF"/>
                </a:highlight>
                <a:latin typeface="Arial"/>
                <a:ea typeface="Arial"/>
                <a:cs typeface="Arial"/>
                <a:sym typeface="Arial"/>
              </a:rPr>
              <a:t>Useful models from positive psychology-PERMA and the concept of flow.</a:t>
            </a:r>
            <a:endParaRPr sz="1800">
              <a:solidFill>
                <a:srgbClr val="000000"/>
              </a:solidFill>
              <a:highlight>
                <a:srgbClr val="FFFFFF"/>
              </a:highlight>
              <a:latin typeface="Arial"/>
              <a:ea typeface="Arial"/>
              <a:cs typeface="Arial"/>
              <a:sym typeface="Arial"/>
            </a:endParaRPr>
          </a:p>
          <a:p>
            <a:pPr marL="457200" lvl="0" indent="-342900" algn="l" rtl="0">
              <a:lnSpc>
                <a:spcPct val="95000"/>
              </a:lnSpc>
              <a:spcBef>
                <a:spcPts val="0"/>
              </a:spcBef>
              <a:spcAft>
                <a:spcPts val="0"/>
              </a:spcAft>
              <a:buClr>
                <a:srgbClr val="000000"/>
              </a:buClr>
              <a:buSzPts val="1800"/>
              <a:buFont typeface="Arial"/>
              <a:buChar char="•"/>
            </a:pPr>
            <a:r>
              <a:rPr lang="en-US" sz="1800">
                <a:solidFill>
                  <a:srgbClr val="000000"/>
                </a:solidFill>
                <a:highlight>
                  <a:srgbClr val="FFFFFF"/>
                </a:highlight>
                <a:latin typeface="Arial"/>
                <a:ea typeface="Arial"/>
                <a:cs typeface="Arial"/>
                <a:sym typeface="Arial"/>
              </a:rPr>
              <a:t>Case study discussions using the projects diversity cards.</a:t>
            </a:r>
            <a:endParaRPr sz="1800">
              <a:solidFill>
                <a:srgbClr val="000000"/>
              </a:solidFill>
              <a:highlight>
                <a:srgbClr val="FFFFFF"/>
              </a:highlight>
              <a:latin typeface="Arial"/>
              <a:ea typeface="Arial"/>
              <a:cs typeface="Arial"/>
              <a:sym typeface="Arial"/>
            </a:endParaRPr>
          </a:p>
          <a:p>
            <a:pPr marL="457200" lvl="0" indent="-342900" algn="l" rtl="0">
              <a:lnSpc>
                <a:spcPct val="95000"/>
              </a:lnSpc>
              <a:spcBef>
                <a:spcPts val="0"/>
              </a:spcBef>
              <a:spcAft>
                <a:spcPts val="0"/>
              </a:spcAft>
              <a:buClr>
                <a:srgbClr val="000000"/>
              </a:buClr>
              <a:buSzPts val="1800"/>
              <a:buFont typeface="Arial"/>
              <a:buChar char="•"/>
            </a:pPr>
            <a:r>
              <a:rPr lang="en-US" sz="1800">
                <a:solidFill>
                  <a:srgbClr val="000000"/>
                </a:solidFill>
                <a:highlight>
                  <a:srgbClr val="FFFFFF"/>
                </a:highlight>
                <a:latin typeface="Arial"/>
                <a:ea typeface="Arial"/>
                <a:cs typeface="Arial"/>
                <a:sym typeface="Arial"/>
              </a:rPr>
              <a:t>Using positive psychology to re-design meetings.</a:t>
            </a:r>
            <a:endParaRPr sz="1800">
              <a:solidFill>
                <a:srgbClr val="000000"/>
              </a:solidFill>
              <a:highlight>
                <a:srgbClr val="FFFFFF"/>
              </a:highlight>
              <a:latin typeface="Arial"/>
              <a:ea typeface="Arial"/>
              <a:cs typeface="Arial"/>
              <a:sym typeface="Arial"/>
            </a:endParaRPr>
          </a:p>
          <a:p>
            <a:pPr marL="457200" lvl="0" indent="-342900" algn="l" rtl="0">
              <a:lnSpc>
                <a:spcPct val="95000"/>
              </a:lnSpc>
              <a:spcBef>
                <a:spcPts val="0"/>
              </a:spcBef>
              <a:spcAft>
                <a:spcPts val="0"/>
              </a:spcAft>
              <a:buClr>
                <a:srgbClr val="000000"/>
              </a:buClr>
              <a:buSzPts val="1800"/>
              <a:buFont typeface="Arial"/>
              <a:buChar char="•"/>
            </a:pPr>
            <a:r>
              <a:rPr lang="en-US" sz="1800">
                <a:solidFill>
                  <a:srgbClr val="000000"/>
                </a:solidFill>
                <a:highlight>
                  <a:srgbClr val="FFFFFF"/>
                </a:highlight>
                <a:latin typeface="Arial"/>
                <a:ea typeface="Arial"/>
                <a:cs typeface="Arial"/>
                <a:sym typeface="Arial"/>
              </a:rPr>
              <a:t>Action planning.</a:t>
            </a:r>
            <a:endParaRPr sz="1800">
              <a:solidFill>
                <a:srgbClr val="000000"/>
              </a:solidFill>
              <a:highlight>
                <a:srgbClr val="FFFFFF"/>
              </a:highlight>
              <a:latin typeface="Arial"/>
              <a:ea typeface="Arial"/>
              <a:cs typeface="Arial"/>
              <a:sym typeface="Arial"/>
            </a:endParaRPr>
          </a:p>
        </p:txBody>
      </p:sp>
      <p:sp>
        <p:nvSpPr>
          <p:cNvPr id="117" name="Google Shape;117;p1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8" name="Google Shape;118;p1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19" name="Google Shape;119;p1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2418acd849_0_116"/>
          <p:cNvSpPr txBox="1">
            <a:spLocks noGrp="1"/>
          </p:cNvSpPr>
          <p:nvPr>
            <p:ph type="title"/>
          </p:nvPr>
        </p:nvSpPr>
        <p:spPr>
          <a:xfrm>
            <a:off x="308345" y="1762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What is positive psychology?</a:t>
            </a:r>
            <a:endParaRPr>
              <a:latin typeface="Arial"/>
              <a:ea typeface="Arial"/>
              <a:cs typeface="Arial"/>
              <a:sym typeface="Arial"/>
            </a:endParaRPr>
          </a:p>
        </p:txBody>
      </p:sp>
      <p:sp>
        <p:nvSpPr>
          <p:cNvPr id="125" name="Google Shape;125;g12418acd849_0_116"/>
          <p:cNvSpPr txBox="1">
            <a:spLocks noGrp="1"/>
          </p:cNvSpPr>
          <p:nvPr>
            <p:ph type="body" idx="1"/>
          </p:nvPr>
        </p:nvSpPr>
        <p:spPr>
          <a:xfrm>
            <a:off x="457200" y="1823275"/>
            <a:ext cx="8145624" cy="3084627"/>
          </a:xfrm>
          <a:prstGeom prst="rect">
            <a:avLst/>
          </a:prstGeom>
          <a:noFill/>
          <a:ln>
            <a:noFill/>
          </a:ln>
        </p:spPr>
        <p:txBody>
          <a:bodyPr spcFirstLastPara="1" wrap="square" lIns="91425" tIns="45700" rIns="91425" bIns="45700" anchor="t" anchorCtr="0">
            <a:normAutofit fontScale="85000" lnSpcReduction="10000"/>
          </a:bodyPr>
          <a:lstStyle/>
          <a:p>
            <a:pPr marL="114300" lvl="0" indent="0" algn="l" rtl="0">
              <a:lnSpc>
                <a:spcPct val="95000"/>
              </a:lnSpc>
              <a:spcBef>
                <a:spcPts val="0"/>
              </a:spcBef>
              <a:spcAft>
                <a:spcPts val="0"/>
              </a:spcAft>
              <a:buClr>
                <a:srgbClr val="000000"/>
              </a:buClr>
              <a:buSzPct val="66176"/>
              <a:buNone/>
            </a:pPr>
            <a:r>
              <a:rPr lang="en-US"/>
              <a:t>Seligman and Csíkszentmihályi (2000) pioneered these principles of positive psychology in their well-known article entitled ‘Positive psychology: An introduction’, published in a special issue of the </a:t>
            </a:r>
            <a:r>
              <a:rPr lang="en-US" i="1"/>
              <a:t>American Psychologist.</a:t>
            </a:r>
            <a:r>
              <a:rPr lang="en-US"/>
              <a:t> They argued that a negative bias prevailed in psychology research, where the main focus was on negative emotions and treating mental health problems and disorders.</a:t>
            </a:r>
            <a:endParaRPr/>
          </a:p>
          <a:p>
            <a:pPr marL="457200" lvl="0" indent="-228600" algn="l" rtl="0">
              <a:lnSpc>
                <a:spcPct val="95000"/>
              </a:lnSpc>
              <a:spcBef>
                <a:spcPts val="0"/>
              </a:spcBef>
              <a:spcAft>
                <a:spcPts val="0"/>
              </a:spcAft>
              <a:buClr>
                <a:srgbClr val="000000"/>
              </a:buClr>
              <a:buSzPct val="117647"/>
              <a:buFont typeface="Arial"/>
              <a:buNone/>
            </a:pPr>
            <a:endParaRPr sz="1800">
              <a:solidFill>
                <a:srgbClr val="000000"/>
              </a:solidFill>
              <a:highlight>
                <a:srgbClr val="FFFFFF"/>
              </a:highlight>
              <a:latin typeface="Arial"/>
              <a:ea typeface="Arial"/>
              <a:cs typeface="Arial"/>
              <a:sym typeface="Arial"/>
            </a:endParaRPr>
          </a:p>
        </p:txBody>
      </p:sp>
      <p:sp>
        <p:nvSpPr>
          <p:cNvPr id="126" name="Google Shape;126;g12418acd849_0_11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7" name="Google Shape;127;g12418acd849_0_116"/>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128" name="Google Shape;128;g12418acd849_0_116"/>
          <p:cNvSpPr txBox="1"/>
          <p:nvPr/>
        </p:nvSpPr>
        <p:spPr>
          <a:xfrm>
            <a:off x="587828" y="5943086"/>
            <a:ext cx="634976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Source: Bolier et.al (2013)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https://bmcpublichealth.biomedcentral.com/articles/10.1186/1471-2458-13-119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 name="Google Shape;129;g12418acd849_0_116"/>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a:latin typeface="Arial"/>
                <a:ea typeface="Arial"/>
                <a:cs typeface="Arial"/>
                <a:sym typeface="Arial"/>
              </a:rPr>
              <a:t>Positive psychology is about flourishing…</a:t>
            </a:r>
            <a:endParaRPr>
              <a:latin typeface="Arial"/>
              <a:ea typeface="Arial"/>
              <a:cs typeface="Arial"/>
              <a:sym typeface="Arial"/>
            </a:endParaRPr>
          </a:p>
        </p:txBody>
      </p:sp>
      <p:sp>
        <p:nvSpPr>
          <p:cNvPr id="135" name="Google Shape;135;p17"/>
          <p:cNvSpPr txBox="1">
            <a:spLocks noGrp="1"/>
          </p:cNvSpPr>
          <p:nvPr>
            <p:ph type="body" idx="1"/>
          </p:nvPr>
        </p:nvSpPr>
        <p:spPr>
          <a:xfrm>
            <a:off x="0" y="1692646"/>
            <a:ext cx="4680857" cy="4302900"/>
          </a:xfrm>
          <a:prstGeom prst="rect">
            <a:avLst/>
          </a:prstGeom>
          <a:noFill/>
          <a:ln>
            <a:noFill/>
          </a:ln>
        </p:spPr>
        <p:txBody>
          <a:bodyPr spcFirstLastPara="1" wrap="square" lIns="91425" tIns="45700" rIns="91425" bIns="45700" anchor="t" anchorCtr="0">
            <a:normAutofit/>
          </a:bodyPr>
          <a:lstStyle/>
          <a:p>
            <a:pPr marL="457200" lvl="0" indent="-342900" algn="l" rtl="0">
              <a:lnSpc>
                <a:spcPct val="95000"/>
              </a:lnSpc>
              <a:spcBef>
                <a:spcPts val="0"/>
              </a:spcBef>
              <a:spcAft>
                <a:spcPts val="0"/>
              </a:spcAft>
              <a:buClr>
                <a:srgbClr val="000000"/>
              </a:buClr>
              <a:buSzPts val="1800"/>
              <a:buChar char="•"/>
            </a:pPr>
            <a:r>
              <a:rPr lang="en-US">
                <a:highlight>
                  <a:srgbClr val="FFFFFF"/>
                </a:highlight>
              </a:rPr>
              <a:t>They proposed psychologists should study how people flourish and can contribute to their own wellbeing and happiness, studying contributory factors and conditions. </a:t>
            </a:r>
            <a:endParaRPr>
              <a:highlight>
                <a:srgbClr val="FFFFFF"/>
              </a:highlight>
            </a:endParaRPr>
          </a:p>
          <a:p>
            <a:pPr marL="457200" lvl="0" indent="-22860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sp>
        <p:nvSpPr>
          <p:cNvPr id="136" name="Google Shape;136;p1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7" name="Google Shape;137;p1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38" name="Google Shape;138;p17" descr="Free Pink and Green Flower Bud Stock Photo"/>
          <p:cNvPicPr preferRelativeResize="0"/>
          <p:nvPr/>
        </p:nvPicPr>
        <p:blipFill rotWithShape="1">
          <a:blip r:embed="rId4">
            <a:alphaModFix/>
          </a:blip>
          <a:srcRect/>
          <a:stretch/>
        </p:blipFill>
        <p:spPr>
          <a:xfrm>
            <a:off x="5293172" y="1417650"/>
            <a:ext cx="3220816" cy="4694306"/>
          </a:xfrm>
          <a:prstGeom prst="rect">
            <a:avLst/>
          </a:prstGeom>
          <a:noFill/>
          <a:ln>
            <a:noFill/>
          </a:ln>
        </p:spPr>
      </p:pic>
      <p:pic>
        <p:nvPicPr>
          <p:cNvPr id="139" name="Google Shape;139;p17"/>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200">
                <a:latin typeface="Arial"/>
                <a:ea typeface="Arial"/>
                <a:cs typeface="Arial"/>
                <a:sym typeface="Arial"/>
              </a:rPr>
              <a:t>Research around positive psychology interventions has blossomed</a:t>
            </a:r>
            <a:endParaRPr sz="3200">
              <a:latin typeface="Arial"/>
              <a:ea typeface="Arial"/>
              <a:cs typeface="Arial"/>
              <a:sym typeface="Arial"/>
            </a:endParaRPr>
          </a:p>
        </p:txBody>
      </p:sp>
      <p:sp>
        <p:nvSpPr>
          <p:cNvPr id="145" name="Google Shape;145;p1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US">
                <a:highlight>
                  <a:srgbClr val="FFFFFF"/>
                </a:highlight>
              </a:rPr>
              <a:t>We have an evidence base for these ideas being helpful:</a:t>
            </a:r>
            <a:endParaRPr>
              <a:highlight>
                <a:srgbClr val="FFFFFF"/>
              </a:highlight>
            </a:endParaRPr>
          </a:p>
          <a:p>
            <a:pPr marL="457200" lvl="0" indent="-342900" algn="l" rtl="0">
              <a:lnSpc>
                <a:spcPct val="100000"/>
              </a:lnSpc>
              <a:spcBef>
                <a:spcPts val="360"/>
              </a:spcBef>
              <a:spcAft>
                <a:spcPts val="0"/>
              </a:spcAft>
              <a:buSzPts val="1800"/>
              <a:buChar char="•"/>
            </a:pPr>
            <a:r>
              <a:rPr lang="en-US">
                <a:highlight>
                  <a:srgbClr val="FFFFFF"/>
                </a:highlight>
              </a:rPr>
              <a:t>Counting your blessings</a:t>
            </a:r>
            <a:endParaRPr>
              <a:highlight>
                <a:srgbClr val="FFFFFF"/>
              </a:highlight>
            </a:endParaRPr>
          </a:p>
          <a:p>
            <a:pPr marL="457200" lvl="0" indent="-342900" algn="l" rtl="0">
              <a:lnSpc>
                <a:spcPct val="100000"/>
              </a:lnSpc>
              <a:spcBef>
                <a:spcPts val="360"/>
              </a:spcBef>
              <a:spcAft>
                <a:spcPts val="0"/>
              </a:spcAft>
              <a:buSzPts val="1800"/>
              <a:buChar char="•"/>
            </a:pPr>
            <a:r>
              <a:rPr lang="en-US">
                <a:highlight>
                  <a:srgbClr val="FFFFFF"/>
                </a:highlight>
              </a:rPr>
              <a:t>Practising kindness</a:t>
            </a:r>
            <a:endParaRPr>
              <a:highlight>
                <a:srgbClr val="FFFFFF"/>
              </a:highlight>
            </a:endParaRPr>
          </a:p>
          <a:p>
            <a:pPr marL="457200" lvl="0" indent="-342900" algn="l" rtl="0">
              <a:lnSpc>
                <a:spcPct val="100000"/>
              </a:lnSpc>
              <a:spcBef>
                <a:spcPts val="360"/>
              </a:spcBef>
              <a:spcAft>
                <a:spcPts val="0"/>
              </a:spcAft>
              <a:buSzPts val="1800"/>
              <a:buChar char="•"/>
            </a:pPr>
            <a:r>
              <a:rPr lang="en-US">
                <a:highlight>
                  <a:srgbClr val="FFFFFF"/>
                </a:highlight>
              </a:rPr>
              <a:t>Setting personal goals</a:t>
            </a:r>
            <a:endParaRPr>
              <a:highlight>
                <a:srgbClr val="FFFFFF"/>
              </a:highlight>
            </a:endParaRPr>
          </a:p>
          <a:p>
            <a:pPr marL="457200" lvl="0" indent="-342900" algn="l" rtl="0">
              <a:lnSpc>
                <a:spcPct val="100000"/>
              </a:lnSpc>
              <a:spcBef>
                <a:spcPts val="360"/>
              </a:spcBef>
              <a:spcAft>
                <a:spcPts val="0"/>
              </a:spcAft>
              <a:buSzPts val="1800"/>
              <a:buChar char="•"/>
            </a:pPr>
            <a:r>
              <a:rPr lang="en-US">
                <a:highlight>
                  <a:srgbClr val="FFFFFF"/>
                </a:highlight>
              </a:rPr>
              <a:t>Expressing gratitude</a:t>
            </a:r>
            <a:endParaRPr>
              <a:highlight>
                <a:srgbClr val="FFFFFF"/>
              </a:highlight>
            </a:endParaRPr>
          </a:p>
          <a:p>
            <a:pPr marL="457200" lvl="0" indent="-342900" algn="l" rtl="0">
              <a:lnSpc>
                <a:spcPct val="100000"/>
              </a:lnSpc>
              <a:spcBef>
                <a:spcPts val="360"/>
              </a:spcBef>
              <a:spcAft>
                <a:spcPts val="0"/>
              </a:spcAft>
              <a:buSzPts val="1800"/>
              <a:buChar char="•"/>
            </a:pPr>
            <a:r>
              <a:rPr lang="en-US">
                <a:highlight>
                  <a:srgbClr val="FFFFFF"/>
                </a:highlight>
              </a:rPr>
              <a:t>Using personal strengths</a:t>
            </a:r>
            <a:endParaRPr>
              <a:highlight>
                <a:srgbClr val="FFFFFF"/>
              </a:highlight>
            </a:endParaRPr>
          </a:p>
          <a:p>
            <a:pPr marL="114300" lvl="0" indent="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sp>
        <p:nvSpPr>
          <p:cNvPr id="146" name="Google Shape;146;p1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7" name="Google Shape;147;p1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48" name="Google Shape;148;p18"/>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latin typeface="Arial"/>
                <a:ea typeface="Arial"/>
                <a:cs typeface="Arial"/>
                <a:sym typeface="Arial"/>
              </a:rPr>
              <a:t>Mentimeter</a:t>
            </a:r>
            <a:endParaRPr>
              <a:latin typeface="Arial"/>
              <a:ea typeface="Arial"/>
              <a:cs typeface="Arial"/>
              <a:sym typeface="Arial"/>
            </a:endParaRPr>
          </a:p>
        </p:txBody>
      </p:sp>
      <p:sp>
        <p:nvSpPr>
          <p:cNvPr id="154" name="Google Shape;154;p19"/>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a:highlight>
                  <a:srgbClr val="FFFFFF"/>
                </a:highlight>
              </a:rPr>
              <a:t>What does happiness at work mean to you?</a:t>
            </a:r>
            <a:endParaRPr>
              <a:highlight>
                <a:srgbClr val="FFFFFF"/>
              </a:highlight>
            </a:endParaRPr>
          </a:p>
          <a:p>
            <a:pPr marL="457200" lvl="0" indent="-228600" algn="l" rtl="0">
              <a:lnSpc>
                <a:spcPct val="100000"/>
              </a:lnSpc>
              <a:spcBef>
                <a:spcPts val="360"/>
              </a:spcBef>
              <a:spcAft>
                <a:spcPts val="0"/>
              </a:spcAft>
              <a:buClr>
                <a:schemeClr val="dk1"/>
              </a:buClr>
              <a:buSzPts val="1800"/>
              <a:buNone/>
            </a:pPr>
            <a:endParaRPr>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a:highlight>
                  <a:srgbClr val="FFFFFF"/>
                </a:highlight>
              </a:rPr>
              <a:t>What contributes most  to you feeling content at work?</a:t>
            </a:r>
            <a:endParaRPr>
              <a:highlight>
                <a:srgbClr val="FFFFFF"/>
              </a:highlight>
            </a:endParaRPr>
          </a:p>
          <a:p>
            <a:pPr marL="457200" lvl="0" indent="-228600" algn="l" rtl="0">
              <a:lnSpc>
                <a:spcPct val="100000"/>
              </a:lnSpc>
              <a:spcBef>
                <a:spcPts val="360"/>
              </a:spcBef>
              <a:spcAft>
                <a:spcPts val="0"/>
              </a:spcAft>
              <a:buClr>
                <a:schemeClr val="dk1"/>
              </a:buClr>
              <a:buSzPts val="1800"/>
              <a:buNone/>
            </a:pPr>
            <a:endParaRPr>
              <a:highlight>
                <a:srgbClr val="FFFFFF"/>
              </a:highlight>
            </a:endParaRPr>
          </a:p>
          <a:p>
            <a:pPr marL="457200" lvl="0" indent="-342900" algn="l" rtl="0">
              <a:lnSpc>
                <a:spcPct val="100000"/>
              </a:lnSpc>
              <a:spcBef>
                <a:spcPts val="360"/>
              </a:spcBef>
              <a:spcAft>
                <a:spcPts val="0"/>
              </a:spcAft>
              <a:buClr>
                <a:schemeClr val="dk1"/>
              </a:buClr>
              <a:buSzPts val="1800"/>
              <a:buChar char="•"/>
            </a:pPr>
            <a:r>
              <a:rPr lang="en-US">
                <a:highlight>
                  <a:srgbClr val="FFFFFF"/>
                </a:highlight>
              </a:rPr>
              <a:t>What makes feeling happy at work more difficult?</a:t>
            </a:r>
            <a:endParaRPr>
              <a:highlight>
                <a:srgbClr val="FFFFFF"/>
              </a:highlight>
            </a:endParaRPr>
          </a:p>
          <a:p>
            <a:pPr marL="457200" lvl="0" indent="-228600" algn="l" rtl="0">
              <a:lnSpc>
                <a:spcPct val="95000"/>
              </a:lnSpc>
              <a:spcBef>
                <a:spcPts val="0"/>
              </a:spcBef>
              <a:spcAft>
                <a:spcPts val="0"/>
              </a:spcAft>
              <a:buClr>
                <a:srgbClr val="000000"/>
              </a:buClr>
              <a:buSzPts val="1800"/>
              <a:buNone/>
            </a:pPr>
            <a:endParaRPr sz="1800">
              <a:solidFill>
                <a:srgbClr val="000000"/>
              </a:solidFill>
              <a:highlight>
                <a:srgbClr val="FFFFFF"/>
              </a:highlight>
              <a:latin typeface="Arial"/>
              <a:ea typeface="Arial"/>
              <a:cs typeface="Arial"/>
              <a:sym typeface="Arial"/>
            </a:endParaRPr>
          </a:p>
        </p:txBody>
      </p:sp>
      <p:sp>
        <p:nvSpPr>
          <p:cNvPr id="155" name="Google Shape;155;p1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6" name="Google Shape;156;p1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57" name="Google Shape;157;p19"/>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318976" y="160325"/>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a:latin typeface="Arial"/>
                <a:ea typeface="Arial"/>
                <a:cs typeface="Arial"/>
                <a:sym typeface="Arial"/>
              </a:rPr>
              <a:t>CIPD Good Work Index June 2022</a:t>
            </a:r>
            <a:endParaRPr sz="3600">
              <a:latin typeface="Arial"/>
              <a:ea typeface="Arial"/>
              <a:cs typeface="Arial"/>
              <a:sym typeface="Arial"/>
            </a:endParaRPr>
          </a:p>
        </p:txBody>
      </p:sp>
      <p:sp>
        <p:nvSpPr>
          <p:cNvPr id="163" name="Google Shape;163;p20"/>
          <p:cNvSpPr txBox="1">
            <a:spLocks noGrp="1"/>
          </p:cNvSpPr>
          <p:nvPr>
            <p:ph type="body" idx="1"/>
          </p:nvPr>
        </p:nvSpPr>
        <p:spPr>
          <a:xfrm>
            <a:off x="457199" y="5945156"/>
            <a:ext cx="6270172" cy="522514"/>
          </a:xfrm>
          <a:prstGeom prst="rect">
            <a:avLst/>
          </a:prstGeom>
          <a:noFill/>
          <a:ln>
            <a:noFill/>
          </a:ln>
        </p:spPr>
        <p:txBody>
          <a:bodyPr spcFirstLastPara="1" wrap="square" lIns="91425" tIns="45700" rIns="91425" bIns="45700" anchor="t" anchorCtr="0">
            <a:normAutofit/>
          </a:bodyPr>
          <a:lstStyle/>
          <a:p>
            <a:pPr marL="114300" lvl="0" indent="0" algn="l" rtl="0">
              <a:lnSpc>
                <a:spcPct val="95000"/>
              </a:lnSpc>
              <a:spcBef>
                <a:spcPts val="0"/>
              </a:spcBef>
              <a:spcAft>
                <a:spcPts val="0"/>
              </a:spcAft>
              <a:buClr>
                <a:srgbClr val="000000"/>
              </a:buClr>
              <a:buSzPts val="1800"/>
              <a:buNone/>
            </a:pPr>
            <a:r>
              <a:rPr lang="en-US" sz="1200">
                <a:solidFill>
                  <a:srgbClr val="000000"/>
                </a:solidFill>
                <a:highlight>
                  <a:srgbClr val="FFFFFF"/>
                </a:highlight>
                <a:latin typeface="Arial"/>
                <a:ea typeface="Arial"/>
                <a:cs typeface="Arial"/>
                <a:sym typeface="Arial"/>
              </a:rPr>
              <a:t>Source: CIPD Good Work Index June 2022</a:t>
            </a:r>
            <a:endParaRPr sz="1200">
              <a:solidFill>
                <a:srgbClr val="000000"/>
              </a:solidFill>
              <a:highlight>
                <a:srgbClr val="FFFFFF"/>
              </a:highlight>
              <a:latin typeface="Arial"/>
              <a:ea typeface="Arial"/>
              <a:cs typeface="Arial"/>
              <a:sym typeface="Arial"/>
            </a:endParaRPr>
          </a:p>
        </p:txBody>
      </p:sp>
      <p:sp>
        <p:nvSpPr>
          <p:cNvPr id="164" name="Google Shape;164;p2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5" name="Google Shape;165;p20"/>
          <p:cNvPicPr preferRelativeResize="0"/>
          <p:nvPr/>
        </p:nvPicPr>
        <p:blipFill rotWithShape="1">
          <a:blip r:embed="rId3">
            <a:alphaModFix/>
          </a:blip>
          <a:srcRect/>
          <a:stretch/>
        </p:blipFill>
        <p:spPr>
          <a:xfrm>
            <a:off x="8181875" y="89649"/>
            <a:ext cx="892426" cy="881527"/>
          </a:xfrm>
          <a:prstGeom prst="rect">
            <a:avLst/>
          </a:prstGeom>
          <a:noFill/>
          <a:ln>
            <a:noFill/>
          </a:ln>
        </p:spPr>
      </p:pic>
      <p:sp>
        <p:nvSpPr>
          <p:cNvPr id="166" name="Google Shape;166;p20"/>
          <p:cNvSpPr txBox="1"/>
          <p:nvPr/>
        </p:nvSpPr>
        <p:spPr>
          <a:xfrm>
            <a:off x="212574" y="1604270"/>
            <a:ext cx="50946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Why are employees leaving roles?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The most common reasons workers cited as factors behind them wanting to leave their jobs in the next 12 months were: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For better pay and benefits elsewhere (35%)</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To increase job satisfaction (27%)</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For better work-life balance (24%)</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To do a different type of work (23%)</a:t>
            </a:r>
            <a:endParaRPr sz="1400" b="0" i="0" u="none" strike="noStrike" cap="none">
              <a:solidFill>
                <a:srgbClr val="000000"/>
              </a:solidFill>
              <a:latin typeface="Arial"/>
              <a:ea typeface="Arial"/>
              <a:cs typeface="Arial"/>
              <a:sym typeface="Arial"/>
            </a:endParaRPr>
          </a:p>
        </p:txBody>
      </p:sp>
      <p:pic>
        <p:nvPicPr>
          <p:cNvPr id="167" name="Google Shape;167;p20" descr="Free Woman Sitting in Front of Macbook Stock Photo"/>
          <p:cNvPicPr preferRelativeResize="0"/>
          <p:nvPr/>
        </p:nvPicPr>
        <p:blipFill rotWithShape="1">
          <a:blip r:embed="rId4">
            <a:alphaModFix/>
          </a:blip>
          <a:srcRect/>
          <a:stretch/>
        </p:blipFill>
        <p:spPr>
          <a:xfrm>
            <a:off x="5307089" y="1749260"/>
            <a:ext cx="3624337" cy="2718253"/>
          </a:xfrm>
          <a:prstGeom prst="rect">
            <a:avLst/>
          </a:prstGeom>
          <a:noFill/>
          <a:ln>
            <a:noFill/>
          </a:ln>
        </p:spPr>
      </p:pic>
      <p:pic>
        <p:nvPicPr>
          <p:cNvPr id="168" name="Google Shape;168;p20"/>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1669</Words>
  <Application>Microsoft Office PowerPoint</Application>
  <PresentationFormat>On-screen Show (4:3)</PresentationFormat>
  <Paragraphs>213</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Roboto</vt:lpstr>
      <vt:lpstr>Arial</vt:lpstr>
      <vt:lpstr>Helvetica Neue</vt:lpstr>
      <vt:lpstr>Calibri</vt:lpstr>
      <vt:lpstr>Office Theme</vt:lpstr>
      <vt:lpstr>PowerPoint Presentation</vt:lpstr>
      <vt:lpstr>Project background and aims</vt:lpstr>
      <vt:lpstr>PowerPoint Presentation</vt:lpstr>
      <vt:lpstr>Today’s session content</vt:lpstr>
      <vt:lpstr>What is positive psychology?</vt:lpstr>
      <vt:lpstr>Positive psychology is about flourishing…</vt:lpstr>
      <vt:lpstr>Research around positive psychology interventions has blossomed</vt:lpstr>
      <vt:lpstr>Mentimeter</vt:lpstr>
      <vt:lpstr>CIPD Good Work Index June 2022</vt:lpstr>
      <vt:lpstr>PowerPoint Presentation</vt:lpstr>
      <vt:lpstr>PowerPoint Presentation</vt:lpstr>
      <vt:lpstr>PowerPoint Presentation</vt:lpstr>
      <vt:lpstr>PowerPoint Presentation</vt:lpstr>
      <vt:lpstr>Work satisfaction</vt:lpstr>
      <vt:lpstr>PERMA MODEL  by Martin Seligman</vt:lpstr>
      <vt:lpstr>TIPS</vt:lpstr>
      <vt:lpstr>Positive psychology</vt:lpstr>
      <vt:lpstr>Know yourself</vt:lpstr>
      <vt:lpstr>Group work share ideas</vt:lpstr>
      <vt:lpstr>Debrief question</vt:lpstr>
      <vt:lpstr>Flow state</vt:lpstr>
      <vt:lpstr>Managers</vt:lpstr>
      <vt:lpstr>PowerPoint Presentation</vt:lpstr>
      <vt:lpstr>Diversity card case studies</vt:lpstr>
      <vt:lpstr>Debrief</vt:lpstr>
      <vt:lpstr>  What evidence of positive psychology do we see or experience in organisations? </vt:lpstr>
      <vt:lpstr>CASE STUDY</vt:lpstr>
      <vt:lpstr>Discussion</vt:lpstr>
      <vt:lpstr>Reflection as a practice</vt:lpstr>
      <vt:lpstr>ACTIVITY</vt:lpstr>
      <vt:lpstr>Discussion</vt:lpstr>
      <vt:lpstr>Action planning…over to YOU</vt:lpstr>
      <vt:lpstr>Evaluation form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c:creator>
  <cp:lastModifiedBy>Hjalti Ómar Ágústsson - JAFNT</cp:lastModifiedBy>
  <cp:revision>8</cp:revision>
  <dcterms:created xsi:type="dcterms:W3CDTF">2021-12-22T09:39:46Z</dcterms:created>
  <dcterms:modified xsi:type="dcterms:W3CDTF">2023-10-10T14:44:57Z</dcterms:modified>
</cp:coreProperties>
</file>