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8"/>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304"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3" r:id="rId47"/>
  </p:sldIdLst>
  <p:sldSz cx="9144000" cy="6858000" type="screen4x3"/>
  <p:notesSz cx="6858000" cy="9144000"/>
  <p:embeddedFontLst>
    <p:embeddedFont>
      <p:font typeface="Calibri" panose="020F0502020204030204" pitchFamily="34" charset="0"/>
      <p:regular r:id="rId49"/>
      <p:bold r:id="rId50"/>
      <p:italic r:id="rId51"/>
      <p:boldItalic r:id="rId52"/>
    </p:embeddedFont>
    <p:embeddedFont>
      <p:font typeface="Helvetica Neue" panose="020B060402020202020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Roboto" panose="02000000000000000000" pitchFamily="2" charset="0"/>
      <p:regular r:id="rId61"/>
      <p:bold r:id="rId62"/>
      <p:italic r:id="rId63"/>
      <p:boldItalic r:id="rId64"/>
    </p:embeddedFont>
    <p:embeddedFont>
      <p:font typeface="Source Sans Pro" panose="020B050303040302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4" roundtripDataSignature="AMtx7mi+l+26HJHqa9y2n3UczmOr+bLWm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404" autoAdjust="0"/>
  </p:normalViewPr>
  <p:slideViewPr>
    <p:cSldViewPr snapToGrid="0">
      <p:cViewPr varScale="1">
        <p:scale>
          <a:sx n="90" d="100"/>
          <a:sy n="90" d="100"/>
        </p:scale>
        <p:origin x="2530"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 Type="http://schemas.openxmlformats.org/officeDocument/2006/relationships/slide" Target="slides/slide6.xml"/><Relationship Id="rId21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21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21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214" Type="http://customschemas.google.com/relationships/presentationmetadata" Target="meta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bc.com/future/article/20220204-the-danger-of-the-glass-cliff-for-women-and-people-of-colour"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unsplash.com/s/photos/cliff-edge?utm_source=unsplash&amp;utm_medium=referral&amp;utm_content=creditCopyText" TargetMode="External"/><Relationship Id="rId4" Type="http://schemas.openxmlformats.org/officeDocument/2006/relationships/hyperlink" Target="https://unsplash.com/es/@_exploratour?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oyalsociety.org/-/media/policy/Publications/2015/unconscious-bias-briefing-2015.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ipd.co.uk/Images/building-inclusive-workplaces-report-sept-2019_tcm18-64154.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wocintechchat?utm_source=unsplash&amp;utm_medium=referral&amp;utm_content=creditCopyText"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unsplash.com/s/photos/diverse-workplace?utm_source=unsplash&amp;utm_medium=referral&amp;utm_content=creditCopyTex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err="1"/>
              <a:t>Organisations</a:t>
            </a:r>
            <a:r>
              <a:rPr lang="en-US" dirty="0"/>
              <a:t> having taken measured action to improve situation enhance position</a:t>
            </a:r>
            <a:endParaRPr dirty="0"/>
          </a:p>
          <a:p>
            <a:pPr marL="457200" lvl="0" indent="-298450" algn="l" rtl="0">
              <a:lnSpc>
                <a:spcPct val="100000"/>
              </a:lnSpc>
              <a:spcBef>
                <a:spcPts val="0"/>
              </a:spcBef>
              <a:spcAft>
                <a:spcPts val="0"/>
              </a:spcAft>
              <a:buSzPts val="1100"/>
              <a:buChar char="●"/>
            </a:pPr>
            <a:r>
              <a:rPr lang="en-US" dirty="0"/>
              <a:t>Appeals to employees</a:t>
            </a:r>
            <a:endParaRPr dirty="0"/>
          </a:p>
          <a:p>
            <a:pPr marL="457200" lvl="0" indent="-298450" algn="l" rtl="0">
              <a:lnSpc>
                <a:spcPct val="100000"/>
              </a:lnSpc>
              <a:spcBef>
                <a:spcPts val="0"/>
              </a:spcBef>
              <a:spcAft>
                <a:spcPts val="0"/>
              </a:spcAft>
              <a:buSzPts val="1100"/>
              <a:buChar char="●"/>
            </a:pPr>
            <a:r>
              <a:rPr lang="en-US" dirty="0"/>
              <a:t>Investors</a:t>
            </a:r>
            <a:endParaRPr dirty="0"/>
          </a:p>
          <a:p>
            <a:pPr marL="457200" lvl="0" indent="-298450" algn="l" rtl="0">
              <a:lnSpc>
                <a:spcPct val="100000"/>
              </a:lnSpc>
              <a:spcBef>
                <a:spcPts val="0"/>
              </a:spcBef>
              <a:spcAft>
                <a:spcPts val="0"/>
              </a:spcAft>
              <a:buSzPts val="1100"/>
              <a:buChar char="●"/>
            </a:pPr>
            <a:r>
              <a:rPr lang="en-US" dirty="0"/>
              <a:t>Customers</a:t>
            </a:r>
            <a:endParaRPr dirty="0"/>
          </a:p>
          <a:p>
            <a:pPr marL="457200" lvl="0" indent="-298450" algn="l" rtl="0">
              <a:lnSpc>
                <a:spcPct val="100000"/>
              </a:lnSpc>
              <a:spcBef>
                <a:spcPts val="0"/>
              </a:spcBef>
              <a:spcAft>
                <a:spcPts val="0"/>
              </a:spcAft>
              <a:buSzPts val="1100"/>
              <a:buChar char="●"/>
            </a:pPr>
            <a:r>
              <a:rPr lang="en-US" dirty="0"/>
              <a:t>More buying power</a:t>
            </a:r>
            <a:endParaRPr dirty="0"/>
          </a:p>
          <a:p>
            <a:pPr marL="457200" lvl="0" indent="-298450" algn="l" rtl="0">
              <a:lnSpc>
                <a:spcPct val="100000"/>
              </a:lnSpc>
              <a:spcBef>
                <a:spcPts val="0"/>
              </a:spcBef>
              <a:spcAft>
                <a:spcPts val="0"/>
              </a:spcAft>
              <a:buSzPts val="1100"/>
              <a:buChar char="●"/>
            </a:pPr>
            <a:r>
              <a:rPr lang="en-US" dirty="0"/>
              <a:t>Recruit from a talent pool- want to work from them</a:t>
            </a:r>
            <a:endParaRPr dirty="0"/>
          </a:p>
          <a:p>
            <a:pPr marL="457200" lvl="0" indent="-298450" algn="l" rtl="0">
              <a:lnSpc>
                <a:spcPct val="100000"/>
              </a:lnSpc>
              <a:spcBef>
                <a:spcPts val="0"/>
              </a:spcBef>
              <a:spcAft>
                <a:spcPts val="0"/>
              </a:spcAft>
              <a:buSzPts val="1100"/>
              <a:buChar char="●"/>
            </a:pPr>
            <a:r>
              <a:rPr lang="en-US" dirty="0"/>
              <a:t>Signals psychological safety</a:t>
            </a:r>
            <a:endParaRPr dirty="0"/>
          </a:p>
          <a:p>
            <a:pPr marL="457200" lvl="0" indent="-298450" algn="l" rtl="0">
              <a:lnSpc>
                <a:spcPct val="100000"/>
              </a:lnSpc>
              <a:spcBef>
                <a:spcPts val="0"/>
              </a:spcBef>
              <a:spcAft>
                <a:spcPts val="0"/>
              </a:spcAft>
              <a:buSzPts val="1100"/>
              <a:buChar char="●"/>
            </a:pPr>
            <a:r>
              <a:rPr lang="en-US" dirty="0"/>
              <a:t>What do people want when they join an </a:t>
            </a:r>
            <a:r>
              <a:rPr lang="en-US" dirty="0" err="1"/>
              <a:t>organisation</a:t>
            </a:r>
            <a:r>
              <a:rPr lang="en-US" dirty="0"/>
              <a:t>: belonging/ connection/ meaningful work and-</a:t>
            </a:r>
            <a:endParaRPr dirty="0"/>
          </a:p>
          <a:p>
            <a:pPr marL="342900" marR="3029585" lvl="0" indent="-342900" algn="l" rtl="0">
              <a:lnSpc>
                <a:spcPct val="107000"/>
              </a:lnSpc>
              <a:spcBef>
                <a:spcPts val="0"/>
              </a:spcBef>
              <a:spcAft>
                <a:spcPts val="0"/>
              </a:spcAft>
              <a:buSzPts val="1000"/>
              <a:buFont typeface="Noto Sans Symbols"/>
              <a:buChar char="∙"/>
            </a:pPr>
            <a:r>
              <a:rPr lang="en-US" sz="1600" dirty="0">
                <a:solidFill>
                  <a:srgbClr val="333333"/>
                </a:solidFill>
                <a:latin typeface="Calibri"/>
                <a:ea typeface="Calibri"/>
                <a:cs typeface="Calibri"/>
                <a:sym typeface="Calibri"/>
              </a:rPr>
              <a:t>Openness – it is safe to express thoughts, ideas, and concerns.</a:t>
            </a:r>
            <a:endParaRPr sz="1600" dirty="0">
              <a:solidFill>
                <a:srgbClr val="333333"/>
              </a:solidFill>
              <a:latin typeface="Calibri"/>
              <a:ea typeface="Calibri"/>
              <a:cs typeface="Calibri"/>
              <a:sym typeface="Calibri"/>
            </a:endParaRPr>
          </a:p>
          <a:p>
            <a:pPr marL="342900" marR="3029585" lvl="0" indent="-342900" algn="l" rtl="0">
              <a:lnSpc>
                <a:spcPct val="107000"/>
              </a:lnSpc>
              <a:spcBef>
                <a:spcPts val="900"/>
              </a:spcBef>
              <a:spcAft>
                <a:spcPts val="0"/>
              </a:spcAft>
              <a:buSzPts val="1000"/>
              <a:buFont typeface="Noto Sans Symbols"/>
              <a:buChar char="∙"/>
            </a:pPr>
            <a:r>
              <a:rPr lang="en-US" sz="1600" dirty="0">
                <a:solidFill>
                  <a:srgbClr val="333333"/>
                </a:solidFill>
                <a:latin typeface="Calibri"/>
                <a:ea typeface="Calibri"/>
                <a:cs typeface="Calibri"/>
                <a:sym typeface="Calibri"/>
              </a:rPr>
              <a:t>Equality – there is a perception of fairness, an equal chance for all employees to succeed.</a:t>
            </a:r>
            <a:endParaRPr sz="1600" dirty="0">
              <a:solidFill>
                <a:srgbClr val="333333"/>
              </a:solidFill>
              <a:latin typeface="Calibri"/>
              <a:ea typeface="Calibri"/>
              <a:cs typeface="Calibri"/>
              <a:sym typeface="Calibri"/>
            </a:endParaRPr>
          </a:p>
          <a:p>
            <a:pPr marL="342900" marR="3029585" lvl="0" indent="-342900" algn="l" rtl="0">
              <a:lnSpc>
                <a:spcPct val="107000"/>
              </a:lnSpc>
              <a:spcBef>
                <a:spcPts val="900"/>
              </a:spcBef>
              <a:spcAft>
                <a:spcPts val="0"/>
              </a:spcAft>
              <a:buSzPts val="1000"/>
              <a:buFont typeface="Noto Sans Symbols"/>
              <a:buChar char="∙"/>
            </a:pPr>
            <a:r>
              <a:rPr lang="en-US" sz="1600" dirty="0">
                <a:solidFill>
                  <a:srgbClr val="333333"/>
                </a:solidFill>
                <a:latin typeface="Calibri"/>
                <a:ea typeface="Calibri"/>
                <a:cs typeface="Calibri"/>
                <a:sym typeface="Calibri"/>
              </a:rPr>
              <a:t>Belonging – employees share a positive connection to each other and the organization.</a:t>
            </a:r>
            <a:endParaRPr sz="1600" dirty="0">
              <a:solidFill>
                <a:srgbClr val="333333"/>
              </a:solidFill>
              <a:latin typeface="Calibri"/>
              <a:ea typeface="Calibri"/>
              <a:cs typeface="Calibri"/>
              <a:sym typeface="Calibri"/>
            </a:endParaRPr>
          </a:p>
          <a:p>
            <a:pPr marL="457200" lvl="0" indent="-298450" algn="l" rtl="0">
              <a:lnSpc>
                <a:spcPct val="100000"/>
              </a:lnSpc>
              <a:spcBef>
                <a:spcPts val="800"/>
              </a:spcBef>
              <a:spcAft>
                <a:spcPts val="0"/>
              </a:spcAft>
              <a:buSzPts val="1100"/>
              <a:buChar char="●"/>
            </a:pPr>
            <a:r>
              <a:rPr lang="en-US" dirty="0"/>
              <a:t>https://www.mckinsey.com/featured-insights/gender-equality/taking-the-lead-for-inclusion</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https://hbr.org/2021/04/research-adding-women-to-the-c-suite-changes-how-companies-think?utm_campaign=hbr&amp;utm_medium=social&amp;utm_source=linkedin</a:t>
            </a:r>
            <a:endParaRPr dirty="0"/>
          </a:p>
          <a:p>
            <a:pPr marL="457200" lvl="0" indent="-22860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en-US" dirty="0"/>
              <a:t>Note: one woman entering a board at senior level when only female on board has more impact than a new woman entering board where women are readily established</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en-US"/>
              <a:t>https://www.mckinsey.com/featured-insights/diversity-and-inclusion/women-in-the-workplace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err="1"/>
              <a:t>Ástæður</a:t>
            </a:r>
            <a:r>
              <a:rPr lang="en-US" dirty="0"/>
              <a:t> </a:t>
            </a:r>
            <a:r>
              <a:rPr lang="en-US" dirty="0" err="1"/>
              <a:t>þess</a:t>
            </a:r>
            <a:r>
              <a:rPr lang="en-US" dirty="0"/>
              <a:t> </a:t>
            </a:r>
            <a:r>
              <a:rPr lang="en-US" dirty="0" err="1"/>
              <a:t>að</a:t>
            </a:r>
            <a:r>
              <a:rPr lang="en-US" dirty="0"/>
              <a:t> </a:t>
            </a:r>
            <a:r>
              <a:rPr lang="en-US" dirty="0" err="1"/>
              <a:t>konur</a:t>
            </a:r>
            <a:r>
              <a:rPr lang="en-US" dirty="0"/>
              <a:t> </a:t>
            </a:r>
            <a:r>
              <a:rPr lang="en-US" dirty="0" err="1"/>
              <a:t>almennt</a:t>
            </a:r>
            <a:r>
              <a:rPr lang="en-US" dirty="0"/>
              <a:t> eru </a:t>
            </a:r>
            <a:r>
              <a:rPr lang="en-US" dirty="0" err="1"/>
              <a:t>að</a:t>
            </a:r>
            <a:r>
              <a:rPr lang="en-US" dirty="0"/>
              <a:t> </a:t>
            </a:r>
            <a:r>
              <a:rPr lang="en-US" dirty="0" err="1"/>
              <a:t>yfirgefa</a:t>
            </a:r>
            <a:r>
              <a:rPr lang="en-US" dirty="0"/>
              <a:t> </a:t>
            </a:r>
            <a:r>
              <a:rPr lang="en-US" dirty="0" err="1"/>
              <a:t>vinnustaði</a:t>
            </a:r>
            <a:r>
              <a:rPr lang="en-US" dirty="0"/>
              <a:t>, </a:t>
            </a:r>
            <a:r>
              <a:rPr lang="en-US" dirty="0" err="1"/>
              <a:t>hafa</a:t>
            </a:r>
            <a:r>
              <a:rPr lang="en-US" dirty="0"/>
              <a:t> enn </a:t>
            </a:r>
            <a:r>
              <a:rPr lang="en-US" dirty="0" err="1"/>
              <a:t>meira</a:t>
            </a:r>
            <a:r>
              <a:rPr lang="en-US" dirty="0"/>
              <a:t> </a:t>
            </a:r>
            <a:r>
              <a:rPr lang="en-US" dirty="0" err="1"/>
              <a:t>vægi</a:t>
            </a:r>
            <a:r>
              <a:rPr lang="en-US" dirty="0"/>
              <a:t> </a:t>
            </a:r>
            <a:r>
              <a:rPr lang="en-US" dirty="0" err="1"/>
              <a:t>fyrir</a:t>
            </a:r>
            <a:r>
              <a:rPr lang="en-US" dirty="0"/>
              <a:t> næstu </a:t>
            </a:r>
            <a:r>
              <a:rPr lang="en-US" dirty="0" err="1"/>
              <a:t>kynslóð</a:t>
            </a:r>
            <a:r>
              <a:rPr lang="en-US" dirty="0"/>
              <a:t> </a:t>
            </a:r>
            <a:r>
              <a:rPr lang="en-US" dirty="0" err="1"/>
              <a:t>leiðtoga</a:t>
            </a:r>
            <a:endParaRPr lang="en-US" dirty="0"/>
          </a:p>
          <a:p>
            <a:pPr marL="0" marR="0" lvl="0" indent="0" algn="l" rtl="0">
              <a:lnSpc>
                <a:spcPct val="100000"/>
              </a:lnSpc>
              <a:spcBef>
                <a:spcPts val="0"/>
              </a:spcBef>
              <a:spcAft>
                <a:spcPts val="0"/>
              </a:spcAft>
              <a:buClr>
                <a:srgbClr val="000000"/>
              </a:buClr>
              <a:buSzPts val="1100"/>
              <a:buFont typeface="Arial"/>
              <a:buNone/>
            </a:pPr>
            <a:r>
              <a:rPr lang="en-US" dirty="0"/>
              <a:t>DEI = Diversity, Equity, Inclusion</a:t>
            </a:r>
            <a:endParaRPr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https://www.mckinsey.com/featured-insights/diversity-and-inclusion/women-in-the-workplace (2022)</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u="sng" dirty="0">
                <a:solidFill>
                  <a:schemeClr val="hlink"/>
                </a:solidFill>
                <a:hlinkClick r:id="rId3"/>
              </a:rPr>
              <a:t>https://www.bbc.com/future/article/20220204-the-danger-of-the-glass-cliff-for-women-and-people-of-colour</a:t>
            </a:r>
            <a:endParaRPr dirty="0"/>
          </a:p>
          <a:p>
            <a:pPr marL="457200" lvl="0" indent="-298450" algn="l" rtl="0">
              <a:lnSpc>
                <a:spcPct val="100000"/>
              </a:lnSpc>
              <a:spcBef>
                <a:spcPts val="0"/>
              </a:spcBef>
              <a:spcAft>
                <a:spcPts val="0"/>
              </a:spcAft>
              <a:buSzPts val="1100"/>
              <a:buChar char="●"/>
            </a:pPr>
            <a:r>
              <a:rPr lang="en-US" dirty="0">
                <a:solidFill>
                  <a:schemeClr val="dk1"/>
                </a:solidFill>
              </a:rPr>
              <a:t>Photo by</a:t>
            </a:r>
            <a:r>
              <a:rPr lang="en-US" dirty="0">
                <a:solidFill>
                  <a:schemeClr val="dk1"/>
                </a:solidFill>
                <a:uFill>
                  <a:noFill/>
                </a:uFill>
                <a:hlinkClick r:id="rId4">
                  <a:extLst>
                    <a:ext uri="{A12FA001-AC4F-418D-AE19-62706E023703}">
                      <ahyp:hlinkClr xmlns:ahyp="http://schemas.microsoft.com/office/drawing/2018/hyperlinkcolor" val="tx"/>
                    </a:ext>
                  </a:extLst>
                </a:hlinkClick>
              </a:rPr>
              <a:t> </a:t>
            </a:r>
            <a:r>
              <a:rPr lang="en-US" u="sng" dirty="0">
                <a:solidFill>
                  <a:schemeClr val="hlink"/>
                </a:solidFill>
                <a:hlinkClick r:id="rId4"/>
              </a:rPr>
              <a:t>Andrew H</a:t>
            </a:r>
            <a:r>
              <a:rPr lang="en-US" dirty="0">
                <a:solidFill>
                  <a:schemeClr val="dk1"/>
                </a:solidFill>
              </a:rPr>
              <a:t> on</a:t>
            </a:r>
            <a:r>
              <a:rPr lang="en-US" dirty="0">
                <a:solidFill>
                  <a:schemeClr val="dk1"/>
                </a:solidFill>
                <a:uFill>
                  <a:noFill/>
                </a:uFill>
                <a:hlinkClick r:id="rId5">
                  <a:extLst>
                    <a:ext uri="{A12FA001-AC4F-418D-AE19-62706E023703}">
                      <ahyp:hlinkClr xmlns:ahyp="http://schemas.microsoft.com/office/drawing/2018/hyperlinkcolor" val="tx"/>
                    </a:ext>
                  </a:extLst>
                </a:hlinkClick>
              </a:rPr>
              <a:t> </a:t>
            </a:r>
            <a:r>
              <a:rPr lang="en-US" u="sng" dirty="0" err="1">
                <a:solidFill>
                  <a:schemeClr val="hlink"/>
                </a:solidFill>
                <a:hlinkClick r:id="rId5"/>
              </a:rPr>
              <a:t>Unsplash</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dirty="0" err="1"/>
              <a:t>Lög</a:t>
            </a:r>
            <a:r>
              <a:rPr lang="en-US" b="0" dirty="0"/>
              <a:t> um </a:t>
            </a:r>
            <a:r>
              <a:rPr lang="en-US" b="0" dirty="0" err="1"/>
              <a:t>jafna</a:t>
            </a:r>
            <a:r>
              <a:rPr lang="en-US" b="0" dirty="0"/>
              <a:t> stöðu og </a:t>
            </a:r>
            <a:r>
              <a:rPr lang="en-US" b="0" dirty="0" err="1"/>
              <a:t>jafnan</a:t>
            </a:r>
            <a:r>
              <a:rPr lang="en-US" b="0" dirty="0"/>
              <a:t> </a:t>
            </a:r>
            <a:r>
              <a:rPr lang="en-US" b="0" dirty="0" err="1"/>
              <a:t>rétt</a:t>
            </a:r>
            <a:r>
              <a:rPr lang="en-US" b="0" dirty="0"/>
              <a:t> </a:t>
            </a:r>
            <a:r>
              <a:rPr lang="en-US" b="0" dirty="0" err="1"/>
              <a:t>kynjanna</a:t>
            </a:r>
            <a:r>
              <a:rPr lang="en-US" b="0" dirty="0"/>
              <a:t> nr. 150/2020 - https://www.althingi.is/lagas/nuna/2020150.html </a:t>
            </a:r>
          </a:p>
          <a:p>
            <a:pPr marL="0" lvl="0" indent="0" algn="l" rtl="0">
              <a:lnSpc>
                <a:spcPct val="100000"/>
              </a:lnSpc>
              <a:spcBef>
                <a:spcPts val="0"/>
              </a:spcBef>
              <a:spcAft>
                <a:spcPts val="0"/>
              </a:spcAft>
              <a:buSzPts val="1100"/>
              <a:buNone/>
            </a:pPr>
            <a:r>
              <a:rPr lang="en-US" b="0" dirty="0" err="1"/>
              <a:t>Lög</a:t>
            </a:r>
            <a:r>
              <a:rPr lang="en-US" b="0" dirty="0"/>
              <a:t> um </a:t>
            </a:r>
            <a:r>
              <a:rPr lang="en-US" b="0" dirty="0" err="1"/>
              <a:t>jafna</a:t>
            </a:r>
            <a:r>
              <a:rPr lang="en-US" b="0" dirty="0"/>
              <a:t> </a:t>
            </a:r>
            <a:r>
              <a:rPr lang="en-US" b="0" dirty="0" err="1"/>
              <a:t>meðferð</a:t>
            </a:r>
            <a:r>
              <a:rPr lang="en-US" b="0" dirty="0"/>
              <a:t> </a:t>
            </a:r>
            <a:r>
              <a:rPr lang="en-US" b="0" dirty="0" err="1"/>
              <a:t>utan</a:t>
            </a:r>
            <a:r>
              <a:rPr lang="en-US" b="0" dirty="0"/>
              <a:t> </a:t>
            </a:r>
            <a:r>
              <a:rPr lang="en-US" b="0" dirty="0" err="1"/>
              <a:t>vinnumarkaðar</a:t>
            </a:r>
            <a:r>
              <a:rPr lang="en-US" b="0" dirty="0"/>
              <a:t> nr. 85/2018 - https://www.althingi.is/lagas/nuna/2018085.html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BR" b="0" i="0" dirty="0">
                <a:solidFill>
                  <a:srgbClr val="2D5382"/>
                </a:solidFill>
                <a:effectLst/>
                <a:latin typeface="Droid Serif"/>
              </a:rPr>
              <a:t>Lög um jafna meðferð á vinnumarkaði nr. 86/2018 - https://www.althingi.is/lagas/nuna/2018086.html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57254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3e01226eb7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13e01226eb7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dirty="0" err="1">
                <a:solidFill>
                  <a:srgbClr val="797A7D"/>
                </a:solidFill>
                <a:effectLst/>
                <a:latin typeface="Open Sans" panose="020B0606030504020204" pitchFamily="34" charset="0"/>
              </a:rPr>
              <a:t>Starfsfólki</a:t>
            </a:r>
            <a:r>
              <a:rPr lang="en-US" b="0" i="0" dirty="0">
                <a:solidFill>
                  <a:srgbClr val="797A7D"/>
                </a:solidFill>
                <a:effectLst/>
                <a:latin typeface="Open Sans" panose="020B0606030504020204" pitchFamily="34" charset="0"/>
              </a:rPr>
              <a:t> er mikilvægt </a:t>
            </a:r>
            <a:r>
              <a:rPr lang="en-US" b="0" i="0" dirty="0" err="1">
                <a:solidFill>
                  <a:srgbClr val="797A7D"/>
                </a:solidFill>
                <a:effectLst/>
                <a:latin typeface="Open Sans" panose="020B0606030504020204" pitchFamily="34" charset="0"/>
              </a:rPr>
              <a:t>að</a:t>
            </a:r>
            <a:r>
              <a:rPr lang="en-US" b="0" i="0" dirty="0">
                <a:solidFill>
                  <a:srgbClr val="797A7D"/>
                </a:solidFill>
                <a:effectLst/>
                <a:latin typeface="Open Sans" panose="020B0606030504020204" pitchFamily="34" charset="0"/>
              </a:rPr>
              <a:t> komið </a:t>
            </a:r>
            <a:r>
              <a:rPr lang="en-US" b="0" i="0" dirty="0" err="1">
                <a:solidFill>
                  <a:srgbClr val="797A7D"/>
                </a:solidFill>
                <a:effectLst/>
                <a:latin typeface="Open Sans" panose="020B0606030504020204" pitchFamily="34" charset="0"/>
              </a:rPr>
              <a:t>sé</a:t>
            </a:r>
            <a:r>
              <a:rPr lang="en-US" b="0" i="0" dirty="0">
                <a:solidFill>
                  <a:srgbClr val="797A7D"/>
                </a:solidFill>
                <a:effectLst/>
                <a:latin typeface="Open Sans" panose="020B0606030504020204" pitchFamily="34" charset="0"/>
              </a:rPr>
              <a:t> </a:t>
            </a:r>
            <a:r>
              <a:rPr lang="en-US" b="0" i="0" dirty="0" err="1">
                <a:solidFill>
                  <a:srgbClr val="797A7D"/>
                </a:solidFill>
                <a:effectLst/>
                <a:latin typeface="Open Sans" panose="020B0606030504020204" pitchFamily="34" charset="0"/>
              </a:rPr>
              <a:t>fram</a:t>
            </a:r>
            <a:r>
              <a:rPr lang="en-US" b="0" i="0" dirty="0">
                <a:solidFill>
                  <a:srgbClr val="797A7D"/>
                </a:solidFill>
                <a:effectLst/>
                <a:latin typeface="Open Sans" panose="020B0606030504020204" pitchFamily="34" charset="0"/>
              </a:rPr>
              <a:t> við það </a:t>
            </a:r>
            <a:r>
              <a:rPr lang="en-US" b="0" i="0" dirty="0" err="1">
                <a:solidFill>
                  <a:srgbClr val="797A7D"/>
                </a:solidFill>
                <a:effectLst/>
                <a:latin typeface="Open Sans" panose="020B0606030504020204" pitchFamily="34" charset="0"/>
              </a:rPr>
              <a:t>af</a:t>
            </a:r>
            <a:r>
              <a:rPr lang="en-US" b="0" i="0" dirty="0">
                <a:solidFill>
                  <a:srgbClr val="797A7D"/>
                </a:solidFill>
                <a:effectLst/>
                <a:latin typeface="Open Sans" panose="020B0606030504020204" pitchFamily="34" charset="0"/>
              </a:rPr>
              <a:t> </a:t>
            </a:r>
            <a:r>
              <a:rPr lang="en-US" b="0" i="0" dirty="0" err="1">
                <a:solidFill>
                  <a:srgbClr val="797A7D"/>
                </a:solidFill>
                <a:effectLst/>
                <a:latin typeface="Open Sans" panose="020B0606030504020204" pitchFamily="34" charset="0"/>
              </a:rPr>
              <a:t>sanngirni</a:t>
            </a:r>
            <a:r>
              <a:rPr lang="en-US" b="0" i="0" dirty="0">
                <a:solidFill>
                  <a:srgbClr val="797A7D"/>
                </a:solidFill>
                <a:effectLst/>
                <a:latin typeface="Open Sans" panose="020B0606030504020204" pitchFamily="34" charset="0"/>
              </a:rPr>
              <a:t> og </a:t>
            </a:r>
            <a:r>
              <a:rPr lang="en-US" b="0" i="0" dirty="0" err="1">
                <a:solidFill>
                  <a:srgbClr val="797A7D"/>
                </a:solidFill>
                <a:effectLst/>
                <a:latin typeface="Open Sans" panose="020B0606030504020204" pitchFamily="34" charset="0"/>
              </a:rPr>
              <a:t>virðingu</a:t>
            </a:r>
            <a:endParaRPr lang="en-US" b="0" i="0" dirty="0">
              <a:solidFill>
                <a:srgbClr val="797A7D"/>
              </a:solidFill>
              <a:effectLst/>
              <a:latin typeface="Open Sans" panose="020B0606030504020204" pitchFamily="34" charset="0"/>
            </a:endParaRPr>
          </a:p>
          <a:p>
            <a:pPr marL="0" lvl="0" indent="0" algn="l" rtl="0">
              <a:lnSpc>
                <a:spcPct val="100000"/>
              </a:lnSpc>
              <a:spcBef>
                <a:spcPts val="0"/>
              </a:spcBef>
              <a:spcAft>
                <a:spcPts val="0"/>
              </a:spcAft>
              <a:buSzPts val="1100"/>
              <a:buNone/>
            </a:pPr>
            <a:r>
              <a:rPr lang="en-US" b="0" i="0" dirty="0">
                <a:solidFill>
                  <a:srgbClr val="797A7D"/>
                </a:solidFill>
                <a:effectLst/>
                <a:latin typeface="Open Sans" panose="020B0606030504020204" pitchFamily="34" charset="0"/>
              </a:rPr>
              <a:t>The Chartered Institute of Personnel and Development https://www.cipd.co.uk/Images/good-work-index-survey-report-2021-1_tcm18-96105.pdf </a:t>
            </a:r>
          </a:p>
          <a:p>
            <a:pPr marL="0" lvl="0" indent="0" algn="l" rtl="0">
              <a:lnSpc>
                <a:spcPct val="100000"/>
              </a:lnSpc>
              <a:spcBef>
                <a:spcPts val="0"/>
              </a:spcBef>
              <a:spcAft>
                <a:spcPts val="0"/>
              </a:spcAft>
              <a:buSzPts val="1100"/>
              <a:buNone/>
            </a:pPr>
            <a:endParaRPr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BAME = </a:t>
            </a:r>
            <a:r>
              <a:rPr lang="en-US" b="0" i="0" dirty="0">
                <a:solidFill>
                  <a:srgbClr val="040C28"/>
                </a:solidFill>
                <a:effectLst/>
                <a:latin typeface="Google Sans"/>
              </a:rPr>
              <a:t>Black, Asian and minority ethnic</a:t>
            </a:r>
            <a:endParaRPr lang="en-US" dirty="0"/>
          </a:p>
          <a:p>
            <a:pPr marL="457200" lvl="0" indent="-298450" algn="l" rtl="0">
              <a:lnSpc>
                <a:spcPct val="100000"/>
              </a:lnSpc>
              <a:spcBef>
                <a:spcPts val="0"/>
              </a:spcBef>
              <a:spcAft>
                <a:spcPts val="0"/>
              </a:spcAft>
              <a:buSzPts val="1100"/>
              <a:buChar char="●"/>
            </a:pPr>
            <a:endParaRPr lang="en-US" dirty="0"/>
          </a:p>
          <a:p>
            <a:pPr marL="457200" lvl="0" indent="-298450" algn="l" rtl="0">
              <a:lnSpc>
                <a:spcPct val="100000"/>
              </a:lnSpc>
              <a:spcBef>
                <a:spcPts val="0"/>
              </a:spcBef>
              <a:spcAft>
                <a:spcPts val="0"/>
              </a:spcAft>
              <a:buSzPts val="1100"/>
              <a:buChar char="●"/>
            </a:pPr>
            <a:r>
              <a:rPr lang="en-US" dirty="0"/>
              <a:t>https://www.gov.uk/government/publications/the-report-of-the-commission-on-race-and-ethnic-disparities/summary-of-recommendations</a:t>
            </a:r>
            <a:endParaRPr dirty="0"/>
          </a:p>
          <a:p>
            <a:pPr marL="457200" lvl="0" indent="-22860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en-US" dirty="0"/>
              <a:t>https://www.gov.uk/government/publications/unconscious-bias-and-diversity-training-what-the-evidence-says</a:t>
            </a:r>
            <a:endParaRPr dirty="0"/>
          </a:p>
          <a:p>
            <a:pPr marL="457200" lvl="0" indent="-228600" algn="l" rtl="0">
              <a:lnSpc>
                <a:spcPct val="100000"/>
              </a:lnSpc>
              <a:spcBef>
                <a:spcPts val="0"/>
              </a:spcBef>
              <a:spcAft>
                <a:spcPts val="0"/>
              </a:spcAft>
              <a:buSzPts val="1100"/>
              <a:buNone/>
            </a:pPr>
            <a:endParaRPr dirty="0"/>
          </a:p>
          <a:p>
            <a:pPr marL="457200" lvl="0" indent="-298450" algn="l" rtl="0">
              <a:lnSpc>
                <a:spcPct val="100000"/>
              </a:lnSpc>
              <a:spcBef>
                <a:spcPts val="0"/>
              </a:spcBef>
              <a:spcAft>
                <a:spcPts val="0"/>
              </a:spcAft>
              <a:buSzPts val="1100"/>
              <a:buChar char="●"/>
            </a:pPr>
            <a:r>
              <a:rPr lang="en-US" dirty="0"/>
              <a:t>Me too, BLM, </a:t>
            </a:r>
            <a:r>
              <a:rPr lang="en-US" dirty="0" err="1"/>
              <a:t>LGBTQi</a:t>
            </a:r>
            <a:r>
              <a:rPr lang="en-US" dirty="0"/>
              <a:t> community, women going through menopause, people who have not had voices in </a:t>
            </a:r>
            <a:r>
              <a:rPr lang="en-US" dirty="0" err="1"/>
              <a:t>organisations</a:t>
            </a:r>
            <a:r>
              <a:rPr lang="en-US" dirty="0"/>
              <a:t> are finding voices to challenge status quo</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Source of definition of unconscious bias :  </a:t>
            </a:r>
            <a:r>
              <a:rPr lang="en-US" sz="1100" dirty="0"/>
              <a:t>- </a:t>
            </a:r>
            <a:r>
              <a:rPr lang="en-US" sz="1100" u="sng" dirty="0">
                <a:solidFill>
                  <a:schemeClr val="hlink"/>
                </a:solidFill>
                <a:hlinkClick r:id="rId3"/>
              </a:rPr>
              <a:t>https://royalsociety.org/-/media/policy/Publications/2015/unconscious-bias-briefing-2015.pdf</a:t>
            </a:r>
            <a:r>
              <a:rPr lang="en-US" sz="1100" dirty="0"/>
              <a:t> p2</a:t>
            </a:r>
            <a:endParaRPr dirty="0"/>
          </a:p>
          <a:p>
            <a:pPr marL="0" marR="0" lvl="0" indent="0" algn="l" rtl="0">
              <a:lnSpc>
                <a:spcPct val="100000"/>
              </a:lnSpc>
              <a:spcBef>
                <a:spcPts val="0"/>
              </a:spcBef>
              <a:spcAft>
                <a:spcPts val="0"/>
              </a:spcAft>
              <a:buClr>
                <a:srgbClr val="B6B6B6"/>
              </a:buClr>
              <a:buSzPts val="1100"/>
              <a:buFont typeface="Arial"/>
              <a:buNone/>
            </a:pPr>
            <a:r>
              <a:rPr lang="en-US" b="1" dirty="0">
                <a:solidFill>
                  <a:srgbClr val="B6B6B6"/>
                </a:solidFill>
              </a:rPr>
              <a:t>The brain seeks to short-cut and </a:t>
            </a:r>
            <a:r>
              <a:rPr lang="en-US" b="1" dirty="0" err="1">
                <a:solidFill>
                  <a:srgbClr val="B6B6B6"/>
                </a:solidFill>
              </a:rPr>
              <a:t>categorise</a:t>
            </a:r>
            <a:r>
              <a:rPr lang="en-US" b="1" dirty="0">
                <a:solidFill>
                  <a:srgbClr val="B6B6B6"/>
                </a:solidFill>
              </a:rPr>
              <a:t> to enable quick decision-making.</a:t>
            </a:r>
            <a:endParaRPr dirty="0"/>
          </a:p>
          <a:p>
            <a:pPr marL="0" marR="0" lvl="0" indent="0" algn="l" rtl="0">
              <a:lnSpc>
                <a:spcPct val="100000"/>
              </a:lnSpc>
              <a:spcBef>
                <a:spcPts val="0"/>
              </a:spcBef>
              <a:spcAft>
                <a:spcPts val="0"/>
              </a:spcAft>
              <a:buClr>
                <a:srgbClr val="B6B6B6"/>
              </a:buClr>
              <a:buSzPts val="1100"/>
              <a:buFont typeface="Arial"/>
              <a:buNone/>
            </a:pPr>
            <a:r>
              <a:rPr lang="en-US" b="1" dirty="0">
                <a:solidFill>
                  <a:srgbClr val="B6B6B6"/>
                </a:solidFill>
              </a:rPr>
              <a:t>These quick decisions helped us survive and  defend ourselves.</a:t>
            </a:r>
            <a:endParaRPr dirty="0"/>
          </a:p>
          <a:p>
            <a:pPr marL="0" marR="0" lvl="0" indent="0" algn="l" rtl="0">
              <a:lnSpc>
                <a:spcPct val="100000"/>
              </a:lnSpc>
              <a:spcBef>
                <a:spcPts val="0"/>
              </a:spcBef>
              <a:spcAft>
                <a:spcPts val="0"/>
              </a:spcAft>
              <a:buClr>
                <a:srgbClr val="B6B6B6"/>
              </a:buClr>
              <a:buSzPts val="1100"/>
              <a:buFont typeface="Arial"/>
              <a:buNone/>
            </a:pPr>
            <a:r>
              <a:rPr lang="en-US" b="1" dirty="0">
                <a:solidFill>
                  <a:srgbClr val="B6B6B6"/>
                </a:solidFill>
              </a:rPr>
              <a:t>The brain sifts vast amounts of information based on patterns.</a:t>
            </a:r>
            <a:endParaRPr dirty="0"/>
          </a:p>
          <a:p>
            <a:pPr marL="0" marR="0" lvl="0" indent="0" algn="l" rtl="0">
              <a:lnSpc>
                <a:spcPct val="100000"/>
              </a:lnSpc>
              <a:spcBef>
                <a:spcPts val="0"/>
              </a:spcBef>
              <a:spcAft>
                <a:spcPts val="0"/>
              </a:spcAft>
              <a:buClr>
                <a:srgbClr val="B6B6B6"/>
              </a:buClr>
              <a:buSzPts val="1100"/>
              <a:buFont typeface="Arial"/>
              <a:buNone/>
            </a:pPr>
            <a:r>
              <a:rPr lang="en-US" b="1" dirty="0">
                <a:solidFill>
                  <a:srgbClr val="B6B6B6"/>
                </a:solidFill>
              </a:rPr>
              <a:t>Stereotyping, often seen in bias, is a cognitive unconscious short-cut, often based on faulty, non-logical thinking.</a:t>
            </a:r>
            <a:endParaRPr dirty="0"/>
          </a:p>
          <a:p>
            <a:pPr marL="0" marR="0" lvl="0" indent="0" algn="l" rtl="0">
              <a:lnSpc>
                <a:spcPct val="100000"/>
              </a:lnSpc>
              <a:spcBef>
                <a:spcPts val="0"/>
              </a:spcBef>
              <a:spcAft>
                <a:spcPts val="0"/>
              </a:spcAft>
              <a:buClr>
                <a:srgbClr val="B6B6B6"/>
              </a:buClr>
              <a:buSzPts val="1100"/>
              <a:buFont typeface="Arial"/>
              <a:buNone/>
            </a:pPr>
            <a:r>
              <a:rPr lang="en-US" b="1" dirty="0">
                <a:solidFill>
                  <a:srgbClr val="B6B6B6"/>
                </a:solidFill>
              </a:rPr>
              <a:t>We are all affected by this.</a:t>
            </a:r>
            <a:endParaRPr dirty="0">
              <a:solidFill>
                <a:srgbClr val="B6B6B6"/>
              </a:solidFill>
            </a:endParaRPr>
          </a:p>
          <a:p>
            <a:pPr marL="0" marR="0" lvl="0" indent="0" algn="l" rtl="0">
              <a:lnSpc>
                <a:spcPct val="100000"/>
              </a:lnSpc>
              <a:spcBef>
                <a:spcPts val="0"/>
              </a:spcBef>
              <a:spcAft>
                <a:spcPts val="0"/>
              </a:spcAft>
              <a:buClr>
                <a:srgbClr val="B6B6B6"/>
              </a:buClr>
              <a:buSzPts val="1100"/>
              <a:buFont typeface="Arial"/>
              <a:buNone/>
            </a:pPr>
            <a:r>
              <a:rPr lang="en-US" b="1" dirty="0">
                <a:solidFill>
                  <a:srgbClr val="B6B6B6"/>
                </a:solidFill>
              </a:rPr>
              <a:t>Source: </a:t>
            </a:r>
            <a:r>
              <a:rPr lang="en-US" sz="1100" dirty="0"/>
              <a:t>Professor Uta Frith DBE FBA </a:t>
            </a:r>
            <a:r>
              <a:rPr lang="en-US" sz="1100" dirty="0" err="1"/>
              <a:t>FMedSci</a:t>
            </a:r>
            <a:r>
              <a:rPr lang="en-US" sz="1100" dirty="0"/>
              <a:t> FRS</a:t>
            </a:r>
            <a:endParaRPr dirty="0"/>
          </a:p>
          <a:p>
            <a:pPr marL="0" marR="0" lvl="0" indent="0" algn="l" rtl="0">
              <a:lnSpc>
                <a:spcPct val="100000"/>
              </a:lnSpc>
              <a:spcBef>
                <a:spcPts val="0"/>
              </a:spcBef>
              <a:spcAft>
                <a:spcPts val="0"/>
              </a:spcAft>
              <a:buClr>
                <a:srgbClr val="000000"/>
              </a:buClr>
              <a:buSzPts val="1100"/>
              <a:buFont typeface="Arial"/>
              <a:buNone/>
            </a:pPr>
            <a:endParaRPr dirty="0">
              <a:solidFill>
                <a:srgbClr val="B6B6B6"/>
              </a:solidFill>
            </a:endParaRPr>
          </a:p>
          <a:p>
            <a:pPr marL="0" marR="0" lvl="0" indent="0" algn="l" rtl="0">
              <a:lnSpc>
                <a:spcPct val="100000"/>
              </a:lnSpc>
              <a:spcBef>
                <a:spcPts val="0"/>
              </a:spcBef>
              <a:spcAft>
                <a:spcPts val="0"/>
              </a:spcAft>
              <a:buClr>
                <a:srgbClr val="000000"/>
              </a:buClr>
              <a:buSzPts val="1100"/>
              <a:buFont typeface="Arial"/>
              <a:buNone/>
            </a:pPr>
            <a:endParaRPr b="1" dirty="0">
              <a:solidFill>
                <a:srgbClr val="B6B6B6"/>
              </a:solidFill>
            </a:endParaRPr>
          </a:p>
          <a:p>
            <a:pPr marL="0" marR="0" lvl="0" indent="0" algn="l" rtl="0">
              <a:lnSpc>
                <a:spcPct val="100000"/>
              </a:lnSpc>
              <a:spcBef>
                <a:spcPts val="0"/>
              </a:spcBef>
              <a:spcAft>
                <a:spcPts val="0"/>
              </a:spcAft>
              <a:buClr>
                <a:srgbClr val="000000"/>
              </a:buClr>
              <a:buSzPts val="1100"/>
              <a:buFont typeface="Arial"/>
              <a:buNone/>
            </a:pPr>
            <a:endParaRPr dirty="0">
              <a:solidFill>
                <a:srgbClr val="B6B6B6"/>
              </a:solidFill>
            </a:endParaRPr>
          </a:p>
          <a:p>
            <a:pPr marL="0" marR="0" lvl="0" indent="0" algn="l" rtl="0">
              <a:lnSpc>
                <a:spcPct val="100000"/>
              </a:lnSpc>
              <a:spcBef>
                <a:spcPts val="0"/>
              </a:spcBef>
              <a:spcAft>
                <a:spcPts val="0"/>
              </a:spcAft>
              <a:buClr>
                <a:srgbClr val="000000"/>
              </a:buClr>
              <a:buSzPts val="1100"/>
              <a:buFont typeface="Arial"/>
              <a:buNone/>
            </a:pPr>
            <a:endParaRPr dirty="0">
              <a:solidFill>
                <a:srgbClr val="B6B6B6"/>
              </a:solidFill>
            </a:endParaRPr>
          </a:p>
          <a:p>
            <a:pPr marL="0" marR="0" lvl="0" indent="0" algn="l" rtl="0">
              <a:lnSpc>
                <a:spcPct val="100000"/>
              </a:lnSpc>
              <a:spcBef>
                <a:spcPts val="0"/>
              </a:spcBef>
              <a:spcAft>
                <a:spcPts val="0"/>
              </a:spcAft>
              <a:buClr>
                <a:srgbClr val="000000"/>
              </a:buClr>
              <a:buSzPts val="1100"/>
              <a:buFont typeface="Arial"/>
              <a:buNone/>
            </a:pPr>
            <a:endParaRPr dirty="0">
              <a:solidFill>
                <a:srgbClr val="B6B6B6"/>
              </a:solidFill>
            </a:endParaRPr>
          </a:p>
          <a:p>
            <a:pPr marL="0" marR="0" lvl="0" indent="0" algn="l" rtl="0">
              <a:lnSpc>
                <a:spcPct val="100000"/>
              </a:lnSpc>
              <a:spcBef>
                <a:spcPts val="0"/>
              </a:spcBef>
              <a:spcAft>
                <a:spcPts val="0"/>
              </a:spcAft>
              <a:buClr>
                <a:srgbClr val="000000"/>
              </a:buClr>
              <a:buSzPts val="1100"/>
              <a:buFont typeface="Arial"/>
              <a:buNone/>
            </a:pPr>
            <a:endParaRPr sz="1100" dirty="0"/>
          </a:p>
          <a:p>
            <a:pPr marL="0" marR="0" lvl="0" indent="0" algn="l" rtl="0">
              <a:lnSpc>
                <a:spcPct val="100000"/>
              </a:lnSpc>
              <a:spcBef>
                <a:spcPts val="0"/>
              </a:spcBef>
              <a:spcAft>
                <a:spcPts val="0"/>
              </a:spcAft>
              <a:buClr>
                <a:srgbClr val="000000"/>
              </a:buClr>
              <a:buSzPts val="1100"/>
              <a:buFont typeface="Arial"/>
              <a:buNone/>
            </a:pPr>
            <a:endParaRPr sz="1100" b="1" dirty="0"/>
          </a:p>
          <a:p>
            <a:pPr marL="0" marR="0" lvl="0" indent="0" algn="l" rtl="0">
              <a:lnSpc>
                <a:spcPct val="100000"/>
              </a:lnSpc>
              <a:spcBef>
                <a:spcPts val="0"/>
              </a:spcBef>
              <a:spcAft>
                <a:spcPts val="0"/>
              </a:spcAft>
              <a:buClr>
                <a:srgbClr val="000000"/>
              </a:buClr>
              <a:buSzPts val="1100"/>
              <a:buFont typeface="Arial"/>
              <a:buNone/>
            </a:pPr>
            <a:endParaRPr sz="1100" b="1"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s-IS" dirty="0"/>
              <a:t>https://www.weforum.org/agenda/2022/06/the-great-resignation-is-not-over/ </a:t>
            </a:r>
          </a:p>
          <a:p>
            <a:pPr marL="0" lvl="0" indent="0" algn="l" rtl="0">
              <a:lnSpc>
                <a:spcPct val="100000"/>
              </a:lnSpc>
              <a:spcBef>
                <a:spcPts val="0"/>
              </a:spcBef>
              <a:spcAft>
                <a:spcPts val="0"/>
              </a:spcAft>
              <a:buSzPts val="1100"/>
              <a:buNone/>
            </a:pPr>
            <a:r>
              <a:rPr lang="is-IS" dirty="0"/>
              <a:t>„</a:t>
            </a:r>
            <a:r>
              <a:rPr lang="en-US" b="0" i="0" dirty="0">
                <a:solidFill>
                  <a:srgbClr val="000000"/>
                </a:solidFill>
                <a:effectLst/>
                <a:latin typeface="Akkurat"/>
              </a:rPr>
              <a:t>The Great Resignation, a term coined in May 2021, describes the record number of people leaving their jobs since the beginning of the pandemic. After an extended period of working from home with no commute, many people have decided their work-life balance has become more important to them.</a:t>
            </a:r>
            <a:r>
              <a:rPr lang="is-IS" b="0" i="0" dirty="0">
                <a:solidFill>
                  <a:srgbClr val="000000"/>
                </a:solidFill>
                <a:effectLst/>
                <a:latin typeface="Akkurat"/>
              </a:rPr>
              <a:t>“</a:t>
            </a:r>
          </a:p>
          <a:p>
            <a:pPr marL="0" lvl="0" indent="0" algn="l" rtl="0">
              <a:lnSpc>
                <a:spcPct val="100000"/>
              </a:lnSpc>
              <a:spcBef>
                <a:spcPts val="0"/>
              </a:spcBef>
              <a:spcAft>
                <a:spcPts val="0"/>
              </a:spcAft>
              <a:buSzPts val="1100"/>
              <a:buNone/>
            </a:pPr>
            <a:r>
              <a:rPr lang="is-IS" dirty="0"/>
              <a:t>https://www.linkedin.com/pulse/indications-great-resignation-has-arrived-iceland-kathryn-gunnarsson-/</a:t>
            </a:r>
            <a:endParaRPr lang="is-IS" b="0" i="0" dirty="0">
              <a:solidFill>
                <a:srgbClr val="000000"/>
              </a:solidFill>
              <a:effectLst/>
              <a:latin typeface="Akkurat"/>
            </a:endParaRPr>
          </a:p>
          <a:p>
            <a:pPr marL="0" lvl="0" indent="0" algn="l" rtl="0">
              <a:lnSpc>
                <a:spcPct val="100000"/>
              </a:lnSpc>
              <a:spcBef>
                <a:spcPts val="0"/>
              </a:spcBef>
              <a:spcAft>
                <a:spcPts val="0"/>
              </a:spcAft>
              <a:buSzPts val="1100"/>
              <a:buNone/>
            </a:pPr>
            <a:r>
              <a:rPr lang="is-IS" b="0" i="0" dirty="0">
                <a:solidFill>
                  <a:srgbClr val="000000"/>
                </a:solidFill>
                <a:effectLst/>
                <a:latin typeface="Akkurat"/>
              </a:rPr>
              <a:t>„</a:t>
            </a:r>
            <a:r>
              <a:rPr lang="en-US" b="0" i="0" dirty="0">
                <a:effectLst/>
                <a:latin typeface="-apple-system"/>
              </a:rPr>
              <a:t>The term “the Great Resignation” is an employment trend that originated in the USA and is now trending on a global scale. According to the early data, the rate that employees have been quitting their jobs has been on the rise since early 2020.</a:t>
            </a:r>
          </a:p>
          <a:p>
            <a:pPr marL="0" lvl="0" indent="0" algn="l" rtl="0">
              <a:lnSpc>
                <a:spcPct val="100000"/>
              </a:lnSpc>
              <a:spcBef>
                <a:spcPts val="0"/>
              </a:spcBef>
              <a:spcAft>
                <a:spcPts val="0"/>
              </a:spcAft>
              <a:buSzPts val="1100"/>
              <a:buNone/>
            </a:pPr>
            <a:r>
              <a:rPr lang="en-US" b="0" i="0" dirty="0">
                <a:effectLst/>
                <a:latin typeface="-apple-system"/>
              </a:rPr>
              <a:t>Whilst this trend wasn’t significant in Iceland throughout 2020 and 2021, there has visually been a huge increase in people making a change in their career in the latter part of 2021 and 2022 to date.”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3e01226eb7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g13e01226eb7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Source: </a:t>
            </a:r>
            <a:r>
              <a:rPr lang="en-US" sz="1100" dirty="0"/>
              <a:t>: </a:t>
            </a:r>
            <a:r>
              <a:rPr lang="en-US" sz="1100" u="sng" dirty="0">
                <a:solidFill>
                  <a:schemeClr val="hlink"/>
                </a:solidFill>
                <a:hlinkClick r:id="rId3"/>
              </a:rPr>
              <a:t>https://www.cipd.co.uk/Images/building-inclusive-workplaces-report-sept-2019_tcm18-64154.pdf</a:t>
            </a:r>
            <a:r>
              <a:rPr lang="en-US" sz="1100" dirty="0"/>
              <a:t>  p25</a:t>
            </a:r>
            <a:endParaRPr dirty="0"/>
          </a:p>
          <a:p>
            <a:pPr marL="0" marR="0" lvl="0" indent="0" algn="l" rtl="0">
              <a:lnSpc>
                <a:spcPct val="100000"/>
              </a:lnSpc>
              <a:spcBef>
                <a:spcPts val="0"/>
              </a:spcBef>
              <a:spcAft>
                <a:spcPts val="0"/>
              </a:spcAft>
              <a:buClr>
                <a:srgbClr val="000000"/>
              </a:buClr>
              <a:buSzPts val="1100"/>
              <a:buFont typeface="Arial"/>
              <a:buNone/>
            </a:pPr>
            <a:r>
              <a:rPr lang="en-US" sz="1100" dirty="0"/>
              <a:t>What are the challenges for this?</a:t>
            </a:r>
            <a:endParaRPr dirty="0"/>
          </a:p>
          <a:p>
            <a:pPr marL="0" marR="0" lvl="0" indent="0" algn="l" rtl="0">
              <a:lnSpc>
                <a:spcPct val="100000"/>
              </a:lnSpc>
              <a:spcBef>
                <a:spcPts val="0"/>
              </a:spcBef>
              <a:spcAft>
                <a:spcPts val="0"/>
              </a:spcAft>
              <a:buClr>
                <a:srgbClr val="000000"/>
              </a:buClr>
              <a:buSzPts val="1100"/>
              <a:buFont typeface="Arial"/>
              <a:buNone/>
            </a:pPr>
            <a:r>
              <a:rPr lang="en-US" sz="1100" dirty="0"/>
              <a:t>How terminology changes-awareness, acceptance.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dirty="0">
                <a:solidFill>
                  <a:srgbClr val="333333"/>
                </a:solidFill>
                <a:effectLst/>
                <a:latin typeface="McKinsey Sans"/>
              </a:rPr>
              <a:t>“While gender diversity is still at the core of diversity policies and actions, mature organizations are also now addressing inclusive culture, mindsets, and processes to ensure that all employees feel that they belong, are treated fairly, and can be successful as their true selves. They have adopted a wide definition of diversity for the scope of their transformation to include not only gender, but also ethnicity, sexual identity and orientation, religion, disability, and variety in educational background and experience.”</a:t>
            </a:r>
          </a:p>
          <a:p>
            <a:pPr marL="0" lvl="0" indent="0" algn="l" rtl="0">
              <a:lnSpc>
                <a:spcPct val="100000"/>
              </a:lnSpc>
              <a:spcBef>
                <a:spcPts val="0"/>
              </a:spcBef>
              <a:spcAft>
                <a:spcPts val="0"/>
              </a:spcAft>
              <a:buSzPts val="1100"/>
              <a:buNone/>
            </a:pPr>
            <a:endParaRPr lang="en-US" b="0" i="0" dirty="0">
              <a:solidFill>
                <a:srgbClr val="333333"/>
              </a:solidFill>
              <a:effectLst/>
              <a:latin typeface="McKinsey Sans"/>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a:t>Photo by </a:t>
            </a:r>
            <a:r>
              <a:rPr lang="en-US" sz="1100" u="sng">
                <a:solidFill>
                  <a:schemeClr val="hlink"/>
                </a:solidFill>
                <a:hlinkClick r:id="rId3"/>
              </a:rPr>
              <a:t>Christina @ wocintechchat.com</a:t>
            </a:r>
            <a:r>
              <a:rPr lang="en-US" sz="1100"/>
              <a:t> on </a:t>
            </a:r>
            <a:r>
              <a:rPr lang="en-US" sz="1100" u="sng">
                <a:solidFill>
                  <a:schemeClr val="hlink"/>
                </a:solidFill>
                <a:hlinkClick r:id="rId4"/>
              </a:rPr>
              <a:t>Unsplash</a:t>
            </a:r>
            <a:r>
              <a:rPr lang="en-US" sz="1100"/>
              <a:t> </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s-IS" dirty="0"/>
              <a:t>https://www.cipd.co.uk/Images/good-work-iIndex-executive-report-2022_tcm18-109897.pdf</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Phenomenology:</a:t>
            </a:r>
            <a:endParaRPr/>
          </a:p>
          <a:p>
            <a:pPr marL="457200" lvl="0" indent="-298450" algn="l" rtl="0">
              <a:lnSpc>
                <a:spcPct val="100000"/>
              </a:lnSpc>
              <a:spcBef>
                <a:spcPts val="0"/>
              </a:spcBef>
              <a:spcAft>
                <a:spcPts val="0"/>
              </a:spcAft>
              <a:buSzPts val="1100"/>
              <a:buChar char="●"/>
            </a:pPr>
            <a:r>
              <a:rPr lang="en-US"/>
              <a:t>https://link.springer.com/article/10.1007/s40037-019-0509-2</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Cartoon source:</a:t>
            </a:r>
            <a:endParaRPr/>
          </a:p>
          <a:p>
            <a:pPr marL="457200" lvl="0" indent="-298450" algn="l" rtl="0">
              <a:lnSpc>
                <a:spcPct val="100000"/>
              </a:lnSpc>
              <a:spcBef>
                <a:spcPts val="0"/>
              </a:spcBef>
              <a:spcAft>
                <a:spcPts val="0"/>
              </a:spcAft>
              <a:buSzPts val="1100"/>
              <a:buChar char="●"/>
            </a:pPr>
            <a:r>
              <a:rPr lang="en-US"/>
              <a:t>https://participatorymedicine.org/epatients/2015/10/how-can-we-achieve-shared-work-connection-and-communication.html</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https://www.abstractuk.co.uk/leading-by-example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Illustration copyright of Ryan Huddle for the Wall Street journal</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 name="Google Shape;47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s-IS" dirty="0"/>
              <a:t>Hlutdrægni skapar mismunun. „</a:t>
            </a:r>
            <a:r>
              <a:rPr lang="is-IS" dirty="0" err="1"/>
              <a:t>Heidi</a:t>
            </a:r>
            <a:r>
              <a:rPr lang="is-IS" dirty="0"/>
              <a:t> virðist skreppa saman þegar hún er í kringum aðra, og sérstaklega í kringum skjólstæðinga, hún þarf að vera sjálfsöruggari.“ En svipað vandamál – sjálfstraust í að vinna með skjólstæðingum – fékk jákvæðan snúning þegar karlmaður átti í erfiðleikum með það: „ Jim þarf að þróa náttúrulega hæfileika sína til að vinna með fólki.‘ Á öðrum stað benti gagnrýnandinn á „greiningarlömun“ konunnar, en sama hegðun karlkyns samstarfsmanns var talin vera íhugull og varkár: „</a:t>
            </a:r>
            <a:r>
              <a:rPr lang="is-IS" dirty="0" err="1"/>
              <a:t>Simone</a:t>
            </a:r>
            <a:r>
              <a:rPr lang="is-IS" dirty="0"/>
              <a:t> virðist lömuð og ringluð þegar hún stendur frammi fyrir stuttum fresti til að taka ákvarðanir,“ á meðan „Cameron virðist hikandi við að taka ákvarðanir, en fær um að útfæra margar aðrar lausnir og ákvarða þá sem hentar best.' Sama hegðun er sýnd á hlutdrægan hátt.</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We need to pay very close attention to how we evaluate </a:t>
            </a:r>
            <a:r>
              <a:rPr lang="en-US" dirty="0" err="1"/>
              <a:t>behaviours</a:t>
            </a:r>
            <a:r>
              <a:rPr lang="en-US" dirty="0"/>
              <a:t>. </a:t>
            </a:r>
            <a:endParaRPr dirty="0"/>
          </a:p>
          <a:p>
            <a:pPr marL="457200" lvl="0" indent="-22860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3e01226eb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3" name="Google Shape;503;g13e01226eb7_1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We may not have the language to discuss issues or be nervous of the most recent terminology in use. We can be afraid of offending people or not understanding or being clumsy with words and ideas.</a:t>
            </a:r>
            <a:endParaRPr dirty="0"/>
          </a:p>
          <a:p>
            <a:pPr marL="457200" lvl="0" indent="-298450" algn="l" rtl="0">
              <a:lnSpc>
                <a:spcPct val="100000"/>
              </a:lnSpc>
              <a:spcBef>
                <a:spcPts val="0"/>
              </a:spcBef>
              <a:spcAft>
                <a:spcPts val="0"/>
              </a:spcAft>
              <a:buSzPts val="1100"/>
              <a:buChar char="●"/>
            </a:pPr>
            <a:r>
              <a:rPr lang="en-US" dirty="0"/>
              <a:t>Some actions punitive </a:t>
            </a:r>
            <a:r>
              <a:rPr lang="en-US" dirty="0" err="1"/>
              <a:t>e.g</a:t>
            </a:r>
            <a:r>
              <a:rPr lang="en-US" dirty="0"/>
              <a:t> when you take steps forward if you have privilege, but by pointing out privilege we still </a:t>
            </a:r>
            <a:r>
              <a:rPr lang="en-US" dirty="0" err="1"/>
              <a:t>stigmatise</a:t>
            </a:r>
            <a:r>
              <a:rPr lang="en-US" dirty="0"/>
              <a:t> those  who don’t have it.</a:t>
            </a:r>
            <a:endParaRPr dirty="0"/>
          </a:p>
          <a:p>
            <a:pPr marL="457200" lvl="0" indent="-298450" algn="l" rtl="0">
              <a:lnSpc>
                <a:spcPct val="100000"/>
              </a:lnSpc>
              <a:spcBef>
                <a:spcPts val="0"/>
              </a:spcBef>
              <a:spcAft>
                <a:spcPts val="0"/>
              </a:spcAft>
              <a:buSzPts val="1100"/>
              <a:buChar char="●"/>
            </a:pPr>
            <a:r>
              <a:rPr lang="en-US" dirty="0"/>
              <a:t>Language an issue</a:t>
            </a:r>
            <a:endParaRPr dirty="0"/>
          </a:p>
          <a:p>
            <a:pPr marL="457200" lvl="0" indent="-298450" algn="l" rtl="0">
              <a:lnSpc>
                <a:spcPct val="100000"/>
              </a:lnSpc>
              <a:spcBef>
                <a:spcPts val="0"/>
              </a:spcBef>
              <a:spcAft>
                <a:spcPts val="0"/>
              </a:spcAft>
              <a:buSzPts val="1100"/>
              <a:buChar char="●"/>
            </a:pPr>
            <a:r>
              <a:rPr lang="en-US" dirty="0" err="1"/>
              <a:t>Organisations</a:t>
            </a:r>
            <a:r>
              <a:rPr lang="en-US" dirty="0"/>
              <a:t> may talk about representation and be well meaning</a:t>
            </a:r>
            <a:endParaRPr dirty="0"/>
          </a:p>
          <a:p>
            <a:pPr marL="457200" lvl="0" indent="-298450" algn="l" rtl="0">
              <a:lnSpc>
                <a:spcPct val="100000"/>
              </a:lnSpc>
              <a:spcBef>
                <a:spcPts val="0"/>
              </a:spcBef>
              <a:spcAft>
                <a:spcPts val="0"/>
              </a:spcAft>
              <a:buSzPts val="1100"/>
              <a:buChar char="●"/>
            </a:pPr>
            <a:r>
              <a:rPr lang="en-US" dirty="0"/>
              <a:t>However people may hear that as tokenism and be </a:t>
            </a:r>
            <a:r>
              <a:rPr lang="en-US" dirty="0" err="1"/>
              <a:t>sceptical</a:t>
            </a:r>
            <a:r>
              <a:rPr lang="en-US" dirty="0"/>
              <a:t> about the intent</a:t>
            </a:r>
            <a:endParaRPr dirty="0"/>
          </a:p>
          <a:p>
            <a:pPr marL="457200" lvl="0" indent="-298450" algn="l" rtl="0">
              <a:lnSpc>
                <a:spcPct val="100000"/>
              </a:lnSpc>
              <a:spcBef>
                <a:spcPts val="0"/>
              </a:spcBef>
              <a:spcAft>
                <a:spcPts val="0"/>
              </a:spcAft>
              <a:buSzPts val="1100"/>
              <a:buChar char="●"/>
            </a:pPr>
            <a:r>
              <a:rPr lang="en-US" dirty="0" err="1"/>
              <a:t>Politicise</a:t>
            </a:r>
            <a:r>
              <a:rPr lang="en-US" dirty="0"/>
              <a:t> arena when we talk of rights</a:t>
            </a:r>
            <a:endParaRPr dirty="0"/>
          </a:p>
          <a:p>
            <a:pPr marL="457200" lvl="0" indent="-298450" algn="l" rtl="0">
              <a:lnSpc>
                <a:spcPct val="100000"/>
              </a:lnSpc>
              <a:spcBef>
                <a:spcPts val="0"/>
              </a:spcBef>
              <a:spcAft>
                <a:spcPts val="0"/>
              </a:spcAft>
              <a:buSzPts val="1100"/>
              <a:buChar char="●"/>
            </a:pPr>
            <a:r>
              <a:rPr lang="en-US" dirty="0"/>
              <a:t>From whose gaze are we looking, implementing change?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Graphic pixaby</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b="1" dirty="0"/>
              <a:t>Add link in chat </a:t>
            </a:r>
            <a:endParaRPr dirty="0"/>
          </a:p>
        </p:txBody>
      </p:sp>
      <p:sp>
        <p:nvSpPr>
          <p:cNvPr id="544" name="Google Shape;544;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2474296616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12474296616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55" name="Google Shape;555;g12474296616_0_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Homeworking disadvantage</a:t>
            </a:r>
            <a:endParaRPr/>
          </a:p>
          <a:p>
            <a:pPr marL="457200" lvl="0" indent="-298450" algn="l" rtl="0">
              <a:lnSpc>
                <a:spcPct val="100000"/>
              </a:lnSpc>
              <a:spcBef>
                <a:spcPts val="0"/>
              </a:spcBef>
              <a:spcAft>
                <a:spcPts val="0"/>
              </a:spcAft>
              <a:buSzPts val="1100"/>
              <a:buChar char="●"/>
            </a:pPr>
            <a:r>
              <a:rPr lang="en-US"/>
              <a:t>Less likely to receive performance bonus, promotion, access to training and development</a:t>
            </a:r>
            <a:endParaRPr/>
          </a:p>
          <a:p>
            <a:pPr marL="457200" lvl="0" indent="-298450" algn="l" rtl="0">
              <a:lnSpc>
                <a:spcPct val="100000"/>
              </a:lnSpc>
              <a:spcBef>
                <a:spcPts val="0"/>
              </a:spcBef>
              <a:spcAft>
                <a:spcPts val="0"/>
              </a:spcAft>
              <a:buSzPts val="1100"/>
              <a:buChar char="●"/>
            </a:pPr>
            <a:r>
              <a:rPr lang="en-US"/>
              <a:t>https://www.ons.gov.uk/employmentandlabourmarket/peopleinwork/labourproductivity/articles/homeworkinghoursrewardsandopportunitiesintheuk2011to2020/2021-04-19</a:t>
            </a:r>
            <a:endParaRPr/>
          </a:p>
        </p:txBody>
      </p:sp>
      <p:sp>
        <p:nvSpPr>
          <p:cNvPr id="564" name="Google Shape;564;p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6" name="Google Shape;576;p5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2418acd849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7" name="Google Shape;597;g12418acd849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See McKinsey reports 2015/ 21. </a:t>
            </a:r>
            <a:endParaRPr dirty="0">
              <a:solidFill>
                <a:schemeClr val="dk1"/>
              </a:solidFill>
            </a:endParaRPr>
          </a:p>
          <a:p>
            <a:pPr marL="114300" lvl="0" indent="0" algn="l" rtl="0">
              <a:lnSpc>
                <a:spcPct val="100000"/>
              </a:lnSpc>
              <a:spcBef>
                <a:spcPts val="360"/>
              </a:spcBef>
              <a:spcAft>
                <a:spcPts val="0"/>
              </a:spcAft>
              <a:buSzPts val="825"/>
              <a:buNone/>
            </a:pPr>
            <a:r>
              <a:rPr lang="en-US" sz="1100" b="1" dirty="0">
                <a:solidFill>
                  <a:srgbClr val="0070C0"/>
                </a:solidFill>
              </a:rPr>
              <a:t>See Women in the Workplace 2021</a:t>
            </a:r>
            <a:endParaRPr dirty="0"/>
          </a:p>
          <a:p>
            <a:pPr marL="114300" lvl="0" indent="0" algn="l" rtl="0">
              <a:lnSpc>
                <a:spcPct val="100000"/>
              </a:lnSpc>
              <a:spcBef>
                <a:spcPts val="360"/>
              </a:spcBef>
              <a:spcAft>
                <a:spcPts val="0"/>
              </a:spcAft>
              <a:buSzPts val="825"/>
              <a:buNone/>
            </a:pPr>
            <a:r>
              <a:rPr lang="en-US" sz="1100" b="1" dirty="0">
                <a:solidFill>
                  <a:srgbClr val="0070C0"/>
                </a:solidFill>
              </a:rPr>
              <a:t>https://www.mckinsey.com/featured-insights/diversity-and-inclusion</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dirty="0"/>
              <a:t>These findings have been confirmed in more recent research. </a:t>
            </a:r>
            <a:endParaRPr dirty="0"/>
          </a:p>
          <a:p>
            <a:pPr marL="0" marR="0" lvl="0" indent="0" algn="l" rtl="0">
              <a:lnSpc>
                <a:spcPct val="100000"/>
              </a:lnSpc>
              <a:spcBef>
                <a:spcPts val="0"/>
              </a:spcBef>
              <a:spcAft>
                <a:spcPts val="0"/>
              </a:spcAft>
              <a:buClr>
                <a:srgbClr val="000000"/>
              </a:buClr>
              <a:buSzPts val="1100"/>
              <a:buFont typeface="Arial"/>
              <a:buNone/>
            </a:pPr>
            <a:r>
              <a:rPr lang="en-US" dirty="0"/>
              <a:t>See McKinsey reports 2015/ 21. </a:t>
            </a:r>
            <a:endParaRPr dirty="0"/>
          </a:p>
          <a:p>
            <a:pPr marL="0" marR="0" lvl="0" indent="0" algn="l" rtl="0">
              <a:lnSpc>
                <a:spcPct val="100000"/>
              </a:lnSpc>
              <a:spcBef>
                <a:spcPts val="0"/>
              </a:spcBef>
              <a:spcAft>
                <a:spcPts val="0"/>
              </a:spcAft>
              <a:buClr>
                <a:srgbClr val="000000"/>
              </a:buClr>
              <a:buSzPts val="1100"/>
              <a:buFont typeface="Arial"/>
              <a:buNone/>
            </a:pPr>
            <a:r>
              <a:rPr lang="en-US" dirty="0"/>
              <a:t>NL?</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 name="Google Shape;1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0" name="Google Shape;2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9" name="Google Shape;39;p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0" name="Google Shape;40;p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3"/>
          <p:cNvSpPr>
            <a:spLocks noGrp="1"/>
          </p:cNvSpPr>
          <p:nvPr>
            <p:ph type="pic" idx="2"/>
          </p:nvPr>
        </p:nvSpPr>
        <p:spPr>
          <a:xfrm>
            <a:off x="1792288" y="612775"/>
            <a:ext cx="5486400" cy="4114800"/>
          </a:xfrm>
          <a:prstGeom prst="rect">
            <a:avLst/>
          </a:prstGeom>
          <a:noFill/>
          <a:ln>
            <a:noFill/>
          </a:ln>
        </p:spPr>
      </p:sp>
      <p:sp>
        <p:nvSpPr>
          <p:cNvPr id="64" name="Google Shape;64;p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www.peoplemanagement.co.uk/article/1790935/caretaker-successfully-claims-long-covid-disability-landmark-tribunal-cas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unsplash.com/s/photos/asian-woman?utm_source=unsplash&amp;utm_medium=referral&amp;utm_content=creditCopyText" TargetMode="External"/><Relationship Id="rId5" Type="http://schemas.openxmlformats.org/officeDocument/2006/relationships/hyperlink" Target="https://unsplash.com/@wocintechchat?utm_source=unsplash&amp;utm_medium=referral&amp;utm_content=creditCopyText"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unsplash.com/s/photos/asian-woman?utm_source=unsplash&amp;utm_medium=referral&amp;utm_content=creditCopyText" TargetMode="External"/><Relationship Id="rId5" Type="http://schemas.openxmlformats.org/officeDocument/2006/relationships/hyperlink" Target="https://unsplash.com/@wocintechchat?utm_source=unsplash&amp;utm_medium=referral&amp;utm_content=creditCopyText"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hyperlink" Target="https://hbr.org/2021/02/are-your-diversity-efforts-othering-underrepresented-groups" TargetMode="External"/><Relationship Id="rId13" Type="http://schemas.openxmlformats.org/officeDocument/2006/relationships/image" Target="../media/image4.png"/><Relationship Id="rId3" Type="http://schemas.openxmlformats.org/officeDocument/2006/relationships/image" Target="../media/image28.png"/><Relationship Id="rId7" Type="http://schemas.openxmlformats.org/officeDocument/2006/relationships/hyperlink" Target="https://www.gov.uk/government/publications/unconscious-bias-and-diversity-training-what-the-evidence-says" TargetMode="External"/><Relationship Id="rId12"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www.gov.uk/government/publications/the-report-of-the-commission-on-race-and-ethnic-disparities/summary-of-recommendations" TargetMode="External"/><Relationship Id="rId11" Type="http://schemas.openxmlformats.org/officeDocument/2006/relationships/hyperlink" Target="https://menopauseintheworkplace.co.uk/articles/how-to-write-your-menopause-policy/" TargetMode="External"/><Relationship Id="rId5" Type="http://schemas.openxmlformats.org/officeDocument/2006/relationships/hyperlink" Target="https://assets.publishing.service.gov.uk/government/uploads/system/uploads/attachment_data/file/594336/race-in-workplace-mcgregor-smith-review.pdf" TargetMode="External"/><Relationship Id="rId10" Type="http://schemas.openxmlformats.org/officeDocument/2006/relationships/hyperlink" Target="https://wgha.org.au/how-to-avoid-gender-bias-in-performance-reviews/" TargetMode="External"/><Relationship Id="rId4" Type="http://schemas.openxmlformats.org/officeDocument/2006/relationships/image" Target="../media/image29.png"/><Relationship Id="rId9" Type="http://schemas.openxmlformats.org/officeDocument/2006/relationships/hyperlink" Target="https://hbr.org/2021/04/research-adding-women-to-the-c-suite-changes-how-companies-think?utm_campaign=hbr&amp;utm_medium=social&amp;utm_source=linkedin"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genderedinnovations.stanford.edu/policy/timeline.html" TargetMode="External"/><Relationship Id="rId3" Type="http://schemas.openxmlformats.org/officeDocument/2006/relationships/image" Target="../media/image28.png"/><Relationship Id="rId7" Type="http://schemas.openxmlformats.org/officeDocument/2006/relationships/hyperlink" Target="https://www.vox.com/2015/2/16/8031073/what-are-microaggressions" TargetMode="External"/><Relationship Id="rId12"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www.fawcettsociety.org.uk/Handlers/Download.ashx?IDMF=45a5a7f5-ffbd-4078-b0b7-4bfcccab159d" TargetMode="External"/><Relationship Id="rId11" Type="http://schemas.openxmlformats.org/officeDocument/2006/relationships/image" Target="../media/image6.png"/><Relationship Id="rId5" Type="http://schemas.openxmlformats.org/officeDocument/2006/relationships/hyperlink" Target="https://www.peoplemanagement.co.uk/news/articles/three-quarters-men-feel-stigmatised-taking-extended-paternity-leave" TargetMode="External"/><Relationship Id="rId10" Type="http://schemas.openxmlformats.org/officeDocument/2006/relationships/hyperlink" Target="https://www.youngwomenstrust.org/" TargetMode="External"/><Relationship Id="rId4" Type="http://schemas.openxmlformats.org/officeDocument/2006/relationships/image" Target="../media/image29.png"/><Relationship Id="rId9" Type="http://schemas.openxmlformats.org/officeDocument/2006/relationships/hyperlink" Target="https://socialprotection-humanrights.org/key-issues/disadvantaged-and-vulnerable-groups/lgbtq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pic>
        <p:nvPicPr>
          <p:cNvPr id="85" name="Google Shape;85;p1"/>
          <p:cNvPicPr preferRelativeResize="0"/>
          <p:nvPr/>
        </p:nvPicPr>
        <p:blipFill rotWithShape="1">
          <a:blip r:embed="rId3">
            <a:alphaModFix/>
          </a:blip>
          <a:srcRect l="1762" t="47329" r="7327"/>
          <a:stretch/>
        </p:blipFill>
        <p:spPr>
          <a:xfrm>
            <a:off x="20" y="0"/>
            <a:ext cx="9143982" cy="6857990"/>
          </a:xfrm>
          <a:prstGeom prst="rect">
            <a:avLst/>
          </a:prstGeom>
          <a:noFill/>
          <a:ln>
            <a:noFill/>
          </a:ln>
        </p:spPr>
      </p:pic>
      <p:pic>
        <p:nvPicPr>
          <p:cNvPr id="86" name="Google Shape;86;p1" descr="Protect"/>
          <p:cNvPicPr preferRelativeResize="0"/>
          <p:nvPr/>
        </p:nvPicPr>
        <p:blipFill rotWithShape="1">
          <a:blip r:embed="rId4">
            <a:alphaModFix/>
          </a:blip>
          <a:srcRect/>
          <a:stretch/>
        </p:blipFill>
        <p:spPr>
          <a:xfrm>
            <a:off x="30225" y="56600"/>
            <a:ext cx="1910035" cy="415500"/>
          </a:xfrm>
          <a:prstGeom prst="rect">
            <a:avLst/>
          </a:prstGeom>
          <a:noFill/>
          <a:ln>
            <a:noFill/>
          </a:ln>
        </p:spPr>
      </p:pic>
      <p:sp>
        <p:nvSpPr>
          <p:cNvPr id="87" name="Google Shape;87;p1"/>
          <p:cNvSpPr txBox="1"/>
          <p:nvPr/>
        </p:nvSpPr>
        <p:spPr>
          <a:xfrm>
            <a:off x="276652" y="6408810"/>
            <a:ext cx="886732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1D2129"/>
                </a:solidFill>
                <a:latin typeface="Helvetica Neue"/>
                <a:ea typeface="Helvetica Neue"/>
                <a:cs typeface="Helvetica Neue"/>
                <a:sym typeface="Helvetica Neue"/>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000" b="0" i="0" u="none" strike="noStrike" cap="none">
              <a:solidFill>
                <a:schemeClr val="dk1"/>
              </a:solidFill>
              <a:latin typeface="Calibri"/>
              <a:ea typeface="Calibri"/>
              <a:cs typeface="Calibri"/>
              <a:sym typeface="Calibri"/>
            </a:endParaRPr>
          </a:p>
        </p:txBody>
      </p:sp>
      <p:pic>
        <p:nvPicPr>
          <p:cNvPr id="88" name="Google Shape;88;p1"/>
          <p:cNvPicPr preferRelativeResize="0"/>
          <p:nvPr/>
        </p:nvPicPr>
        <p:blipFill rotWithShape="1">
          <a:blip r:embed="rId5">
            <a:alphaModFix/>
          </a:blip>
          <a:srcRect/>
          <a:stretch/>
        </p:blipFill>
        <p:spPr>
          <a:xfrm>
            <a:off x="7490768" y="90150"/>
            <a:ext cx="1488906" cy="481276"/>
          </a:xfrm>
          <a:prstGeom prst="rect">
            <a:avLst/>
          </a:prstGeom>
          <a:noFill/>
          <a:ln>
            <a:noFill/>
          </a:ln>
        </p:spPr>
      </p:pic>
      <p:pic>
        <p:nvPicPr>
          <p:cNvPr id="89" name="Google Shape;89;p1"/>
          <p:cNvPicPr preferRelativeResize="0"/>
          <p:nvPr/>
        </p:nvPicPr>
        <p:blipFill rotWithShape="1">
          <a:blip r:embed="rId6">
            <a:alphaModFix/>
          </a:blip>
          <a:srcRect/>
          <a:stretch/>
        </p:blipFill>
        <p:spPr>
          <a:xfrm>
            <a:off x="2692675" y="12476"/>
            <a:ext cx="1261242" cy="584750"/>
          </a:xfrm>
          <a:prstGeom prst="rect">
            <a:avLst/>
          </a:prstGeom>
          <a:noFill/>
          <a:ln>
            <a:noFill/>
          </a:ln>
        </p:spPr>
      </p:pic>
      <p:sp>
        <p:nvSpPr>
          <p:cNvPr id="90" name="Google Shape;90;p1"/>
          <p:cNvSpPr txBox="1"/>
          <p:nvPr/>
        </p:nvSpPr>
        <p:spPr>
          <a:xfrm>
            <a:off x="298649" y="1305925"/>
            <a:ext cx="8546700"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1" u="sng" dirty="0" err="1">
                <a:solidFill>
                  <a:schemeClr val="dk1"/>
                </a:solidFill>
              </a:rPr>
              <a:t>Fjölbreytni</a:t>
            </a:r>
            <a:r>
              <a:rPr lang="en-US" sz="2800" b="1" u="sng" dirty="0">
                <a:solidFill>
                  <a:schemeClr val="dk1"/>
                </a:solidFill>
              </a:rPr>
              <a:t> í </a:t>
            </a:r>
            <a:r>
              <a:rPr lang="en-US" sz="2800" b="1" u="sng" dirty="0" err="1">
                <a:solidFill>
                  <a:schemeClr val="dk1"/>
                </a:solidFill>
              </a:rPr>
              <a:t>fyrirrúmi</a:t>
            </a:r>
            <a:r>
              <a:rPr lang="en-US" sz="2800" b="1" u="sng" dirty="0">
                <a:solidFill>
                  <a:schemeClr val="dk1"/>
                </a:solidFill>
              </a:rPr>
              <a:t> - Lota</a:t>
            </a:r>
            <a:r>
              <a:rPr lang="en-US" sz="2800" b="1" i="0" u="sng" strike="noStrike" cap="none" dirty="0">
                <a:solidFill>
                  <a:schemeClr val="dk1"/>
                </a:solidFill>
                <a:latin typeface="Arial"/>
                <a:ea typeface="Arial"/>
                <a:cs typeface="Arial"/>
                <a:sym typeface="Arial"/>
              </a:rPr>
              <a:t> 1</a:t>
            </a:r>
            <a:r>
              <a:rPr lang="en-US" sz="2800" b="1" i="0" u="none" strike="noStrike" cap="none" dirty="0">
                <a:solidFill>
                  <a:schemeClr val="dk1"/>
                </a:solidFill>
                <a:latin typeface="Arial"/>
                <a:ea typeface="Arial"/>
                <a:cs typeface="Arial"/>
                <a:sym typeface="Arial"/>
              </a:rPr>
              <a:t>: </a:t>
            </a:r>
            <a:endParaRPr sz="28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2800" b="1" i="0" u="none" strike="noStrike" cap="none" dirty="0" err="1">
                <a:solidFill>
                  <a:schemeClr val="dk1"/>
                </a:solidFill>
                <a:latin typeface="Arial"/>
                <a:ea typeface="Arial"/>
                <a:cs typeface="Arial"/>
                <a:sym typeface="Arial"/>
              </a:rPr>
              <a:t>Ávinningur</a:t>
            </a:r>
            <a:r>
              <a:rPr lang="en-US" sz="2800" b="1" i="0" u="none" strike="noStrike" cap="none" dirty="0">
                <a:solidFill>
                  <a:schemeClr val="dk1"/>
                </a:solidFill>
                <a:latin typeface="Arial"/>
                <a:ea typeface="Arial"/>
                <a:cs typeface="Arial"/>
                <a:sym typeface="Arial"/>
              </a:rPr>
              <a:t> </a:t>
            </a:r>
            <a:r>
              <a:rPr lang="en-US" sz="2800" b="1" i="0" u="none" strike="noStrike" cap="none" dirty="0" err="1">
                <a:solidFill>
                  <a:schemeClr val="dk1"/>
                </a:solidFill>
                <a:latin typeface="Arial"/>
                <a:ea typeface="Arial"/>
                <a:cs typeface="Arial"/>
                <a:sym typeface="Arial"/>
              </a:rPr>
              <a:t>af</a:t>
            </a:r>
            <a:r>
              <a:rPr lang="en-US" sz="2800" b="1" i="0" u="none" strike="noStrike" cap="none" dirty="0">
                <a:solidFill>
                  <a:schemeClr val="dk1"/>
                </a:solidFill>
                <a:latin typeface="Arial"/>
                <a:ea typeface="Arial"/>
                <a:cs typeface="Arial"/>
                <a:sym typeface="Arial"/>
              </a:rPr>
              <a:t> </a:t>
            </a:r>
            <a:r>
              <a:rPr lang="en-US" sz="2800" b="1" i="0" u="none" strike="noStrike" cap="none" dirty="0" err="1">
                <a:solidFill>
                  <a:schemeClr val="dk1"/>
                </a:solidFill>
                <a:latin typeface="Arial"/>
                <a:ea typeface="Arial"/>
                <a:cs typeface="Arial"/>
                <a:sym typeface="Arial"/>
              </a:rPr>
              <a:t>fjölbreyttum</a:t>
            </a:r>
            <a:r>
              <a:rPr lang="en-US" sz="2800" b="1" i="0" u="none" strike="noStrike" cap="none" dirty="0">
                <a:solidFill>
                  <a:schemeClr val="dk1"/>
                </a:solidFill>
                <a:latin typeface="Arial"/>
                <a:ea typeface="Arial"/>
                <a:cs typeface="Arial"/>
                <a:sym typeface="Arial"/>
              </a:rPr>
              <a:t> </a:t>
            </a:r>
            <a:r>
              <a:rPr lang="en-US" sz="2800" b="1" i="0" u="none" strike="noStrike" cap="none" dirty="0" err="1">
                <a:solidFill>
                  <a:schemeClr val="dk1"/>
                </a:solidFill>
                <a:latin typeface="Arial"/>
                <a:ea typeface="Arial"/>
                <a:cs typeface="Arial"/>
                <a:sym typeface="Arial"/>
              </a:rPr>
              <a:t>starfshóp</a:t>
            </a:r>
            <a:r>
              <a:rPr lang="en-US" sz="2800" b="1" i="0" u="none" strike="noStrike" cap="none" dirty="0">
                <a:solidFill>
                  <a:schemeClr val="dk1"/>
                </a:solidFill>
                <a:latin typeface="Arial"/>
                <a:ea typeface="Arial"/>
                <a:cs typeface="Arial"/>
                <a:sym typeface="Arial"/>
              </a:rPr>
              <a:t> </a:t>
            </a:r>
            <a:r>
              <a:rPr lang="en-US" sz="2800" b="1" i="0" u="none" strike="noStrike" cap="none" dirty="0" err="1">
                <a:solidFill>
                  <a:schemeClr val="dk1"/>
                </a:solidFill>
                <a:latin typeface="Arial"/>
                <a:ea typeface="Arial"/>
                <a:cs typeface="Arial"/>
                <a:sym typeface="Arial"/>
              </a:rPr>
              <a:t>fyrir</a:t>
            </a:r>
            <a:r>
              <a:rPr lang="en-US" sz="2800" b="1" i="0" u="none" strike="noStrike" cap="none" dirty="0">
                <a:solidFill>
                  <a:schemeClr val="dk1"/>
                </a:solidFill>
                <a:latin typeface="Arial"/>
                <a:ea typeface="Arial"/>
                <a:cs typeface="Arial"/>
                <a:sym typeface="Arial"/>
              </a:rPr>
              <a:t> stofnanir og </a:t>
            </a:r>
            <a:r>
              <a:rPr lang="en-US" sz="2800" b="1" i="0" u="none" strike="noStrike" cap="none" dirty="0" err="1">
                <a:solidFill>
                  <a:schemeClr val="dk1"/>
                </a:solidFill>
                <a:latin typeface="Arial"/>
                <a:ea typeface="Arial"/>
                <a:cs typeface="Arial"/>
                <a:sym typeface="Arial"/>
              </a:rPr>
              <a:t>einstaklinga</a:t>
            </a:r>
            <a:endParaRPr lang="en-US" sz="2800" b="0" i="0" u="none" strike="noStrike" cap="none" dirty="0">
              <a:solidFill>
                <a:schemeClr val="dk1"/>
              </a:solidFill>
              <a:latin typeface="Arial"/>
              <a:ea typeface="Arial"/>
              <a:cs typeface="Arial"/>
              <a:sym typeface="Arial"/>
            </a:endParaRPr>
          </a:p>
        </p:txBody>
      </p:sp>
      <p:pic>
        <p:nvPicPr>
          <p:cNvPr id="3" name="Picture 2" descr="Icon&#10;&#10;Description automatically generated">
            <a:extLst>
              <a:ext uri="{FF2B5EF4-FFF2-40B4-BE49-F238E27FC236}">
                <a16:creationId xmlns:a16="http://schemas.microsoft.com/office/drawing/2014/main" id="{35AC5BBD-E99B-DD96-9C0F-0395D4EB9142}"/>
              </a:ext>
            </a:extLst>
          </p:cNvPr>
          <p:cNvPicPr>
            <a:picLocks noChangeAspect="1"/>
          </p:cNvPicPr>
          <p:nvPr/>
        </p:nvPicPr>
        <p:blipFill>
          <a:blip r:embed="rId7"/>
          <a:stretch>
            <a:fillRect/>
          </a:stretch>
        </p:blipFill>
        <p:spPr>
          <a:xfrm>
            <a:off x="5017803" y="12476"/>
            <a:ext cx="1302555" cy="714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3"/>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dirty="0" err="1">
                <a:solidFill>
                  <a:srgbClr val="0070C0"/>
                </a:solidFill>
              </a:rPr>
              <a:t>Af</a:t>
            </a:r>
            <a:r>
              <a:rPr lang="en-US" sz="3600" b="1" dirty="0">
                <a:solidFill>
                  <a:srgbClr val="0070C0"/>
                </a:solidFill>
              </a:rPr>
              <a:t> </a:t>
            </a:r>
            <a:r>
              <a:rPr lang="en-US" sz="3600" b="1" dirty="0" err="1">
                <a:solidFill>
                  <a:srgbClr val="0070C0"/>
                </a:solidFill>
              </a:rPr>
              <a:t>hverju</a:t>
            </a:r>
            <a:r>
              <a:rPr lang="en-US" sz="3600" b="1" dirty="0">
                <a:solidFill>
                  <a:srgbClr val="0070C0"/>
                </a:solidFill>
              </a:rPr>
              <a:t> </a:t>
            </a:r>
            <a:r>
              <a:rPr lang="en-US" sz="3600" b="1" dirty="0" err="1">
                <a:solidFill>
                  <a:srgbClr val="0070C0"/>
                </a:solidFill>
              </a:rPr>
              <a:t>fjölbreytni</a:t>
            </a:r>
            <a:r>
              <a:rPr lang="en-US" sz="3600" b="1" dirty="0">
                <a:solidFill>
                  <a:srgbClr val="0070C0"/>
                </a:solidFill>
              </a:rPr>
              <a:t>? </a:t>
            </a:r>
            <a:r>
              <a:rPr lang="en-US" sz="3600" b="1" dirty="0" err="1">
                <a:solidFill>
                  <a:srgbClr val="0070C0"/>
                </a:solidFill>
              </a:rPr>
              <a:t>Hagrænir</a:t>
            </a:r>
            <a:r>
              <a:rPr lang="en-US" sz="3600" b="1" dirty="0">
                <a:solidFill>
                  <a:srgbClr val="0070C0"/>
                </a:solidFill>
              </a:rPr>
              <a:t> </a:t>
            </a:r>
            <a:r>
              <a:rPr lang="en-US" sz="3600" b="1" dirty="0" err="1">
                <a:solidFill>
                  <a:srgbClr val="0070C0"/>
                </a:solidFill>
              </a:rPr>
              <a:t>hvatar</a:t>
            </a:r>
            <a:endParaRPr sz="3600" dirty="0"/>
          </a:p>
        </p:txBody>
      </p:sp>
      <p:sp>
        <p:nvSpPr>
          <p:cNvPr id="220" name="Google Shape;220;p23"/>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221" name="Google Shape;221;p23"/>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22" name="Google Shape;222;p23"/>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23" name="Google Shape;223;p23"/>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224" name="Google Shape;224;p23"/>
          <p:cNvSpPr txBox="1"/>
          <p:nvPr/>
        </p:nvSpPr>
        <p:spPr>
          <a:xfrm>
            <a:off x="888798" y="1857775"/>
            <a:ext cx="5181600" cy="4351338"/>
          </a:xfrm>
          <a:prstGeom prst="rect">
            <a:avLst/>
          </a:prstGeom>
          <a:noFill/>
          <a:ln>
            <a:noFill/>
          </a:ln>
        </p:spPr>
        <p:txBody>
          <a:bodyPr spcFirstLastPara="1" wrap="square" lIns="91425" tIns="45700" rIns="91425" bIns="45700" anchor="t" anchorCtr="0">
            <a:normAutofit fontScale="47500" lnSpcReduction="20000"/>
          </a:bodyPr>
          <a:lstStyle/>
          <a:p>
            <a:pPr marL="0" marR="0" lvl="0" indent="0" algn="l" rtl="0">
              <a:lnSpc>
                <a:spcPct val="100000"/>
              </a:lnSpc>
              <a:spcBef>
                <a:spcPts val="360"/>
              </a:spcBef>
              <a:spcAft>
                <a:spcPts val="0"/>
              </a:spcAft>
              <a:buClr>
                <a:schemeClr val="dk1"/>
              </a:buClr>
              <a:buSzPct val="102272"/>
              <a:buFont typeface="Arial"/>
              <a:buNone/>
            </a:pPr>
            <a:r>
              <a:rPr lang="en-US" sz="3200" b="1" i="0" u="none" strike="noStrike" cap="none" dirty="0">
                <a:solidFill>
                  <a:schemeClr val="dk1"/>
                </a:solidFill>
                <a:latin typeface="Arial"/>
                <a:ea typeface="Arial"/>
                <a:cs typeface="Arial"/>
                <a:sym typeface="Arial"/>
              </a:rPr>
              <a:t>Example: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360"/>
              </a:spcBef>
              <a:spcAft>
                <a:spcPts val="0"/>
              </a:spcAft>
              <a:buClr>
                <a:schemeClr val="dk1"/>
              </a:buClr>
              <a:buSzPct val="102272"/>
              <a:buFont typeface="Arial"/>
              <a:buNone/>
            </a:pPr>
            <a:r>
              <a:rPr lang="en-US" sz="3200" b="1" i="0" u="none" strike="noStrike" cap="none" dirty="0">
                <a:solidFill>
                  <a:schemeClr val="dk1"/>
                </a:solidFill>
                <a:latin typeface="Arial"/>
                <a:ea typeface="Arial"/>
                <a:cs typeface="Arial"/>
                <a:sym typeface="Arial"/>
              </a:rPr>
              <a:t>In USA Nasdaq n</a:t>
            </a:r>
            <a:r>
              <a:rPr lang="en-US" sz="3200" b="0" i="0" u="none" strike="noStrike" cap="none" dirty="0">
                <a:solidFill>
                  <a:srgbClr val="000000"/>
                </a:solidFill>
                <a:latin typeface="Arial"/>
                <a:ea typeface="Arial"/>
                <a:cs typeface="Arial"/>
                <a:sym typeface="Arial"/>
              </a:rPr>
              <a:t>amed to 2021 Bloomberg Gender-Equality Index</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360"/>
              </a:spcBef>
              <a:spcAft>
                <a:spcPts val="0"/>
              </a:spcAft>
              <a:buClr>
                <a:schemeClr val="dk1"/>
              </a:buClr>
              <a:buSzPct val="102272"/>
              <a:buFont typeface="Arial"/>
              <a:buNone/>
            </a:pPr>
            <a:endParaRPr sz="3200" b="1" i="0" u="none" strike="noStrike" cap="none" dirty="0">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ct val="102272"/>
              <a:buFont typeface="Arial"/>
              <a:buNone/>
            </a:pPr>
            <a:r>
              <a:rPr lang="en-US" sz="3200" b="0" i="0" u="none" strike="noStrike" cap="none" dirty="0">
                <a:solidFill>
                  <a:srgbClr val="2B2B2B"/>
                </a:solidFill>
                <a:latin typeface="Arial"/>
                <a:ea typeface="Arial"/>
                <a:cs typeface="Arial"/>
                <a:sym typeface="Arial"/>
              </a:rPr>
              <a:t>The reference index measures gender equality across five pillars: female leadership and talent pipeline, equal pay and gender pay parity, inclusive culture, sexual harassment policies, and pro-women brands. Nasdaq was included in this year’s index for scoring at or above a global threshold established by Bloomberg to reflect a high level of disclosure and overall performance across the framework’s five pillars.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360"/>
              </a:spcBef>
              <a:spcAft>
                <a:spcPts val="0"/>
              </a:spcAft>
              <a:buClr>
                <a:schemeClr val="dk1"/>
              </a:buClr>
              <a:buSzPct val="102272"/>
              <a:buFont typeface="Arial"/>
              <a:buNone/>
            </a:pPr>
            <a:endParaRPr sz="3200" b="0" i="0" u="none" strike="noStrike" cap="none" dirty="0">
              <a:solidFill>
                <a:srgbClr val="2B2B2B"/>
              </a:solidFill>
              <a:latin typeface="Source Sans Pro"/>
              <a:ea typeface="Source Sans Pro"/>
              <a:cs typeface="Source Sans Pro"/>
              <a:sym typeface="Source Sans Pro"/>
            </a:endParaRPr>
          </a:p>
          <a:p>
            <a:pPr marL="0" marR="0" lvl="0" indent="0" algn="l" rtl="0">
              <a:lnSpc>
                <a:spcPct val="100000"/>
              </a:lnSpc>
              <a:spcBef>
                <a:spcPts val="360"/>
              </a:spcBef>
              <a:spcAft>
                <a:spcPts val="0"/>
              </a:spcAft>
              <a:buClr>
                <a:schemeClr val="dk1"/>
              </a:buClr>
              <a:buSzPct val="163636"/>
              <a:buFont typeface="Arial"/>
              <a:buNone/>
            </a:pPr>
            <a:r>
              <a:rPr lang="en-US" sz="3400" b="1" i="0" u="none" strike="noStrike" cap="none" dirty="0">
                <a:solidFill>
                  <a:srgbClr val="0070C0"/>
                </a:solidFill>
                <a:latin typeface="Calibri"/>
                <a:ea typeface="Calibri"/>
                <a:cs typeface="Calibri"/>
                <a:sym typeface="Calibri"/>
              </a:rPr>
              <a:t>Competitive edge for recruitment and with other brands/ providers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360"/>
              </a:spcBef>
              <a:spcAft>
                <a:spcPts val="0"/>
              </a:spcAft>
              <a:buClr>
                <a:schemeClr val="dk1"/>
              </a:buClr>
              <a:buSzPct val="163636"/>
              <a:buFont typeface="Arial"/>
              <a:buNone/>
            </a:pPr>
            <a:endParaRPr sz="3400" b="1" i="0" u="none" strike="noStrike" cap="none" dirty="0">
              <a:solidFill>
                <a:srgbClr val="0070C0"/>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ct val="163636"/>
              <a:buFont typeface="Arial"/>
              <a:buNone/>
            </a:pPr>
            <a:r>
              <a:rPr lang="en-US" sz="2000" b="1" i="0" u="none" strike="noStrike" cap="none" dirty="0">
                <a:solidFill>
                  <a:schemeClr val="dk1"/>
                </a:solidFill>
                <a:latin typeface="Calibri"/>
                <a:ea typeface="Calibri"/>
                <a:cs typeface="Calibri"/>
                <a:sym typeface="Calibri"/>
              </a:rPr>
              <a:t>https://www.nasdaq.com/articles/nasdaq-named-to-2021-bloomberg-gender-equality-index-2021-02-03</a:t>
            </a:r>
            <a:endParaRPr sz="1400" b="0" i="0" u="none" strike="noStrike" cap="none" dirty="0">
              <a:solidFill>
                <a:srgbClr val="000000"/>
              </a:solidFill>
              <a:latin typeface="Arial"/>
              <a:ea typeface="Arial"/>
              <a:cs typeface="Arial"/>
              <a:sym typeface="Arial"/>
            </a:endParaRPr>
          </a:p>
        </p:txBody>
      </p:sp>
      <p:pic>
        <p:nvPicPr>
          <p:cNvPr id="225" name="Google Shape;225;p23" descr="Scales of justice outline"/>
          <p:cNvPicPr preferRelativeResize="0"/>
          <p:nvPr/>
        </p:nvPicPr>
        <p:blipFill rotWithShape="1">
          <a:blip r:embed="rId5">
            <a:alphaModFix/>
          </a:blip>
          <a:srcRect/>
          <a:stretch/>
        </p:blipFill>
        <p:spPr>
          <a:xfrm>
            <a:off x="6070398" y="2241380"/>
            <a:ext cx="2375240" cy="23752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4"/>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br>
              <a:rPr lang="en-US" sz="2800" b="1">
                <a:solidFill>
                  <a:srgbClr val="0070C0"/>
                </a:solidFill>
              </a:rPr>
            </a:br>
            <a:r>
              <a:rPr lang="en-US" sz="2800" b="1">
                <a:solidFill>
                  <a:srgbClr val="0070C0"/>
                </a:solidFill>
              </a:rPr>
              <a:t>Harvard Business Review research (April 2021 150 multinational firms in Europe analysed)</a:t>
            </a:r>
            <a:br>
              <a:rPr lang="en-US" sz="2800" b="1"/>
            </a:br>
            <a:endParaRPr sz="2800"/>
          </a:p>
        </p:txBody>
      </p:sp>
      <p:sp>
        <p:nvSpPr>
          <p:cNvPr id="231" name="Google Shape;231;p24"/>
          <p:cNvSpPr txBox="1">
            <a:spLocks noGrp="1"/>
          </p:cNvSpPr>
          <p:nvPr>
            <p:ph type="body" idx="1"/>
          </p:nvPr>
        </p:nvSpPr>
        <p:spPr>
          <a:xfrm>
            <a:off x="457200" y="1823275"/>
            <a:ext cx="3156900" cy="4302900"/>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sz="2800" dirty="0"/>
              <a:t>What are mechanisms that deliver higher performance with gender equal </a:t>
            </a:r>
            <a:r>
              <a:rPr lang="en-US" sz="2800" dirty="0" err="1"/>
              <a:t>organisations</a:t>
            </a:r>
            <a:r>
              <a:rPr lang="en-US" sz="2800" dirty="0"/>
              <a:t>?</a:t>
            </a:r>
            <a:endParaRPr dirty="0"/>
          </a:p>
          <a:p>
            <a:pPr marL="114300" lvl="0" indent="0" algn="l" rtl="0">
              <a:lnSpc>
                <a:spcPct val="100000"/>
              </a:lnSpc>
              <a:spcBef>
                <a:spcPts val="360"/>
              </a:spcBef>
              <a:spcAft>
                <a:spcPts val="0"/>
              </a:spcAft>
              <a:buSzPts val="1800"/>
              <a:buNone/>
            </a:pPr>
            <a:endParaRPr sz="2400" b="1" dirty="0"/>
          </a:p>
          <a:p>
            <a:pPr marL="114300" lvl="0" indent="0" algn="l" rtl="0">
              <a:lnSpc>
                <a:spcPct val="100000"/>
              </a:lnSpc>
              <a:spcBef>
                <a:spcPts val="360"/>
              </a:spcBef>
              <a:spcAft>
                <a:spcPts val="0"/>
              </a:spcAft>
              <a:buSzPts val="1800"/>
              <a:buNone/>
            </a:pPr>
            <a:r>
              <a:rPr lang="en-US" sz="2400" b="1" dirty="0"/>
              <a:t>Women on boards/ senior positions?</a:t>
            </a:r>
            <a:endParaRPr sz="2400" dirty="0"/>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232" name="Google Shape;232;p24"/>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3" name="Google Shape;233;p24"/>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34" name="Google Shape;234;p24"/>
          <p:cNvPicPr preferRelativeResize="0"/>
          <p:nvPr/>
        </p:nvPicPr>
        <p:blipFill rotWithShape="1">
          <a:blip r:embed="rId4">
            <a:alphaModFix/>
          </a:blip>
          <a:srcRect/>
          <a:stretch/>
        </p:blipFill>
        <p:spPr>
          <a:xfrm>
            <a:off x="7718900" y="6209113"/>
            <a:ext cx="1261242" cy="584750"/>
          </a:xfrm>
          <a:prstGeom prst="rect">
            <a:avLst/>
          </a:prstGeom>
          <a:noFill/>
          <a:ln>
            <a:noFill/>
          </a:ln>
        </p:spPr>
      </p:pic>
      <p:grpSp>
        <p:nvGrpSpPr>
          <p:cNvPr id="235" name="Google Shape;235;p24"/>
          <p:cNvGrpSpPr/>
          <p:nvPr/>
        </p:nvGrpSpPr>
        <p:grpSpPr>
          <a:xfrm>
            <a:off x="3935850" y="1815200"/>
            <a:ext cx="2427580" cy="2062535"/>
            <a:chOff x="-1" y="0"/>
            <a:chExt cx="2590801" cy="2175670"/>
          </a:xfrm>
        </p:grpSpPr>
        <p:sp>
          <p:nvSpPr>
            <p:cNvPr id="236" name="Google Shape;236;p24"/>
            <p:cNvSpPr/>
            <p:nvPr/>
          </p:nvSpPr>
          <p:spPr>
            <a:xfrm rot="-5400000">
              <a:off x="207565" y="-207565"/>
              <a:ext cx="2175669" cy="2590800"/>
            </a:xfrm>
            <a:prstGeom prst="round1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4"/>
            <p:cNvSpPr txBox="1"/>
            <p:nvPr/>
          </p:nvSpPr>
          <p:spPr>
            <a:xfrm>
              <a:off x="0" y="0"/>
              <a:ext cx="2590800" cy="1631751"/>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Open to change and less open to risk</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25"/>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Change in strategic thinking and decisions</a:t>
              </a:r>
              <a:endParaRPr sz="1400" b="0" i="0" u="none" strike="noStrike" cap="none">
                <a:solidFill>
                  <a:srgbClr val="000000"/>
                </a:solidFill>
                <a:latin typeface="Arial"/>
                <a:ea typeface="Arial"/>
                <a:cs typeface="Arial"/>
                <a:sym typeface="Arial"/>
              </a:endParaRPr>
            </a:p>
          </p:txBody>
        </p:sp>
      </p:grpSp>
      <p:grpSp>
        <p:nvGrpSpPr>
          <p:cNvPr id="238" name="Google Shape;238;p24"/>
          <p:cNvGrpSpPr/>
          <p:nvPr/>
        </p:nvGrpSpPr>
        <p:grpSpPr>
          <a:xfrm>
            <a:off x="6389341" y="3790456"/>
            <a:ext cx="2590800" cy="2175669"/>
            <a:chOff x="2590800" y="2175668"/>
            <a:chExt cx="2590800" cy="2175669"/>
          </a:xfrm>
        </p:grpSpPr>
        <p:sp>
          <p:nvSpPr>
            <p:cNvPr id="239" name="Google Shape;239;p24"/>
            <p:cNvSpPr/>
            <p:nvPr/>
          </p:nvSpPr>
          <p:spPr>
            <a:xfrm rot="5400000">
              <a:off x="2798365" y="1968103"/>
              <a:ext cx="2175669" cy="2590800"/>
            </a:xfrm>
            <a:prstGeom prst="round1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4"/>
            <p:cNvSpPr txBox="1"/>
            <p:nvPr/>
          </p:nvSpPr>
          <p:spPr>
            <a:xfrm>
              <a:off x="2590800" y="2719586"/>
              <a:ext cx="2590800" cy="1631751"/>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Care less about tradition and challenge the status quo- drives change</a:t>
              </a:r>
              <a:endParaRPr sz="1400" b="0" i="0" u="none" strike="noStrike" cap="none">
                <a:solidFill>
                  <a:srgbClr val="000000"/>
                </a:solidFill>
                <a:latin typeface="Arial"/>
                <a:ea typeface="Arial"/>
                <a:cs typeface="Arial"/>
                <a:sym typeface="Arial"/>
              </a:endParaRPr>
            </a:p>
          </p:txBody>
        </p:sp>
      </p:grpSp>
      <p:grpSp>
        <p:nvGrpSpPr>
          <p:cNvPr id="241" name="Google Shape;241;p24"/>
          <p:cNvGrpSpPr/>
          <p:nvPr/>
        </p:nvGrpSpPr>
        <p:grpSpPr>
          <a:xfrm>
            <a:off x="6376350" y="1815200"/>
            <a:ext cx="2590800" cy="2062534"/>
            <a:chOff x="2590800" y="0"/>
            <a:chExt cx="2590800" cy="2175669"/>
          </a:xfrm>
        </p:grpSpPr>
        <p:sp>
          <p:nvSpPr>
            <p:cNvPr id="242" name="Google Shape;242;p24"/>
            <p:cNvSpPr/>
            <p:nvPr/>
          </p:nvSpPr>
          <p:spPr>
            <a:xfrm>
              <a:off x="2590800" y="0"/>
              <a:ext cx="2590800" cy="2175669"/>
            </a:xfrm>
            <a:prstGeom prst="round1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24"/>
            <p:cNvSpPr txBox="1"/>
            <p:nvPr/>
          </p:nvSpPr>
          <p:spPr>
            <a:xfrm>
              <a:off x="2590800" y="0"/>
              <a:ext cx="2590800" cy="1631751"/>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More investment in research and development</a:t>
              </a:r>
              <a:endParaRPr sz="1400" b="0" i="0" u="none" strike="noStrike" cap="none">
                <a:solidFill>
                  <a:srgbClr val="000000"/>
                </a:solidFill>
                <a:latin typeface="Arial"/>
                <a:ea typeface="Arial"/>
                <a:cs typeface="Arial"/>
                <a:sym typeface="Arial"/>
              </a:endParaRPr>
            </a:p>
          </p:txBody>
        </p:sp>
      </p:grpSp>
      <p:grpSp>
        <p:nvGrpSpPr>
          <p:cNvPr id="244" name="Google Shape;244;p24"/>
          <p:cNvGrpSpPr/>
          <p:nvPr/>
        </p:nvGrpSpPr>
        <p:grpSpPr>
          <a:xfrm>
            <a:off x="3853450" y="3877698"/>
            <a:ext cx="2509967" cy="2088327"/>
            <a:chOff x="0" y="2348146"/>
            <a:chExt cx="2590800" cy="2003191"/>
          </a:xfrm>
        </p:grpSpPr>
        <p:sp>
          <p:nvSpPr>
            <p:cNvPr id="245" name="Google Shape;245;p24"/>
            <p:cNvSpPr/>
            <p:nvPr/>
          </p:nvSpPr>
          <p:spPr>
            <a:xfrm rot="10800000">
              <a:off x="73148" y="2348146"/>
              <a:ext cx="2517652" cy="2003191"/>
            </a:xfrm>
            <a:prstGeom prst="round1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24"/>
            <p:cNvSpPr txBox="1"/>
            <p:nvPr/>
          </p:nvSpPr>
          <p:spPr>
            <a:xfrm>
              <a:off x="0" y="2719586"/>
              <a:ext cx="2590800" cy="1631751"/>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Weighing proposals for novelty with failure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5"/>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dirty="0" err="1">
                <a:solidFill>
                  <a:srgbClr val="0070C0"/>
                </a:solidFill>
              </a:rPr>
              <a:t>Konur</a:t>
            </a:r>
            <a:r>
              <a:rPr lang="en-US" sz="3600" b="1" dirty="0">
                <a:solidFill>
                  <a:srgbClr val="0070C0"/>
                </a:solidFill>
              </a:rPr>
              <a:t> </a:t>
            </a:r>
            <a:r>
              <a:rPr lang="en-US" sz="3600" b="1" dirty="0" err="1">
                <a:solidFill>
                  <a:srgbClr val="0070C0"/>
                </a:solidFill>
              </a:rPr>
              <a:t>að</a:t>
            </a:r>
            <a:r>
              <a:rPr lang="en-US" sz="3600" b="1" dirty="0">
                <a:solidFill>
                  <a:srgbClr val="0070C0"/>
                </a:solidFill>
              </a:rPr>
              <a:t> </a:t>
            </a:r>
            <a:r>
              <a:rPr lang="en-US" sz="3600" b="1" dirty="0" err="1">
                <a:solidFill>
                  <a:srgbClr val="0070C0"/>
                </a:solidFill>
              </a:rPr>
              <a:t>yfirgefa</a:t>
            </a:r>
            <a:r>
              <a:rPr lang="en-US" sz="3600" b="1" dirty="0">
                <a:solidFill>
                  <a:srgbClr val="0070C0"/>
                </a:solidFill>
              </a:rPr>
              <a:t> </a:t>
            </a:r>
            <a:r>
              <a:rPr lang="en-US" sz="3600" b="1" dirty="0" err="1">
                <a:solidFill>
                  <a:srgbClr val="0070C0"/>
                </a:solidFill>
              </a:rPr>
              <a:t>vinnustaði</a:t>
            </a:r>
            <a:r>
              <a:rPr lang="en-US" sz="3600" b="1" dirty="0">
                <a:solidFill>
                  <a:srgbClr val="0070C0"/>
                </a:solidFill>
              </a:rPr>
              <a:t> (2022)</a:t>
            </a:r>
            <a:endParaRPr sz="3600" dirty="0"/>
          </a:p>
        </p:txBody>
      </p:sp>
      <p:sp>
        <p:nvSpPr>
          <p:cNvPr id="252" name="Google Shape;252;p55"/>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253" name="Google Shape;253;p55"/>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4" name="Google Shape;254;p55"/>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55" name="Google Shape;255;p55"/>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56" name="Google Shape;256;p55" descr="Scales of justice outline"/>
          <p:cNvPicPr preferRelativeResize="0"/>
          <p:nvPr/>
        </p:nvPicPr>
        <p:blipFill rotWithShape="1">
          <a:blip r:embed="rId5">
            <a:alphaModFix/>
          </a:blip>
          <a:srcRect/>
          <a:stretch/>
        </p:blipFill>
        <p:spPr>
          <a:xfrm>
            <a:off x="6260533" y="2090058"/>
            <a:ext cx="2185534" cy="2185534"/>
          </a:xfrm>
          <a:prstGeom prst="rect">
            <a:avLst/>
          </a:prstGeom>
          <a:noFill/>
          <a:ln>
            <a:noFill/>
          </a:ln>
        </p:spPr>
      </p:pic>
      <p:pic>
        <p:nvPicPr>
          <p:cNvPr id="258" name="Google Shape;258;p55"/>
          <p:cNvPicPr preferRelativeResize="0"/>
          <p:nvPr/>
        </p:nvPicPr>
        <p:blipFill rotWithShape="1">
          <a:blip r:embed="rId6">
            <a:alphaModFix/>
          </a:blip>
          <a:srcRect/>
          <a:stretch/>
        </p:blipFill>
        <p:spPr>
          <a:xfrm>
            <a:off x="919613" y="1500588"/>
            <a:ext cx="7304773" cy="47734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5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dirty="0" err="1">
                <a:solidFill>
                  <a:srgbClr val="0070C0"/>
                </a:solidFill>
              </a:rPr>
              <a:t>Af</a:t>
            </a:r>
            <a:r>
              <a:rPr lang="en-US" sz="3600" b="1" dirty="0">
                <a:solidFill>
                  <a:srgbClr val="0070C0"/>
                </a:solidFill>
              </a:rPr>
              <a:t> </a:t>
            </a:r>
            <a:r>
              <a:rPr lang="en-US" sz="3600" b="1" dirty="0" err="1">
                <a:solidFill>
                  <a:srgbClr val="0070C0"/>
                </a:solidFill>
              </a:rPr>
              <a:t>hverju</a:t>
            </a:r>
            <a:r>
              <a:rPr lang="en-US" sz="3600" b="1" dirty="0">
                <a:solidFill>
                  <a:srgbClr val="0070C0"/>
                </a:solidFill>
              </a:rPr>
              <a:t> eru </a:t>
            </a:r>
            <a:r>
              <a:rPr lang="en-US" sz="3600" b="1" dirty="0" err="1">
                <a:solidFill>
                  <a:srgbClr val="0070C0"/>
                </a:solidFill>
              </a:rPr>
              <a:t>konur</a:t>
            </a:r>
            <a:r>
              <a:rPr lang="en-US" sz="3600" b="1" dirty="0">
                <a:solidFill>
                  <a:srgbClr val="0070C0"/>
                </a:solidFill>
              </a:rPr>
              <a:t> </a:t>
            </a:r>
            <a:r>
              <a:rPr lang="en-US" sz="3600" b="1" dirty="0" err="1">
                <a:solidFill>
                  <a:srgbClr val="0070C0"/>
                </a:solidFill>
              </a:rPr>
              <a:t>að</a:t>
            </a:r>
            <a:r>
              <a:rPr lang="en-US" sz="3600" b="1" dirty="0">
                <a:solidFill>
                  <a:srgbClr val="0070C0"/>
                </a:solidFill>
              </a:rPr>
              <a:t> </a:t>
            </a:r>
            <a:r>
              <a:rPr lang="en-US" sz="3600" b="1" dirty="0" err="1">
                <a:solidFill>
                  <a:srgbClr val="0070C0"/>
                </a:solidFill>
              </a:rPr>
              <a:t>skipta</a:t>
            </a:r>
            <a:r>
              <a:rPr lang="en-US" sz="3600" b="1" dirty="0">
                <a:solidFill>
                  <a:srgbClr val="0070C0"/>
                </a:solidFill>
              </a:rPr>
              <a:t> um </a:t>
            </a:r>
            <a:r>
              <a:rPr lang="en-US" sz="3600" b="1" dirty="0" err="1">
                <a:solidFill>
                  <a:srgbClr val="0070C0"/>
                </a:solidFill>
              </a:rPr>
              <a:t>störf</a:t>
            </a:r>
            <a:endParaRPr sz="3600" dirty="0"/>
          </a:p>
        </p:txBody>
      </p:sp>
      <p:sp>
        <p:nvSpPr>
          <p:cNvPr id="264" name="Google Shape;264;p56"/>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265" name="Google Shape;265;p5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6" name="Google Shape;266;p5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67" name="Google Shape;267;p56"/>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68" name="Google Shape;268;p56"/>
          <p:cNvPicPr preferRelativeResize="0"/>
          <p:nvPr/>
        </p:nvPicPr>
        <p:blipFill rotWithShape="1">
          <a:blip r:embed="rId5">
            <a:alphaModFix/>
          </a:blip>
          <a:srcRect/>
          <a:stretch/>
        </p:blipFill>
        <p:spPr>
          <a:xfrm>
            <a:off x="688063" y="1772682"/>
            <a:ext cx="7767873" cy="49269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7"/>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br>
              <a:rPr lang="en-US" sz="2800" b="1" dirty="0">
                <a:solidFill>
                  <a:srgbClr val="0070C0"/>
                </a:solidFill>
              </a:rPr>
            </a:br>
            <a:r>
              <a:rPr lang="en-US" sz="2800" b="1" dirty="0">
                <a:solidFill>
                  <a:srgbClr val="0070C0"/>
                </a:solidFill>
              </a:rPr>
              <a:t>Auk </a:t>
            </a:r>
            <a:r>
              <a:rPr lang="en-US" sz="2800" b="1" dirty="0" err="1">
                <a:solidFill>
                  <a:srgbClr val="0070C0"/>
                </a:solidFill>
              </a:rPr>
              <a:t>þess</a:t>
            </a:r>
            <a:r>
              <a:rPr lang="en-US" sz="2800" b="1" dirty="0">
                <a:solidFill>
                  <a:srgbClr val="0070C0"/>
                </a:solidFill>
              </a:rPr>
              <a:t> … the Glass Cliff Effect</a:t>
            </a:r>
            <a:br>
              <a:rPr lang="en-US" sz="2800" b="1" dirty="0"/>
            </a:br>
            <a:endParaRPr sz="2800" dirty="0"/>
          </a:p>
        </p:txBody>
      </p:sp>
      <p:sp>
        <p:nvSpPr>
          <p:cNvPr id="274" name="Google Shape;274;p57"/>
          <p:cNvSpPr txBox="1">
            <a:spLocks noGrp="1"/>
          </p:cNvSpPr>
          <p:nvPr>
            <p:ph type="body" idx="1"/>
          </p:nvPr>
        </p:nvSpPr>
        <p:spPr>
          <a:xfrm>
            <a:off x="457200" y="1823275"/>
            <a:ext cx="3808800" cy="4302900"/>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sz="2800" dirty="0"/>
              <a:t>Women and </a:t>
            </a:r>
            <a:r>
              <a:rPr lang="en-US" sz="2800" dirty="0" err="1"/>
              <a:t>minoritised</a:t>
            </a:r>
            <a:r>
              <a:rPr lang="en-US" sz="2800" dirty="0"/>
              <a:t> groups are more likely to be promoted to senior positions in times of crises when risks are greater and failure more likely!</a:t>
            </a:r>
            <a:endParaRPr dirty="0"/>
          </a:p>
          <a:p>
            <a:pPr marL="114300" lvl="0" indent="0" algn="l" rtl="0">
              <a:lnSpc>
                <a:spcPct val="100000"/>
              </a:lnSpc>
              <a:spcBef>
                <a:spcPts val="360"/>
              </a:spcBef>
              <a:spcAft>
                <a:spcPts val="0"/>
              </a:spcAft>
              <a:buSzPts val="1800"/>
              <a:buNone/>
            </a:pPr>
            <a:endParaRPr sz="2400" b="1" dirty="0"/>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275" name="Google Shape;275;p5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6" name="Google Shape;276;p5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77" name="Google Shape;277;p57"/>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278" name="Google Shape;278;p57"/>
          <p:cNvSpPr txBox="1"/>
          <p:nvPr/>
        </p:nvSpPr>
        <p:spPr>
          <a:xfrm>
            <a:off x="6389342" y="4334372"/>
            <a:ext cx="2590800" cy="16317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Car les about tradition and challenge the status quo- drives change</a:t>
            </a:r>
            <a:endParaRPr sz="1400" b="0" i="0" u="none" strike="noStrike" cap="none">
              <a:solidFill>
                <a:srgbClr val="000000"/>
              </a:solidFill>
              <a:latin typeface="Arial"/>
              <a:ea typeface="Arial"/>
              <a:cs typeface="Arial"/>
              <a:sym typeface="Arial"/>
            </a:endParaRPr>
          </a:p>
        </p:txBody>
      </p:sp>
      <p:pic>
        <p:nvPicPr>
          <p:cNvPr id="279" name="Google Shape;279;p57"/>
          <p:cNvPicPr preferRelativeResize="0"/>
          <p:nvPr/>
        </p:nvPicPr>
        <p:blipFill rotWithShape="1">
          <a:blip r:embed="rId5">
            <a:alphaModFix/>
          </a:blip>
          <a:srcRect/>
          <a:stretch/>
        </p:blipFill>
        <p:spPr>
          <a:xfrm>
            <a:off x="4389000" y="1570050"/>
            <a:ext cx="4602598" cy="34519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5"/>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b="1" dirty="0" err="1">
                <a:solidFill>
                  <a:srgbClr val="0070C0"/>
                </a:solidFill>
              </a:rPr>
              <a:t>Fjölbreytileiki</a:t>
            </a:r>
            <a:r>
              <a:rPr lang="en-US" b="1" dirty="0">
                <a:solidFill>
                  <a:srgbClr val="0070C0"/>
                </a:solidFill>
              </a:rPr>
              <a:t> í </a:t>
            </a:r>
            <a:r>
              <a:rPr lang="en-US" b="1" dirty="0" err="1">
                <a:solidFill>
                  <a:srgbClr val="0070C0"/>
                </a:solidFill>
              </a:rPr>
              <a:t>víðum</a:t>
            </a:r>
            <a:r>
              <a:rPr lang="en-US" b="1" dirty="0">
                <a:solidFill>
                  <a:srgbClr val="0070C0"/>
                </a:solidFill>
              </a:rPr>
              <a:t> </a:t>
            </a:r>
            <a:r>
              <a:rPr lang="en-US" b="1" dirty="0" err="1">
                <a:solidFill>
                  <a:srgbClr val="0070C0"/>
                </a:solidFill>
              </a:rPr>
              <a:t>skilningi</a:t>
            </a:r>
            <a:endParaRPr dirty="0"/>
          </a:p>
        </p:txBody>
      </p:sp>
      <p:sp>
        <p:nvSpPr>
          <p:cNvPr id="285" name="Google Shape;285;p25"/>
          <p:cNvSpPr txBox="1">
            <a:spLocks noGrp="1"/>
          </p:cNvSpPr>
          <p:nvPr>
            <p:ph type="body" idx="1"/>
          </p:nvPr>
        </p:nvSpPr>
        <p:spPr>
          <a:xfrm>
            <a:off x="568571" y="2015776"/>
            <a:ext cx="8229600" cy="4302900"/>
          </a:xfrm>
          <a:prstGeom prst="rect">
            <a:avLst/>
          </a:prstGeom>
          <a:noFill/>
          <a:ln>
            <a:noFill/>
          </a:ln>
        </p:spPr>
        <p:txBody>
          <a:bodyPr spcFirstLastPara="1" wrap="square" lIns="91425" tIns="45700" rIns="91425" bIns="45700" anchor="t" anchorCtr="0">
            <a:normAutofit fontScale="62500" lnSpcReduction="20000"/>
          </a:bodyPr>
          <a:lstStyle/>
          <a:p>
            <a:pPr indent="-356286">
              <a:buSzPct val="108107"/>
            </a:pPr>
            <a:r>
              <a:rPr lang="en-US" sz="2400" dirty="0" err="1">
                <a:solidFill>
                  <a:srgbClr val="242424"/>
                </a:solidFill>
                <a:latin typeface="Droid Serif"/>
              </a:rPr>
              <a:t>Kyni</a:t>
            </a:r>
            <a:endParaRPr lang="en-US" sz="2400" dirty="0">
              <a:solidFill>
                <a:srgbClr val="242424"/>
              </a:solidFill>
              <a:latin typeface="Droid Serif"/>
            </a:endParaRPr>
          </a:p>
          <a:p>
            <a:pPr indent="-356286">
              <a:buSzPct val="108107"/>
            </a:pPr>
            <a:r>
              <a:rPr lang="en-US" sz="2400" dirty="0" err="1">
                <a:solidFill>
                  <a:srgbClr val="242424"/>
                </a:solidFill>
                <a:latin typeface="Droid Serif"/>
              </a:rPr>
              <a:t>Kynþætti</a:t>
            </a:r>
            <a:endParaRPr sz="2400" dirty="0">
              <a:solidFill>
                <a:srgbClr val="242424"/>
              </a:solidFill>
              <a:latin typeface="Droid Serif"/>
            </a:endParaRPr>
          </a:p>
          <a:p>
            <a:pPr indent="-356286">
              <a:buSzPct val="108107"/>
            </a:pPr>
            <a:r>
              <a:rPr lang="is-IS" sz="2400" dirty="0">
                <a:solidFill>
                  <a:srgbClr val="242424"/>
                </a:solidFill>
                <a:latin typeface="Droid Serif"/>
              </a:rPr>
              <a:t>þjóðernisuppruna </a:t>
            </a:r>
          </a:p>
          <a:p>
            <a:pPr indent="-356286">
              <a:buSzPct val="108107"/>
            </a:pPr>
            <a:r>
              <a:rPr lang="is-IS" sz="2400" dirty="0">
                <a:solidFill>
                  <a:srgbClr val="242424"/>
                </a:solidFill>
                <a:latin typeface="Droid Serif"/>
              </a:rPr>
              <a:t>Trú</a:t>
            </a:r>
          </a:p>
          <a:p>
            <a:pPr marL="457200" lvl="0" indent="-356286" algn="l" rtl="0">
              <a:lnSpc>
                <a:spcPct val="100000"/>
              </a:lnSpc>
              <a:spcBef>
                <a:spcPts val="360"/>
              </a:spcBef>
              <a:spcAft>
                <a:spcPts val="0"/>
              </a:spcAft>
              <a:buSzPct val="108107"/>
              <a:buChar char="•"/>
            </a:pPr>
            <a:r>
              <a:rPr lang="is-IS" sz="2400" dirty="0">
                <a:solidFill>
                  <a:srgbClr val="242424"/>
                </a:solidFill>
                <a:latin typeface="Droid Serif"/>
              </a:rPr>
              <a:t>Lífsskoðun</a:t>
            </a:r>
          </a:p>
          <a:p>
            <a:pPr marL="457200" lvl="0" indent="-356286" algn="l" rtl="0">
              <a:lnSpc>
                <a:spcPct val="100000"/>
              </a:lnSpc>
              <a:spcBef>
                <a:spcPts val="360"/>
              </a:spcBef>
              <a:spcAft>
                <a:spcPts val="0"/>
              </a:spcAft>
              <a:buSzPct val="108107"/>
              <a:buChar char="•"/>
            </a:pPr>
            <a:r>
              <a:rPr lang="is-IS" sz="2400" b="0" i="0" dirty="0">
                <a:solidFill>
                  <a:srgbClr val="242424"/>
                </a:solidFill>
                <a:effectLst/>
                <a:latin typeface="Droid Serif"/>
              </a:rPr>
              <a:t>Aldri</a:t>
            </a:r>
          </a:p>
          <a:p>
            <a:pPr marL="457200" lvl="0" indent="-356286" algn="l" rtl="0">
              <a:lnSpc>
                <a:spcPct val="100000"/>
              </a:lnSpc>
              <a:spcBef>
                <a:spcPts val="360"/>
              </a:spcBef>
              <a:spcAft>
                <a:spcPts val="0"/>
              </a:spcAft>
              <a:buSzPct val="108107"/>
              <a:buChar char="•"/>
            </a:pPr>
            <a:r>
              <a:rPr lang="is-IS" sz="2400" b="0" i="0" dirty="0">
                <a:solidFill>
                  <a:srgbClr val="242424"/>
                </a:solidFill>
                <a:effectLst/>
                <a:latin typeface="Droid Serif"/>
              </a:rPr>
              <a:t>Kynhneigð</a:t>
            </a:r>
          </a:p>
          <a:p>
            <a:pPr marL="457200" lvl="0" indent="-356286" algn="l" rtl="0">
              <a:lnSpc>
                <a:spcPct val="100000"/>
              </a:lnSpc>
              <a:spcBef>
                <a:spcPts val="360"/>
              </a:spcBef>
              <a:spcAft>
                <a:spcPts val="0"/>
              </a:spcAft>
              <a:buSzPct val="108107"/>
              <a:buChar char="•"/>
            </a:pPr>
            <a:r>
              <a:rPr lang="is-IS" sz="2400" b="0" i="0" dirty="0">
                <a:solidFill>
                  <a:srgbClr val="242424"/>
                </a:solidFill>
                <a:effectLst/>
                <a:latin typeface="Droid Serif"/>
              </a:rPr>
              <a:t>Kynvitund</a:t>
            </a:r>
          </a:p>
          <a:p>
            <a:pPr marL="457200" lvl="0" indent="-356286" algn="l" rtl="0">
              <a:lnSpc>
                <a:spcPct val="100000"/>
              </a:lnSpc>
              <a:spcBef>
                <a:spcPts val="360"/>
              </a:spcBef>
              <a:spcAft>
                <a:spcPts val="0"/>
              </a:spcAft>
              <a:buSzPct val="108107"/>
              <a:buChar char="•"/>
            </a:pPr>
            <a:r>
              <a:rPr lang="is-IS" sz="2400" b="0" i="0" dirty="0">
                <a:solidFill>
                  <a:srgbClr val="242424"/>
                </a:solidFill>
                <a:effectLst/>
                <a:latin typeface="Droid Serif"/>
              </a:rPr>
              <a:t>Kyneinkennum</a:t>
            </a:r>
          </a:p>
          <a:p>
            <a:pPr marL="457200" lvl="0" indent="-356286" algn="l" rtl="0">
              <a:lnSpc>
                <a:spcPct val="100000"/>
              </a:lnSpc>
              <a:spcBef>
                <a:spcPts val="360"/>
              </a:spcBef>
              <a:spcAft>
                <a:spcPts val="0"/>
              </a:spcAft>
              <a:buSzPct val="108107"/>
              <a:buChar char="•"/>
            </a:pPr>
            <a:r>
              <a:rPr lang="is-IS" sz="2400" b="0" i="0" dirty="0">
                <a:solidFill>
                  <a:srgbClr val="242424"/>
                </a:solidFill>
                <a:effectLst/>
                <a:latin typeface="Droid Serif"/>
              </a:rPr>
              <a:t>Kyntjáningu</a:t>
            </a:r>
          </a:p>
          <a:p>
            <a:pPr marL="457200" lvl="0" indent="-356286" algn="l" rtl="0">
              <a:lnSpc>
                <a:spcPct val="100000"/>
              </a:lnSpc>
              <a:spcBef>
                <a:spcPts val="360"/>
              </a:spcBef>
              <a:spcAft>
                <a:spcPts val="0"/>
              </a:spcAft>
              <a:buSzPct val="108107"/>
              <a:buChar char="•"/>
            </a:pPr>
            <a:r>
              <a:rPr lang="en-US" sz="2400" dirty="0" err="1"/>
              <a:t>Fötlun</a:t>
            </a:r>
            <a:endParaRPr lang="en-US" sz="2400" dirty="0"/>
          </a:p>
          <a:p>
            <a:pPr marL="457200" lvl="0" indent="-356286" algn="l" rtl="0">
              <a:lnSpc>
                <a:spcPct val="100000"/>
              </a:lnSpc>
              <a:spcBef>
                <a:spcPts val="360"/>
              </a:spcBef>
              <a:spcAft>
                <a:spcPts val="0"/>
              </a:spcAft>
              <a:buSzPct val="108107"/>
              <a:buChar char="•"/>
            </a:pPr>
            <a:r>
              <a:rPr lang="is-IS" sz="2400" dirty="0"/>
              <a:t>[Skertri starfsgetu]</a:t>
            </a:r>
            <a:endParaRPr sz="2400" dirty="0"/>
          </a:p>
          <a:p>
            <a:pPr indent="-356286">
              <a:buSzPct val="108107"/>
            </a:pPr>
            <a:r>
              <a:rPr lang="en-US" sz="2400" dirty="0" err="1"/>
              <a:t>Fjölþætt</a:t>
            </a:r>
            <a:r>
              <a:rPr lang="en-US" sz="2400" dirty="0"/>
              <a:t> </a:t>
            </a:r>
            <a:r>
              <a:rPr lang="en-US" sz="2400" dirty="0" err="1"/>
              <a:t>mismunun</a:t>
            </a:r>
            <a:endParaRPr lang="en-US" sz="2500" dirty="0">
              <a:solidFill>
                <a:srgbClr val="000000"/>
              </a:solidFill>
              <a:highlight>
                <a:schemeClr val="lt1"/>
              </a:highlight>
              <a:latin typeface="Arial"/>
              <a:ea typeface="Arial"/>
              <a:cs typeface="Arial"/>
              <a:sym typeface="Arial"/>
            </a:endParaRPr>
          </a:p>
          <a:p>
            <a:pPr marL="457200" lvl="0" indent="-356286" algn="l" rtl="0">
              <a:lnSpc>
                <a:spcPct val="100000"/>
              </a:lnSpc>
              <a:spcBef>
                <a:spcPts val="360"/>
              </a:spcBef>
              <a:spcAft>
                <a:spcPts val="0"/>
              </a:spcAft>
              <a:buSzPct val="108107"/>
              <a:buChar char="•"/>
            </a:pPr>
            <a:r>
              <a:rPr lang="en-US" sz="2400" dirty="0"/>
              <a:t>Recent long Covid case has gone to appeal- likely to be classed as a disability in terms of Equality Act (2010) </a:t>
            </a:r>
            <a:endParaRPr dirty="0"/>
          </a:p>
          <a:p>
            <a:pPr marL="457200" lvl="0" indent="-356286" algn="l" rtl="0">
              <a:lnSpc>
                <a:spcPct val="100000"/>
              </a:lnSpc>
              <a:spcBef>
                <a:spcPts val="360"/>
              </a:spcBef>
              <a:spcAft>
                <a:spcPts val="0"/>
              </a:spcAft>
              <a:buSzPct val="108107"/>
              <a:buChar char="•"/>
            </a:pPr>
            <a:r>
              <a:rPr lang="en-US" sz="2400" u="sng" dirty="0">
                <a:solidFill>
                  <a:schemeClr val="hlink"/>
                </a:solidFill>
                <a:hlinkClick r:id="rId3"/>
              </a:rPr>
              <a:t>https://www.peoplemanagement.co.uk/article/1790935/caretaker-successfully-claims-long-covid-disability-landmark-tribunal-case</a:t>
            </a:r>
            <a:endParaRPr sz="2400" dirty="0"/>
          </a:p>
          <a:p>
            <a:pPr marL="0" lvl="0" indent="0" algn="l" rtl="0">
              <a:lnSpc>
                <a:spcPct val="100000"/>
              </a:lnSpc>
              <a:spcBef>
                <a:spcPts val="360"/>
              </a:spcBef>
              <a:spcAft>
                <a:spcPts val="0"/>
              </a:spcAft>
              <a:buSzPct val="84151"/>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84151"/>
              <a:buNone/>
            </a:pPr>
            <a:endParaRPr sz="2500" dirty="0">
              <a:solidFill>
                <a:srgbClr val="000000"/>
              </a:solidFill>
              <a:highlight>
                <a:schemeClr val="lt1"/>
              </a:highlight>
              <a:latin typeface="Arial"/>
              <a:ea typeface="Arial"/>
              <a:cs typeface="Arial"/>
              <a:sym typeface="Arial"/>
            </a:endParaRPr>
          </a:p>
        </p:txBody>
      </p:sp>
      <p:sp>
        <p:nvSpPr>
          <p:cNvPr id="286" name="Google Shape;286;p25"/>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7" name="Google Shape;287;p25"/>
          <p:cNvPicPr preferRelativeResize="0"/>
          <p:nvPr/>
        </p:nvPicPr>
        <p:blipFill rotWithShape="1">
          <a:blip r:embed="rId4">
            <a:alphaModFix/>
          </a:blip>
          <a:srcRect/>
          <a:stretch/>
        </p:blipFill>
        <p:spPr>
          <a:xfrm>
            <a:off x="8181875" y="89649"/>
            <a:ext cx="892426" cy="881527"/>
          </a:xfrm>
          <a:prstGeom prst="rect">
            <a:avLst/>
          </a:prstGeom>
          <a:noFill/>
          <a:ln>
            <a:noFill/>
          </a:ln>
        </p:spPr>
      </p:pic>
      <p:pic>
        <p:nvPicPr>
          <p:cNvPr id="288" name="Google Shape;288;p25"/>
          <p:cNvPicPr preferRelativeResize="0"/>
          <p:nvPr/>
        </p:nvPicPr>
        <p:blipFill rotWithShape="1">
          <a:blip r:embed="rId5">
            <a:alphaModFix/>
          </a:blip>
          <a:srcRect/>
          <a:stretch/>
        </p:blipFill>
        <p:spPr>
          <a:xfrm>
            <a:off x="7718900" y="6209113"/>
            <a:ext cx="1261242" cy="584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5"/>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b="1" dirty="0" err="1">
                <a:solidFill>
                  <a:srgbClr val="0070C0"/>
                </a:solidFill>
              </a:rPr>
              <a:t>Fjölbreytileiki</a:t>
            </a:r>
            <a:r>
              <a:rPr lang="en-US" b="1" dirty="0">
                <a:solidFill>
                  <a:srgbClr val="0070C0"/>
                </a:solidFill>
              </a:rPr>
              <a:t> í </a:t>
            </a:r>
            <a:r>
              <a:rPr lang="en-US" b="1" dirty="0" err="1">
                <a:solidFill>
                  <a:srgbClr val="0070C0"/>
                </a:solidFill>
              </a:rPr>
              <a:t>víðum</a:t>
            </a:r>
            <a:r>
              <a:rPr lang="en-US" b="1" dirty="0">
                <a:solidFill>
                  <a:srgbClr val="0070C0"/>
                </a:solidFill>
              </a:rPr>
              <a:t> </a:t>
            </a:r>
            <a:r>
              <a:rPr lang="en-US" b="1" dirty="0" err="1">
                <a:solidFill>
                  <a:srgbClr val="0070C0"/>
                </a:solidFill>
              </a:rPr>
              <a:t>skilningi</a:t>
            </a:r>
            <a:endParaRPr dirty="0"/>
          </a:p>
        </p:txBody>
      </p:sp>
      <p:sp>
        <p:nvSpPr>
          <p:cNvPr id="285" name="Google Shape;285;p25"/>
          <p:cNvSpPr txBox="1">
            <a:spLocks noGrp="1"/>
          </p:cNvSpPr>
          <p:nvPr>
            <p:ph type="body" idx="1"/>
          </p:nvPr>
        </p:nvSpPr>
        <p:spPr>
          <a:xfrm>
            <a:off x="568571" y="2015776"/>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ct val="84151"/>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84151"/>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84151"/>
              <a:buNone/>
            </a:pPr>
            <a:endParaRPr sz="2500" dirty="0">
              <a:solidFill>
                <a:srgbClr val="000000"/>
              </a:solidFill>
              <a:highlight>
                <a:schemeClr val="lt1"/>
              </a:highlight>
              <a:latin typeface="Arial"/>
              <a:ea typeface="Arial"/>
              <a:cs typeface="Arial"/>
              <a:sym typeface="Arial"/>
            </a:endParaRPr>
          </a:p>
        </p:txBody>
      </p:sp>
      <p:sp>
        <p:nvSpPr>
          <p:cNvPr id="286" name="Google Shape;286;p25"/>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7" name="Google Shape;287;p25"/>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88" name="Google Shape;288;p25"/>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 name="Google Shape;257;p55">
            <a:extLst>
              <a:ext uri="{FF2B5EF4-FFF2-40B4-BE49-F238E27FC236}">
                <a16:creationId xmlns:a16="http://schemas.microsoft.com/office/drawing/2014/main" id="{8758ED56-B48B-3BA9-F39C-DE19790E607F}"/>
              </a:ext>
            </a:extLst>
          </p:cNvPr>
          <p:cNvPicPr preferRelativeResize="0"/>
          <p:nvPr/>
        </p:nvPicPr>
        <p:blipFill rotWithShape="1">
          <a:blip r:embed="rId5">
            <a:alphaModFix/>
          </a:blip>
          <a:srcRect/>
          <a:stretch/>
        </p:blipFill>
        <p:spPr>
          <a:xfrm>
            <a:off x="1336183" y="2022048"/>
            <a:ext cx="6471634" cy="4561302"/>
          </a:xfrm>
          <a:prstGeom prst="rect">
            <a:avLst/>
          </a:prstGeom>
          <a:noFill/>
          <a:ln>
            <a:noFill/>
          </a:ln>
        </p:spPr>
      </p:pic>
    </p:spTree>
    <p:extLst>
      <p:ext uri="{BB962C8B-B14F-4D97-AF65-F5344CB8AC3E}">
        <p14:creationId xmlns:p14="http://schemas.microsoft.com/office/powerpoint/2010/main" val="753618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13e01226eb7_1_0"/>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dirty="0" err="1">
                <a:solidFill>
                  <a:srgbClr val="0070C0"/>
                </a:solidFill>
              </a:rPr>
              <a:t>Sanngirni</a:t>
            </a:r>
            <a:br>
              <a:rPr lang="en-US" b="1" dirty="0"/>
            </a:br>
            <a:endParaRPr dirty="0"/>
          </a:p>
        </p:txBody>
      </p:sp>
      <p:sp>
        <p:nvSpPr>
          <p:cNvPr id="294" name="Google Shape;294;g13e01226eb7_1_0"/>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62500" lnSpcReduction="20000"/>
          </a:bodyPr>
          <a:lstStyle/>
          <a:p>
            <a:pPr indent="-324372">
              <a:buSzPct val="100000"/>
            </a:pPr>
            <a:r>
              <a:rPr lang="en-US" sz="2700" b="1" dirty="0"/>
              <a:t>‘Employees not feeling treated fairly is central to job dissatisfaction and stress.’ (CIPD, 2021).</a:t>
            </a:r>
            <a:endParaRPr sz="2700" b="1" dirty="0"/>
          </a:p>
          <a:p>
            <a:pPr indent="-324372">
              <a:buSzPct val="100000"/>
            </a:pPr>
            <a:endParaRPr sz="2700" b="1" dirty="0"/>
          </a:p>
          <a:p>
            <a:pPr indent="-324372">
              <a:buSzPct val="100000"/>
            </a:pPr>
            <a:r>
              <a:rPr lang="en-US" sz="2700" b="1" dirty="0"/>
              <a:t>Recessions/ uncertainty- not much movement in </a:t>
            </a:r>
            <a:r>
              <a:rPr lang="en-US" sz="2700" b="1" dirty="0" err="1"/>
              <a:t>labour</a:t>
            </a:r>
            <a:r>
              <a:rPr lang="en-US" sz="2700" b="1" dirty="0"/>
              <a:t> market.</a:t>
            </a:r>
            <a:endParaRPr sz="2700" b="1" dirty="0"/>
          </a:p>
          <a:p>
            <a:pPr indent="-324372">
              <a:buSzPct val="100000"/>
            </a:pPr>
            <a:endParaRPr sz="2700" b="1" dirty="0"/>
          </a:p>
          <a:p>
            <a:pPr indent="-324372">
              <a:buSzPct val="100000"/>
            </a:pPr>
            <a:r>
              <a:rPr lang="en-US" sz="2700" b="1" dirty="0"/>
              <a:t>In times of boom, people become more mobile. Dissatisfied staff may then  leave. </a:t>
            </a:r>
            <a:endParaRPr sz="2700" b="1" dirty="0"/>
          </a:p>
          <a:p>
            <a:pPr indent="-324372">
              <a:buSzPct val="100000"/>
            </a:pPr>
            <a:endParaRPr sz="2700" b="1" dirty="0"/>
          </a:p>
          <a:p>
            <a:pPr indent="-324372">
              <a:buSzPct val="100000"/>
            </a:pPr>
            <a:r>
              <a:rPr lang="en-US" sz="2700" b="1" dirty="0"/>
              <a:t>When Covid hit, trust went up. </a:t>
            </a:r>
            <a:r>
              <a:rPr lang="en-US" sz="2700" b="1" dirty="0" err="1"/>
              <a:t>Organisations</a:t>
            </a:r>
            <a:r>
              <a:rPr lang="en-US" sz="2700" b="1" dirty="0"/>
              <a:t> seemed actively engaged in staff welfare which built trust and engagement. </a:t>
            </a:r>
            <a:endParaRPr sz="2700" b="1" dirty="0"/>
          </a:p>
          <a:p>
            <a:pPr indent="-324372">
              <a:buSzPct val="100000"/>
            </a:pPr>
            <a:endParaRPr sz="2700" b="1" dirty="0"/>
          </a:p>
          <a:p>
            <a:pPr indent="-324372">
              <a:buSzPct val="100000"/>
            </a:pPr>
            <a:r>
              <a:rPr lang="en-US" sz="2700" b="1" dirty="0"/>
              <a:t>Post Covid, wellbeing was firmly on </a:t>
            </a:r>
            <a:r>
              <a:rPr lang="en-US" sz="2700" b="1" dirty="0" err="1"/>
              <a:t>organisational</a:t>
            </a:r>
            <a:r>
              <a:rPr lang="en-US" sz="2700" b="1" dirty="0"/>
              <a:t> agendas but slight return to normal.</a:t>
            </a:r>
            <a:endParaRPr sz="2700" b="1" dirty="0"/>
          </a:p>
          <a:p>
            <a:pPr marL="457200" lvl="0" indent="0" algn="l" rtl="0">
              <a:lnSpc>
                <a:spcPct val="100000"/>
              </a:lnSpc>
              <a:spcBef>
                <a:spcPts val="360"/>
              </a:spcBef>
              <a:spcAft>
                <a:spcPts val="0"/>
              </a:spcAft>
              <a:buSzPct val="105071"/>
              <a:buNone/>
            </a:pPr>
            <a:endParaRPr sz="2741" b="1" dirty="0"/>
          </a:p>
          <a:p>
            <a:pPr marL="457200" lvl="0" indent="-324372" algn="l" rtl="0">
              <a:lnSpc>
                <a:spcPct val="100000"/>
              </a:lnSpc>
              <a:spcBef>
                <a:spcPts val="360"/>
              </a:spcBef>
              <a:spcAft>
                <a:spcPts val="0"/>
              </a:spcAft>
              <a:buSzPct val="100000"/>
              <a:buChar char="•"/>
            </a:pPr>
            <a:r>
              <a:rPr lang="en-US" sz="2741" b="1" dirty="0"/>
              <a:t>Research is showing wellbeing and work life balance/ flexibility are crucial to employees.</a:t>
            </a:r>
            <a:endParaRPr dirty="0"/>
          </a:p>
          <a:p>
            <a:pPr marL="457200" lvl="0" indent="-324372" algn="l" rtl="0">
              <a:lnSpc>
                <a:spcPct val="100000"/>
              </a:lnSpc>
              <a:spcBef>
                <a:spcPts val="360"/>
              </a:spcBef>
              <a:spcAft>
                <a:spcPts val="0"/>
              </a:spcAft>
              <a:buSzPct val="100000"/>
              <a:buChar char="•"/>
            </a:pPr>
            <a:r>
              <a:rPr lang="en-US" sz="2741" b="1" dirty="0"/>
              <a:t>Not a return to normal-a reset!</a:t>
            </a:r>
            <a:endParaRPr sz="2741" b="1" dirty="0"/>
          </a:p>
          <a:p>
            <a:pPr marL="457200" lvl="0" indent="0" algn="l" rtl="0">
              <a:lnSpc>
                <a:spcPct val="100000"/>
              </a:lnSpc>
              <a:spcBef>
                <a:spcPts val="360"/>
              </a:spcBef>
              <a:spcAft>
                <a:spcPts val="0"/>
              </a:spcAft>
              <a:buSzPct val="119999"/>
              <a:buNone/>
            </a:pPr>
            <a:endParaRPr sz="2400" b="1" dirty="0">
              <a:solidFill>
                <a:srgbClr val="0070C0"/>
              </a:solidFill>
            </a:endParaRPr>
          </a:p>
          <a:p>
            <a:pPr marL="0" lvl="0" indent="0" algn="l" rtl="0">
              <a:lnSpc>
                <a:spcPct val="100000"/>
              </a:lnSpc>
              <a:spcBef>
                <a:spcPts val="360"/>
              </a:spcBef>
              <a:spcAft>
                <a:spcPts val="0"/>
              </a:spcAft>
              <a:buSzPct val="7783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8"/>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8"/>
              <a:buNone/>
            </a:pPr>
            <a:endParaRPr sz="2500" dirty="0">
              <a:solidFill>
                <a:srgbClr val="000000"/>
              </a:solidFill>
              <a:highlight>
                <a:schemeClr val="lt1"/>
              </a:highlight>
              <a:latin typeface="Arial"/>
              <a:ea typeface="Arial"/>
              <a:cs typeface="Arial"/>
              <a:sym typeface="Arial"/>
            </a:endParaRPr>
          </a:p>
        </p:txBody>
      </p:sp>
      <p:sp>
        <p:nvSpPr>
          <p:cNvPr id="295" name="Google Shape;295;g13e01226eb7_1_0"/>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6" name="Google Shape;296;g13e01226eb7_1_0"/>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97" name="Google Shape;297;g13e01226eb7_1_0"/>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dirty="0" err="1">
                <a:solidFill>
                  <a:srgbClr val="0070C0"/>
                </a:solidFill>
              </a:rPr>
              <a:t>Síbreytilegt</a:t>
            </a:r>
            <a:r>
              <a:rPr lang="en-US" b="1" dirty="0">
                <a:solidFill>
                  <a:srgbClr val="0070C0"/>
                </a:solidFill>
              </a:rPr>
              <a:t> </a:t>
            </a:r>
            <a:r>
              <a:rPr lang="en-US" b="1" dirty="0" err="1">
                <a:solidFill>
                  <a:srgbClr val="0070C0"/>
                </a:solidFill>
              </a:rPr>
              <a:t>landslag</a:t>
            </a:r>
            <a:r>
              <a:rPr lang="en-US" b="1" dirty="0">
                <a:solidFill>
                  <a:srgbClr val="0070C0"/>
                </a:solidFill>
              </a:rPr>
              <a:t> í </a:t>
            </a:r>
            <a:r>
              <a:rPr lang="en-US" b="1" dirty="0" err="1">
                <a:solidFill>
                  <a:srgbClr val="0070C0"/>
                </a:solidFill>
              </a:rPr>
              <a:t>jafnréttismálum</a:t>
            </a:r>
            <a:endParaRPr lang="en-US" dirty="0"/>
          </a:p>
        </p:txBody>
      </p:sp>
      <p:sp>
        <p:nvSpPr>
          <p:cNvPr id="303" name="Google Shape;303;p26"/>
          <p:cNvSpPr txBox="1">
            <a:spLocks noGrp="1"/>
          </p:cNvSpPr>
          <p:nvPr>
            <p:ph type="body" idx="1"/>
          </p:nvPr>
        </p:nvSpPr>
        <p:spPr>
          <a:xfrm>
            <a:off x="5210628" y="1797401"/>
            <a:ext cx="3476171" cy="43287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304" name="Google Shape;304;p26"/>
          <p:cNvSpPr/>
          <p:nvPr/>
        </p:nvSpPr>
        <p:spPr>
          <a:xfrm>
            <a:off x="457200" y="14176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05" name="Google Shape;305;p2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06" name="Google Shape;306;p26"/>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07" name="Google Shape;307;p26" descr="A picture containing mountain, sky, outdoor, grass&#10;&#10;Description automatically generated"/>
          <p:cNvPicPr preferRelativeResize="0"/>
          <p:nvPr/>
        </p:nvPicPr>
        <p:blipFill rotWithShape="1">
          <a:blip r:embed="rId5">
            <a:alphaModFix/>
          </a:blip>
          <a:srcRect/>
          <a:stretch/>
        </p:blipFill>
        <p:spPr>
          <a:xfrm>
            <a:off x="537585" y="1797401"/>
            <a:ext cx="4353115" cy="3239056"/>
          </a:xfrm>
          <a:prstGeom prst="rect">
            <a:avLst/>
          </a:prstGeom>
          <a:noFill/>
          <a:ln>
            <a:noFill/>
          </a:ln>
        </p:spPr>
      </p:pic>
      <p:sp>
        <p:nvSpPr>
          <p:cNvPr id="308" name="Google Shape;308;p26"/>
          <p:cNvSpPr txBox="1"/>
          <p:nvPr/>
        </p:nvSpPr>
        <p:spPr>
          <a:xfrm>
            <a:off x="5036458" y="1500588"/>
            <a:ext cx="4037844" cy="3239057"/>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100000"/>
              </a:lnSpc>
              <a:spcBef>
                <a:spcPts val="0"/>
              </a:spcBef>
              <a:spcAft>
                <a:spcPts val="0"/>
              </a:spcAft>
              <a:buClr>
                <a:srgbClr val="000000"/>
              </a:buClr>
              <a:buSzPct val="100000"/>
              <a:buFont typeface="Arial"/>
              <a:buNone/>
            </a:pPr>
            <a:r>
              <a:rPr lang="en-US" sz="2400" b="0" i="0" u="none" strike="noStrike" cap="none" dirty="0">
                <a:solidFill>
                  <a:srgbClr val="000000"/>
                </a:solidFill>
                <a:latin typeface="Calibri"/>
                <a:ea typeface="Calibri"/>
                <a:cs typeface="Calibri"/>
                <a:sym typeface="Calibri"/>
              </a:rPr>
              <a:t>Definitions contested-BAME becoming outmoded-</a:t>
            </a:r>
            <a:r>
              <a:rPr lang="en-US" sz="2400" b="0" i="0" u="none" strike="noStrike" cap="none" dirty="0">
                <a:solidFill>
                  <a:srgbClr val="0B0C0C"/>
                </a:solidFill>
                <a:latin typeface="Calibri"/>
                <a:ea typeface="Calibri"/>
                <a:cs typeface="Calibri"/>
                <a:sym typeface="Calibri"/>
              </a:rPr>
              <a:t>to better focus on understanding disparities and outcomes for specific ethnic groups.</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100000"/>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100000"/>
              <a:buFont typeface="Arial"/>
              <a:buNone/>
            </a:pPr>
            <a:r>
              <a:rPr lang="en-US" sz="2400" b="0" i="0" u="none" strike="noStrike" cap="none" dirty="0">
                <a:solidFill>
                  <a:srgbClr val="000000"/>
                </a:solidFill>
                <a:latin typeface="Calibri"/>
                <a:ea typeface="Calibri"/>
                <a:cs typeface="Calibri"/>
                <a:sym typeface="Calibri"/>
              </a:rPr>
              <a:t>Government abandoning unconscious bias training as poor evidence of efficacy.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100000"/>
              <a:buFont typeface="Arial"/>
              <a:buNone/>
            </a:pPr>
            <a:r>
              <a:rPr lang="en-US" sz="2400" b="0" i="0" u="none" strike="noStrike" cap="none" dirty="0" err="1">
                <a:solidFill>
                  <a:srgbClr val="000000"/>
                </a:solidFill>
                <a:latin typeface="Calibri"/>
                <a:ea typeface="Calibri"/>
                <a:cs typeface="Calibri"/>
                <a:sym typeface="Calibri"/>
              </a:rPr>
              <a:t>Marginalised</a:t>
            </a:r>
            <a:r>
              <a:rPr lang="en-US" sz="2400" b="0" i="0" u="none" strike="noStrike" cap="none" dirty="0">
                <a:solidFill>
                  <a:srgbClr val="000000"/>
                </a:solidFill>
                <a:latin typeface="Calibri"/>
                <a:ea typeface="Calibri"/>
                <a:cs typeface="Calibri"/>
                <a:sym typeface="Calibri"/>
              </a:rPr>
              <a:t> groups finding voices to drive changes they want to see.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1000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7"/>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dirty="0" err="1">
                <a:solidFill>
                  <a:srgbClr val="0070C0"/>
                </a:solidFill>
              </a:rPr>
              <a:t>Ómeðvituð</a:t>
            </a:r>
            <a:r>
              <a:rPr lang="en-US" b="1" dirty="0">
                <a:solidFill>
                  <a:srgbClr val="0070C0"/>
                </a:solidFill>
              </a:rPr>
              <a:t> </a:t>
            </a:r>
            <a:r>
              <a:rPr lang="en-US" b="1" dirty="0" err="1">
                <a:solidFill>
                  <a:srgbClr val="0070C0"/>
                </a:solidFill>
              </a:rPr>
              <a:t>hlutdrægni</a:t>
            </a:r>
            <a:endParaRPr dirty="0"/>
          </a:p>
        </p:txBody>
      </p:sp>
      <p:sp>
        <p:nvSpPr>
          <p:cNvPr id="314" name="Google Shape;314;p27"/>
          <p:cNvSpPr txBox="1">
            <a:spLocks noGrp="1"/>
          </p:cNvSpPr>
          <p:nvPr>
            <p:ph type="body" idx="1"/>
          </p:nvPr>
        </p:nvSpPr>
        <p:spPr>
          <a:xfrm>
            <a:off x="457200" y="1823275"/>
            <a:ext cx="5246914" cy="43029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360"/>
              </a:spcBef>
              <a:spcAft>
                <a:spcPts val="0"/>
              </a:spcAft>
              <a:buSzPct val="92903"/>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82949"/>
              <a:buNone/>
            </a:pPr>
            <a:r>
              <a:rPr lang="en-US" sz="2800"/>
              <a:t>Unconscious bias is when we make judgments or decisions on the basis of our prior experience, our own personal deep-seated thought patterns, assumptions or interpretations, and we are not aware that we are doing it. The irony is that prejudice and discrimination are inevitable by-products of the efficiency of human cognition. </a:t>
            </a:r>
            <a:endParaRPr/>
          </a:p>
          <a:p>
            <a:pPr marL="0" lvl="0" indent="0" algn="l" rtl="0">
              <a:lnSpc>
                <a:spcPct val="100000"/>
              </a:lnSpc>
              <a:spcBef>
                <a:spcPts val="360"/>
              </a:spcBef>
              <a:spcAft>
                <a:spcPts val="0"/>
              </a:spcAft>
              <a:buSzPct val="82949"/>
              <a:buNone/>
            </a:pPr>
            <a:endParaRPr sz="2800"/>
          </a:p>
          <a:p>
            <a:pPr marL="0" lvl="0" indent="0" algn="l" rtl="0">
              <a:lnSpc>
                <a:spcPct val="100000"/>
              </a:lnSpc>
              <a:spcBef>
                <a:spcPts val="360"/>
              </a:spcBef>
              <a:spcAft>
                <a:spcPts val="0"/>
              </a:spcAft>
              <a:buSzPct val="82949"/>
              <a:buNone/>
            </a:pPr>
            <a:r>
              <a:rPr lang="en-US" sz="2800"/>
              <a:t>Professor Uta Frith DBE FBA FMedSci FRS</a:t>
            </a:r>
            <a:endParaRPr sz="2800"/>
          </a:p>
          <a:p>
            <a:pPr marL="0" lvl="0" indent="0" algn="l" rtl="0">
              <a:lnSpc>
                <a:spcPct val="100000"/>
              </a:lnSpc>
              <a:spcBef>
                <a:spcPts val="360"/>
              </a:spcBef>
              <a:spcAft>
                <a:spcPts val="0"/>
              </a:spcAft>
              <a:buSzPct val="211143"/>
              <a:buNone/>
            </a:pPr>
            <a:endParaRPr sz="1100" u="sng">
              <a:solidFill>
                <a:schemeClr val="hlink"/>
              </a:solidFill>
              <a:latin typeface="Arial"/>
              <a:ea typeface="Arial"/>
              <a:cs typeface="Arial"/>
              <a:sym typeface="Arial"/>
            </a:endParaRPr>
          </a:p>
          <a:p>
            <a:pPr marL="0" lvl="0" indent="0" algn="l" rtl="0">
              <a:lnSpc>
                <a:spcPct val="115000"/>
              </a:lnSpc>
              <a:spcBef>
                <a:spcPts val="1200"/>
              </a:spcBef>
              <a:spcAft>
                <a:spcPts val="0"/>
              </a:spcAft>
              <a:buClr>
                <a:schemeClr val="dk1"/>
              </a:buClr>
              <a:buSzPct val="100000"/>
              <a:buFont typeface="Arial"/>
              <a:buNone/>
            </a:pPr>
            <a:endParaRPr sz="1100" u="sng">
              <a:solidFill>
                <a:schemeClr val="hlink"/>
              </a:solidFill>
              <a:latin typeface="Arial"/>
              <a:ea typeface="Arial"/>
              <a:cs typeface="Arial"/>
              <a:sym typeface="Arial"/>
            </a:endParaRPr>
          </a:p>
          <a:p>
            <a:pPr marL="0" lvl="0" indent="0" algn="l" rtl="0">
              <a:lnSpc>
                <a:spcPct val="100000"/>
              </a:lnSpc>
              <a:spcBef>
                <a:spcPts val="1200"/>
              </a:spcBef>
              <a:spcAft>
                <a:spcPts val="0"/>
              </a:spcAft>
              <a:buSzPct val="82949"/>
              <a:buNone/>
            </a:pPr>
            <a:endParaRPr sz="2800">
              <a:highlight>
                <a:srgbClr val="FFFF00"/>
              </a:highlight>
            </a:endParaRPr>
          </a:p>
          <a:p>
            <a:pPr marL="0" lvl="0" indent="0" algn="l" rtl="0">
              <a:lnSpc>
                <a:spcPct val="100000"/>
              </a:lnSpc>
              <a:spcBef>
                <a:spcPts val="360"/>
              </a:spcBef>
              <a:spcAft>
                <a:spcPts val="0"/>
              </a:spcAft>
              <a:buSzPct val="92903"/>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92903"/>
              <a:buNone/>
            </a:pPr>
            <a:endParaRPr sz="2500">
              <a:solidFill>
                <a:srgbClr val="000000"/>
              </a:solidFill>
              <a:highlight>
                <a:schemeClr val="lt1"/>
              </a:highlight>
              <a:latin typeface="Arial"/>
              <a:ea typeface="Arial"/>
              <a:cs typeface="Arial"/>
              <a:sym typeface="Arial"/>
            </a:endParaRPr>
          </a:p>
        </p:txBody>
      </p:sp>
      <p:sp>
        <p:nvSpPr>
          <p:cNvPr id="315" name="Google Shape;315;p2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6" name="Google Shape;316;p2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17" name="Google Shape;317;p2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18" name="Google Shape;318;p27"/>
          <p:cNvPicPr preferRelativeResize="0"/>
          <p:nvPr/>
        </p:nvPicPr>
        <p:blipFill rotWithShape="1">
          <a:blip r:embed="rId5">
            <a:alphaModFix/>
          </a:blip>
          <a:srcRect l="11174" r="9337" b="-1"/>
          <a:stretch/>
        </p:blipFill>
        <p:spPr>
          <a:xfrm>
            <a:off x="6152474" y="1949638"/>
            <a:ext cx="2580000" cy="2166609"/>
          </a:xfrm>
          <a:prstGeom prst="rect">
            <a:avLst/>
          </a:prstGeom>
          <a:solidFill>
            <a:srgbClr val="FFFFFF"/>
          </a:solidFill>
          <a:ln>
            <a:noFill/>
          </a:ln>
        </p:spPr>
      </p:pic>
      <p:pic>
        <p:nvPicPr>
          <p:cNvPr id="319" name="Google Shape;319;p27"/>
          <p:cNvPicPr preferRelativeResize="0"/>
          <p:nvPr/>
        </p:nvPicPr>
        <p:blipFill rotWithShape="1">
          <a:blip r:embed="rId6">
            <a:alphaModFix/>
          </a:blip>
          <a:srcRect/>
          <a:stretch/>
        </p:blipFill>
        <p:spPr>
          <a:xfrm>
            <a:off x="548838" y="4648238"/>
            <a:ext cx="6143625" cy="1762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type="title"/>
          </p:nvPr>
        </p:nvSpPr>
        <p:spPr>
          <a:xfrm>
            <a:off x="457200" y="398650"/>
            <a:ext cx="7655700" cy="1465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sz="4400" b="1" dirty="0">
                <a:solidFill>
                  <a:srgbClr val="0070C0"/>
                </a:solidFill>
                <a:latin typeface="Arial"/>
                <a:ea typeface="Arial"/>
                <a:cs typeface="Arial"/>
                <a:sym typeface="Arial"/>
              </a:rPr>
              <a:t>Jafnréttisstofa</a:t>
            </a:r>
            <a:br>
              <a:rPr lang="en-US" sz="4400" b="1" dirty="0">
                <a:solidFill>
                  <a:srgbClr val="0070C0"/>
                </a:solidFill>
                <a:latin typeface="Arial"/>
                <a:ea typeface="Arial"/>
                <a:cs typeface="Arial"/>
                <a:sym typeface="Arial"/>
              </a:rPr>
            </a:br>
            <a:endParaRPr dirty="0"/>
          </a:p>
        </p:txBody>
      </p:sp>
      <p:sp>
        <p:nvSpPr>
          <p:cNvPr id="132" name="Google Shape;132;p3"/>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a:p>
            <a:pPr marL="457200" lvl="0" indent="-333632" algn="l" rtl="0">
              <a:lnSpc>
                <a:spcPct val="90000"/>
              </a:lnSpc>
              <a:spcBef>
                <a:spcPts val="1000"/>
              </a:spcBef>
              <a:spcAft>
                <a:spcPts val="0"/>
              </a:spcAft>
              <a:buSzPct val="81081"/>
              <a:buChar char="•"/>
            </a:pPr>
            <a:r>
              <a:rPr lang="en-US" sz="2400" dirty="0">
                <a:solidFill>
                  <a:schemeClr val="dk1"/>
                </a:solidFill>
                <a:latin typeface="Arial"/>
                <a:ea typeface="Arial"/>
                <a:cs typeface="Arial"/>
                <a:sym typeface="Arial"/>
              </a:rPr>
              <a:t>Jafnréttisstofa </a:t>
            </a:r>
            <a:r>
              <a:rPr lang="en-US" sz="2400" dirty="0" err="1">
                <a:solidFill>
                  <a:schemeClr val="dk1"/>
                </a:solidFill>
                <a:latin typeface="Arial"/>
                <a:ea typeface="Arial"/>
                <a:cs typeface="Arial"/>
                <a:sym typeface="Arial"/>
              </a:rPr>
              <a:t>annast</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stjórnsýslu</a:t>
            </a:r>
            <a:r>
              <a:rPr lang="en-US" sz="2400" dirty="0">
                <a:solidFill>
                  <a:schemeClr val="dk1"/>
                </a:solidFill>
                <a:latin typeface="Arial"/>
                <a:ea typeface="Arial"/>
                <a:cs typeface="Arial"/>
                <a:sym typeface="Arial"/>
              </a:rPr>
              <a:t> á </a:t>
            </a:r>
            <a:r>
              <a:rPr lang="en-US" sz="2400" dirty="0" err="1">
                <a:solidFill>
                  <a:schemeClr val="dk1"/>
                </a:solidFill>
                <a:latin typeface="Arial"/>
                <a:ea typeface="Arial"/>
                <a:cs typeface="Arial"/>
                <a:sym typeface="Arial"/>
              </a:rPr>
              <a:t>sviði</a:t>
            </a:r>
            <a:r>
              <a:rPr lang="en-US" sz="2400" dirty="0">
                <a:solidFill>
                  <a:schemeClr val="dk1"/>
                </a:solidFill>
                <a:latin typeface="Arial"/>
                <a:ea typeface="Arial"/>
                <a:cs typeface="Arial"/>
                <a:sym typeface="Arial"/>
              </a:rPr>
              <a:t> jafnréttismála í </a:t>
            </a:r>
            <a:r>
              <a:rPr lang="en-US" sz="2400" dirty="0" err="1">
                <a:solidFill>
                  <a:schemeClr val="dk1"/>
                </a:solidFill>
                <a:latin typeface="Arial"/>
                <a:ea typeface="Arial"/>
                <a:cs typeface="Arial"/>
                <a:sym typeface="Arial"/>
              </a:rPr>
              <a:t>samræmi</a:t>
            </a:r>
            <a:r>
              <a:rPr lang="en-US" sz="2400" dirty="0">
                <a:solidFill>
                  <a:schemeClr val="dk1"/>
                </a:solidFill>
                <a:latin typeface="Arial"/>
                <a:ea typeface="Arial"/>
                <a:cs typeface="Arial"/>
                <a:sym typeface="Arial"/>
              </a:rPr>
              <a:t> við </a:t>
            </a:r>
            <a:r>
              <a:rPr lang="en-US" sz="2400" dirty="0" err="1">
                <a:solidFill>
                  <a:schemeClr val="dk1"/>
                </a:solidFill>
                <a:latin typeface="Arial"/>
                <a:ea typeface="Arial"/>
                <a:cs typeface="Arial"/>
                <a:sym typeface="Arial"/>
              </a:rPr>
              <a:t>lög</a:t>
            </a:r>
            <a:r>
              <a:rPr lang="en-US" sz="2400" dirty="0">
                <a:solidFill>
                  <a:schemeClr val="dk1"/>
                </a:solidFill>
                <a:latin typeface="Arial"/>
                <a:ea typeface="Arial"/>
                <a:cs typeface="Arial"/>
                <a:sym typeface="Arial"/>
              </a:rPr>
              <a:t> um </a:t>
            </a:r>
            <a:r>
              <a:rPr lang="en-US" sz="2400" dirty="0" err="1">
                <a:solidFill>
                  <a:schemeClr val="dk1"/>
                </a:solidFill>
                <a:latin typeface="Arial"/>
                <a:ea typeface="Arial"/>
                <a:cs typeface="Arial"/>
                <a:sym typeface="Arial"/>
              </a:rPr>
              <a:t>jafna</a:t>
            </a:r>
            <a:r>
              <a:rPr lang="en-US" sz="2400" dirty="0">
                <a:solidFill>
                  <a:schemeClr val="dk1"/>
                </a:solidFill>
                <a:latin typeface="Arial"/>
                <a:ea typeface="Arial"/>
                <a:cs typeface="Arial"/>
                <a:sym typeface="Arial"/>
              </a:rPr>
              <a:t> stöðu og </a:t>
            </a:r>
            <a:r>
              <a:rPr lang="en-US" sz="2400" dirty="0" err="1">
                <a:solidFill>
                  <a:schemeClr val="dk1"/>
                </a:solidFill>
                <a:latin typeface="Arial"/>
                <a:ea typeface="Arial"/>
                <a:cs typeface="Arial"/>
                <a:sym typeface="Arial"/>
              </a:rPr>
              <a:t>jafnan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rétt</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kynjanna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lög</a:t>
            </a:r>
            <a:r>
              <a:rPr lang="en-US" sz="2400" dirty="0">
                <a:solidFill>
                  <a:schemeClr val="dk1"/>
                </a:solidFill>
                <a:latin typeface="Arial"/>
                <a:ea typeface="Arial"/>
                <a:cs typeface="Arial"/>
                <a:sym typeface="Arial"/>
              </a:rPr>
              <a:t> um </a:t>
            </a:r>
            <a:r>
              <a:rPr lang="en-US" sz="2400" dirty="0" err="1">
                <a:solidFill>
                  <a:schemeClr val="dk1"/>
                </a:solidFill>
                <a:latin typeface="Arial"/>
                <a:ea typeface="Arial"/>
                <a:cs typeface="Arial"/>
                <a:sym typeface="Arial"/>
              </a:rPr>
              <a:t>jafna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meðferð</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utan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vinnumarkaðar</a:t>
            </a:r>
            <a:r>
              <a:rPr lang="en-US" sz="2400" dirty="0">
                <a:latin typeface="Arial"/>
                <a:ea typeface="Arial"/>
                <a:cs typeface="Arial"/>
                <a:sym typeface="Arial"/>
              </a:rPr>
              <a:t>, </a:t>
            </a:r>
            <a:r>
              <a:rPr lang="en-US" sz="2400" dirty="0">
                <a:solidFill>
                  <a:schemeClr val="dk1"/>
                </a:solidFill>
                <a:latin typeface="Arial"/>
                <a:ea typeface="Arial"/>
                <a:cs typeface="Arial"/>
                <a:sym typeface="Arial"/>
              </a:rPr>
              <a:t>og </a:t>
            </a:r>
            <a:r>
              <a:rPr lang="en-US" sz="2400" dirty="0" err="1">
                <a:solidFill>
                  <a:schemeClr val="dk1"/>
                </a:solidFill>
                <a:latin typeface="Arial"/>
                <a:ea typeface="Arial"/>
                <a:cs typeface="Arial"/>
                <a:sym typeface="Arial"/>
              </a:rPr>
              <a:t>lög</a:t>
            </a:r>
            <a:r>
              <a:rPr lang="en-US" sz="2400" dirty="0">
                <a:solidFill>
                  <a:schemeClr val="dk1"/>
                </a:solidFill>
                <a:latin typeface="Arial"/>
                <a:ea typeface="Arial"/>
                <a:cs typeface="Arial"/>
                <a:sym typeface="Arial"/>
              </a:rPr>
              <a:t> um </a:t>
            </a:r>
            <a:r>
              <a:rPr lang="en-US" sz="2400" dirty="0" err="1">
                <a:solidFill>
                  <a:schemeClr val="dk1"/>
                </a:solidFill>
                <a:latin typeface="Arial"/>
                <a:ea typeface="Arial"/>
                <a:cs typeface="Arial"/>
                <a:sym typeface="Arial"/>
              </a:rPr>
              <a:t>jafna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meðferð</a:t>
            </a:r>
            <a:r>
              <a:rPr lang="en-US" sz="2400" dirty="0">
                <a:solidFill>
                  <a:schemeClr val="dk1"/>
                </a:solidFill>
                <a:latin typeface="Arial"/>
                <a:ea typeface="Arial"/>
                <a:cs typeface="Arial"/>
                <a:sym typeface="Arial"/>
              </a:rPr>
              <a:t> á vinnumarkaði </a:t>
            </a:r>
            <a:r>
              <a:rPr lang="en-US" sz="2400" dirty="0" err="1">
                <a:solidFill>
                  <a:schemeClr val="dk1"/>
                </a:solidFill>
                <a:latin typeface="Arial"/>
                <a:ea typeface="Arial"/>
                <a:cs typeface="Arial"/>
                <a:sym typeface="Arial"/>
              </a:rPr>
              <a:t>óháð</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kynþætti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þjóðernisuppruna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trú</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lífsskoðun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fötlun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skertri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starfsgetu</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aldri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kynhneigð</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kynvitund</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kyneinkennum</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eða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kyntjáningu</a:t>
            </a:r>
            <a:r>
              <a:rPr lang="en-US" sz="2400" dirty="0">
                <a:solidFill>
                  <a:schemeClr val="dk1"/>
                </a:solidFill>
                <a:latin typeface="Arial"/>
                <a:ea typeface="Arial"/>
                <a:cs typeface="Arial"/>
                <a:sym typeface="Arial"/>
              </a:rPr>
              <a:t>.</a:t>
            </a:r>
          </a:p>
          <a:p>
            <a:pPr marL="457200" lvl="0" indent="-333632" algn="l" rtl="0">
              <a:lnSpc>
                <a:spcPct val="90000"/>
              </a:lnSpc>
              <a:spcBef>
                <a:spcPts val="1000"/>
              </a:spcBef>
              <a:spcAft>
                <a:spcPts val="0"/>
              </a:spcAft>
              <a:buSzPct val="81081"/>
              <a:buChar char="•"/>
            </a:pPr>
            <a:r>
              <a:rPr lang="en-US" sz="2400" dirty="0">
                <a:solidFill>
                  <a:schemeClr val="dk1"/>
                </a:solidFill>
                <a:latin typeface="Arial"/>
                <a:ea typeface="Arial"/>
                <a:cs typeface="Arial"/>
                <a:sym typeface="Arial"/>
              </a:rPr>
              <a:t>Í því </a:t>
            </a:r>
            <a:r>
              <a:rPr lang="en-US" sz="2400" dirty="0" err="1">
                <a:solidFill>
                  <a:schemeClr val="dk1"/>
                </a:solidFill>
                <a:latin typeface="Arial"/>
                <a:ea typeface="Arial"/>
                <a:cs typeface="Arial"/>
                <a:sym typeface="Arial"/>
              </a:rPr>
              <a:t>felst</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að</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hafa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eftirlit</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með</a:t>
            </a:r>
            <a:r>
              <a:rPr lang="en-US" sz="2400" dirty="0">
                <a:solidFill>
                  <a:schemeClr val="dk1"/>
                </a:solidFill>
                <a:latin typeface="Arial"/>
                <a:ea typeface="Arial"/>
                <a:cs typeface="Arial"/>
                <a:sym typeface="Arial"/>
              </a:rPr>
              <a:t> framkvæmd </a:t>
            </a:r>
            <a:r>
              <a:rPr lang="en-US" sz="2400" dirty="0" err="1">
                <a:solidFill>
                  <a:schemeClr val="dk1"/>
                </a:solidFill>
                <a:latin typeface="Arial"/>
                <a:ea typeface="Arial"/>
                <a:cs typeface="Arial"/>
                <a:sym typeface="Arial"/>
              </a:rPr>
              <a:t>laganna</a:t>
            </a:r>
            <a:r>
              <a:rPr lang="en-US" sz="2400" dirty="0">
                <a:solidFill>
                  <a:schemeClr val="dk1"/>
                </a:solidFill>
                <a:latin typeface="Arial"/>
                <a:ea typeface="Arial"/>
                <a:cs typeface="Arial"/>
                <a:sym typeface="Arial"/>
              </a:rPr>
              <a:t>, sjá um </a:t>
            </a:r>
            <a:r>
              <a:rPr lang="en-US" sz="2400" dirty="0" err="1">
                <a:solidFill>
                  <a:schemeClr val="dk1"/>
                </a:solidFill>
                <a:latin typeface="Arial"/>
                <a:ea typeface="Arial"/>
                <a:cs typeface="Arial"/>
                <a:sym typeface="Arial"/>
              </a:rPr>
              <a:t>fræðslu</a:t>
            </a:r>
            <a:r>
              <a:rPr lang="en-US" sz="2400" dirty="0">
                <a:solidFill>
                  <a:schemeClr val="dk1"/>
                </a:solidFill>
                <a:latin typeface="Arial"/>
                <a:ea typeface="Arial"/>
                <a:cs typeface="Arial"/>
                <a:sym typeface="Arial"/>
              </a:rPr>
              <a:t> og </a:t>
            </a:r>
            <a:r>
              <a:rPr lang="en-US" sz="2400" dirty="0" err="1">
                <a:solidFill>
                  <a:schemeClr val="dk1"/>
                </a:solidFill>
                <a:latin typeface="Arial"/>
                <a:ea typeface="Arial"/>
                <a:cs typeface="Arial"/>
                <a:sym typeface="Arial"/>
              </a:rPr>
              <a:t>upplýsingastarfsemi</a:t>
            </a:r>
            <a:r>
              <a:rPr lang="en-US" sz="2400" dirty="0">
                <a:solidFill>
                  <a:schemeClr val="dk1"/>
                </a:solidFill>
                <a:latin typeface="Arial"/>
                <a:ea typeface="Arial"/>
                <a:cs typeface="Arial"/>
                <a:sym typeface="Arial"/>
              </a:rPr>
              <a:t>, veita Ráðgjöf og aðstoða, </a:t>
            </a:r>
            <a:r>
              <a:rPr lang="en-US" sz="2400" dirty="0" err="1">
                <a:solidFill>
                  <a:schemeClr val="dk1"/>
                </a:solidFill>
                <a:latin typeface="Arial"/>
                <a:ea typeface="Arial"/>
                <a:cs typeface="Arial"/>
                <a:sym typeface="Arial"/>
              </a:rPr>
              <a:t>koma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með</a:t>
            </a:r>
            <a:r>
              <a:rPr lang="en-US" sz="2400" dirty="0">
                <a:solidFill>
                  <a:schemeClr val="dk1"/>
                </a:solidFill>
                <a:latin typeface="Arial"/>
                <a:ea typeface="Arial"/>
                <a:cs typeface="Arial"/>
                <a:sym typeface="Arial"/>
              </a:rPr>
              <a:t> ábendingar og </a:t>
            </a:r>
            <a:r>
              <a:rPr lang="en-US" sz="2400" dirty="0" err="1">
                <a:solidFill>
                  <a:schemeClr val="dk1"/>
                </a:solidFill>
                <a:latin typeface="Arial"/>
                <a:ea typeface="Arial"/>
                <a:cs typeface="Arial"/>
                <a:sym typeface="Arial"/>
              </a:rPr>
              <a:t>tillögur</a:t>
            </a:r>
            <a:r>
              <a:rPr lang="en-US" sz="2400" dirty="0">
                <a:solidFill>
                  <a:schemeClr val="dk1"/>
                </a:solidFill>
                <a:latin typeface="Arial"/>
                <a:ea typeface="Arial"/>
                <a:cs typeface="Arial"/>
                <a:sym typeface="Arial"/>
              </a:rPr>
              <a:t> um aðgerðir, </a:t>
            </a:r>
            <a:r>
              <a:rPr lang="en-US" sz="2400" dirty="0" err="1">
                <a:solidFill>
                  <a:schemeClr val="dk1"/>
                </a:solidFill>
                <a:latin typeface="Arial"/>
                <a:ea typeface="Arial"/>
                <a:cs typeface="Arial"/>
                <a:sym typeface="Arial"/>
              </a:rPr>
              <a:t>hvetja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til</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virkrar</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þátttöku</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allra</a:t>
            </a:r>
            <a:r>
              <a:rPr lang="en-US" sz="2400" dirty="0">
                <a:solidFill>
                  <a:schemeClr val="dk1"/>
                </a:solidFill>
                <a:latin typeface="Arial"/>
                <a:ea typeface="Arial"/>
                <a:cs typeface="Arial"/>
                <a:sym typeface="Arial"/>
              </a:rPr>
              <a:t> í </a:t>
            </a:r>
            <a:r>
              <a:rPr lang="en-US" sz="2400" dirty="0" err="1">
                <a:solidFill>
                  <a:schemeClr val="dk1"/>
                </a:solidFill>
                <a:latin typeface="Arial"/>
                <a:ea typeface="Arial"/>
                <a:cs typeface="Arial"/>
                <a:sym typeface="Arial"/>
              </a:rPr>
              <a:t>jafnréttisbaráttunni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þ.á</a:t>
            </a:r>
            <a:r>
              <a:rPr lang="en-US" sz="2400" dirty="0">
                <a:solidFill>
                  <a:schemeClr val="dk1"/>
                </a:solidFill>
                <a:latin typeface="Arial"/>
                <a:ea typeface="Arial"/>
                <a:cs typeface="Arial"/>
                <a:sym typeface="Arial"/>
              </a:rPr>
              <a:t> m. </a:t>
            </a:r>
            <a:r>
              <a:rPr lang="en-US" sz="2400" dirty="0" err="1">
                <a:solidFill>
                  <a:schemeClr val="dk1"/>
                </a:solidFill>
                <a:latin typeface="Arial"/>
                <a:ea typeface="Arial"/>
                <a:cs typeface="Arial"/>
                <a:sym typeface="Arial"/>
              </a:rPr>
              <a:t>karla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fylgjast</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með</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þróun</a:t>
            </a:r>
            <a:r>
              <a:rPr lang="en-US" sz="2400" dirty="0">
                <a:solidFill>
                  <a:schemeClr val="dk1"/>
                </a:solidFill>
                <a:latin typeface="Arial"/>
                <a:ea typeface="Arial"/>
                <a:cs typeface="Arial"/>
                <a:sym typeface="Arial"/>
              </a:rPr>
              <a:t> jafnréttismála, vinna </a:t>
            </a:r>
            <a:r>
              <a:rPr lang="en-US" sz="2400" dirty="0" err="1">
                <a:solidFill>
                  <a:schemeClr val="dk1"/>
                </a:solidFill>
                <a:latin typeface="Arial"/>
                <a:ea typeface="Arial"/>
                <a:cs typeface="Arial"/>
                <a:sym typeface="Arial"/>
              </a:rPr>
              <a:t>að</a:t>
            </a:r>
            <a:r>
              <a:rPr lang="en-US" sz="2400" dirty="0">
                <a:solidFill>
                  <a:schemeClr val="dk1"/>
                </a:solidFill>
                <a:latin typeface="Arial"/>
                <a:ea typeface="Arial"/>
                <a:cs typeface="Arial"/>
                <a:sym typeface="Arial"/>
              </a:rPr>
              <a:t> forvörnum, vinna </a:t>
            </a:r>
            <a:r>
              <a:rPr lang="en-US" sz="2400" dirty="0" err="1">
                <a:solidFill>
                  <a:schemeClr val="dk1"/>
                </a:solidFill>
                <a:latin typeface="Arial"/>
                <a:ea typeface="Arial"/>
                <a:cs typeface="Arial"/>
                <a:sym typeface="Arial"/>
              </a:rPr>
              <a:t>gegn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launamisrétti</a:t>
            </a:r>
            <a:r>
              <a:rPr lang="en-US" sz="2400" dirty="0">
                <a:solidFill>
                  <a:schemeClr val="dk1"/>
                </a:solidFill>
                <a:latin typeface="Arial"/>
                <a:ea typeface="Arial"/>
                <a:cs typeface="Arial"/>
                <a:sym typeface="Arial"/>
              </a:rPr>
              <a:t> og </a:t>
            </a:r>
            <a:r>
              <a:rPr lang="en-US" sz="2400" dirty="0" err="1">
                <a:solidFill>
                  <a:schemeClr val="dk1"/>
                </a:solidFill>
                <a:latin typeface="Arial"/>
                <a:ea typeface="Arial"/>
                <a:cs typeface="Arial"/>
                <a:sym typeface="Arial"/>
              </a:rPr>
              <a:t>mismunun</a:t>
            </a:r>
            <a:r>
              <a:rPr lang="en-US" sz="2400" dirty="0">
                <a:solidFill>
                  <a:schemeClr val="dk1"/>
                </a:solidFill>
                <a:latin typeface="Arial"/>
                <a:ea typeface="Arial"/>
                <a:cs typeface="Arial"/>
                <a:sym typeface="Arial"/>
              </a:rPr>
              <a:t> á vinnumarkaði, </a:t>
            </a:r>
            <a:r>
              <a:rPr lang="en-US" sz="2400" dirty="0" err="1">
                <a:solidFill>
                  <a:schemeClr val="dk1"/>
                </a:solidFill>
                <a:latin typeface="Arial"/>
                <a:ea typeface="Arial"/>
                <a:cs typeface="Arial"/>
                <a:sym typeface="Arial"/>
              </a:rPr>
              <a:t>leita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sátta</a:t>
            </a:r>
            <a:r>
              <a:rPr lang="en-US" sz="2400" dirty="0">
                <a:solidFill>
                  <a:schemeClr val="dk1"/>
                </a:solidFill>
                <a:latin typeface="Arial"/>
                <a:ea typeface="Arial"/>
                <a:cs typeface="Arial"/>
                <a:sym typeface="Arial"/>
              </a:rPr>
              <a:t> í </a:t>
            </a:r>
            <a:r>
              <a:rPr lang="en-US" sz="2400" dirty="0" err="1">
                <a:solidFill>
                  <a:schemeClr val="dk1"/>
                </a:solidFill>
                <a:latin typeface="Arial"/>
                <a:ea typeface="Arial"/>
                <a:cs typeface="Arial"/>
                <a:sym typeface="Arial"/>
              </a:rPr>
              <a:t>ágreiningsmálum</a:t>
            </a:r>
            <a:r>
              <a:rPr lang="en-US" sz="2400" dirty="0">
                <a:solidFill>
                  <a:schemeClr val="dk1"/>
                </a:solidFill>
                <a:latin typeface="Arial"/>
                <a:ea typeface="Arial"/>
                <a:cs typeface="Arial"/>
                <a:sym typeface="Arial"/>
              </a:rPr>
              <a:t> og </a:t>
            </a:r>
            <a:r>
              <a:rPr lang="en-US" sz="2400" dirty="0" err="1">
                <a:solidFill>
                  <a:schemeClr val="dk1"/>
                </a:solidFill>
                <a:latin typeface="Arial"/>
                <a:ea typeface="Arial"/>
                <a:cs typeface="Arial"/>
                <a:sym typeface="Arial"/>
              </a:rPr>
              <a:t>leiðbeina</a:t>
            </a:r>
            <a:r>
              <a:rPr lang="en-US" sz="2400" dirty="0">
                <a:solidFill>
                  <a:schemeClr val="dk1"/>
                </a:solidFill>
                <a:latin typeface="Arial"/>
                <a:ea typeface="Arial"/>
                <a:cs typeface="Arial"/>
                <a:sym typeface="Arial"/>
              </a:rPr>
              <a:t> við </a:t>
            </a:r>
            <a:r>
              <a:rPr lang="en-US" sz="2400" dirty="0" err="1">
                <a:solidFill>
                  <a:schemeClr val="dk1"/>
                </a:solidFill>
                <a:latin typeface="Arial"/>
                <a:ea typeface="Arial"/>
                <a:cs typeface="Arial"/>
                <a:sym typeface="Arial"/>
              </a:rPr>
              <a:t>kæruferli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til</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kaærunenfdar</a:t>
            </a:r>
            <a:r>
              <a:rPr lang="en-US" sz="2400" dirty="0">
                <a:solidFill>
                  <a:schemeClr val="dk1"/>
                </a:solidFill>
                <a:latin typeface="Arial"/>
                <a:ea typeface="Arial"/>
                <a:cs typeface="Arial"/>
                <a:sym typeface="Arial"/>
              </a:rPr>
              <a:t> jafnréttismála, vinna </a:t>
            </a:r>
            <a:r>
              <a:rPr lang="en-US" sz="2400" dirty="0" err="1">
                <a:solidFill>
                  <a:schemeClr val="dk1"/>
                </a:solidFill>
                <a:latin typeface="Arial"/>
                <a:ea typeface="Arial"/>
                <a:cs typeface="Arial"/>
                <a:sym typeface="Arial"/>
              </a:rPr>
              <a:t>gegn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neikvæðum</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staðalmyndum</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hafa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umsjón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með</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umsýslu</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jafnlaunavottunar</a:t>
            </a:r>
            <a:r>
              <a:rPr lang="en-US" sz="2400" dirty="0">
                <a:solidFill>
                  <a:schemeClr val="dk1"/>
                </a:solidFill>
                <a:latin typeface="Arial"/>
                <a:ea typeface="Arial"/>
                <a:cs typeface="Arial"/>
                <a:sym typeface="Arial"/>
              </a:rPr>
              <a:t> og </a:t>
            </a:r>
            <a:r>
              <a:rPr lang="en-US" sz="2400" dirty="0" err="1">
                <a:solidFill>
                  <a:schemeClr val="dk1"/>
                </a:solidFill>
                <a:latin typeface="Arial"/>
                <a:ea typeface="Arial"/>
                <a:cs typeface="Arial"/>
                <a:sym typeface="Arial"/>
              </a:rPr>
              <a:t>jafnlaunastaðfestingar</a:t>
            </a:r>
            <a:r>
              <a:rPr lang="en-US" sz="2400" dirty="0">
                <a:solidFill>
                  <a:schemeClr val="dk1"/>
                </a:solidFill>
                <a:latin typeface="Arial"/>
                <a:ea typeface="Arial"/>
                <a:cs typeface="Arial"/>
                <a:sym typeface="Arial"/>
              </a:rPr>
              <a:t>, og </a:t>
            </a:r>
            <a:r>
              <a:rPr lang="en-US" sz="2400" dirty="0" err="1">
                <a:latin typeface="Arial"/>
                <a:ea typeface="Arial"/>
                <a:cs typeface="Arial"/>
                <a:sym typeface="Arial"/>
              </a:rPr>
              <a:t>ö</a:t>
            </a:r>
            <a:r>
              <a:rPr lang="en-US" sz="2400" dirty="0" err="1">
                <a:solidFill>
                  <a:schemeClr val="dk1"/>
                </a:solidFill>
                <a:latin typeface="Arial"/>
                <a:ea typeface="Arial"/>
                <a:cs typeface="Arial"/>
                <a:sym typeface="Arial"/>
              </a:rPr>
              <a:t>nnur</a:t>
            </a:r>
            <a:r>
              <a:rPr lang="en-US" sz="2400" dirty="0">
                <a:solidFill>
                  <a:schemeClr val="dk1"/>
                </a:solidFill>
                <a:latin typeface="Arial"/>
                <a:ea typeface="Arial"/>
                <a:cs typeface="Arial"/>
                <a:sym typeface="Arial"/>
              </a:rPr>
              <a:t> verkefni. </a:t>
            </a:r>
          </a:p>
          <a:p>
            <a:pPr marL="457200" lvl="0" indent="-228600" algn="l" rtl="0">
              <a:lnSpc>
                <a:spcPct val="90000"/>
              </a:lnSpc>
              <a:spcBef>
                <a:spcPts val="1000"/>
              </a:spcBef>
              <a:spcAft>
                <a:spcPts val="0"/>
              </a:spcAft>
              <a:buSzPct val="81081"/>
              <a:buNone/>
            </a:pPr>
            <a:endParaRPr sz="2400" dirty="0">
              <a:solidFill>
                <a:schemeClr val="dk1"/>
              </a:solidFill>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p:txBody>
      </p:sp>
      <p:sp>
        <p:nvSpPr>
          <p:cNvPr id="133" name="Google Shape;133;p3"/>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4" name="Google Shape;134;p3"/>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35" name="Google Shape;135;p3"/>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8"/>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b="1" dirty="0" err="1">
                <a:solidFill>
                  <a:srgbClr val="0070C0"/>
                </a:solidFill>
              </a:rPr>
              <a:t>Núverandi</a:t>
            </a:r>
            <a:r>
              <a:rPr lang="en-US" b="1" dirty="0">
                <a:solidFill>
                  <a:srgbClr val="0070C0"/>
                </a:solidFill>
              </a:rPr>
              <a:t> </a:t>
            </a:r>
            <a:r>
              <a:rPr lang="en-US" b="1" dirty="0" err="1">
                <a:solidFill>
                  <a:srgbClr val="0070C0"/>
                </a:solidFill>
              </a:rPr>
              <a:t>aðstæður</a:t>
            </a:r>
            <a:endParaRPr dirty="0"/>
          </a:p>
        </p:txBody>
      </p:sp>
      <p:sp>
        <p:nvSpPr>
          <p:cNvPr id="325" name="Google Shape;325;p58"/>
          <p:cNvSpPr txBox="1">
            <a:spLocks noGrp="1"/>
          </p:cNvSpPr>
          <p:nvPr>
            <p:ph type="body" idx="1"/>
          </p:nvPr>
        </p:nvSpPr>
        <p:spPr>
          <a:xfrm>
            <a:off x="5210628" y="1797401"/>
            <a:ext cx="3476100" cy="4328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326" name="Google Shape;326;p5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7" name="Google Shape;327;p5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28" name="Google Shape;328;p58"/>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329" name="Google Shape;329;p58"/>
          <p:cNvSpPr txBox="1"/>
          <p:nvPr/>
        </p:nvSpPr>
        <p:spPr>
          <a:xfrm>
            <a:off x="4144183" y="1568088"/>
            <a:ext cx="4037700" cy="3239100"/>
          </a:xfrm>
          <a:prstGeom prst="rect">
            <a:avLst/>
          </a:prstGeom>
          <a:noFill/>
          <a:ln>
            <a:noFill/>
          </a:ln>
        </p:spPr>
        <p:txBody>
          <a:bodyPr spcFirstLastPara="1" wrap="square" lIns="91425" tIns="45700" rIns="91425" bIns="45700" anchor="t" anchorCtr="0">
            <a:normAutofit fontScale="85000" lnSpcReduction="20000"/>
          </a:bodyPr>
          <a:lstStyle/>
          <a:p>
            <a:pPr marL="342900" marR="0" lvl="0" indent="-342900" algn="l" rtl="0">
              <a:lnSpc>
                <a:spcPct val="100000"/>
              </a:lnSpc>
              <a:spcBef>
                <a:spcPts val="0"/>
              </a:spcBef>
              <a:spcAft>
                <a:spcPts val="0"/>
              </a:spcAft>
              <a:buClr>
                <a:srgbClr val="000000"/>
              </a:buClr>
              <a:buSzPct val="100000"/>
              <a:buFont typeface="Arial"/>
              <a:buChar char="•"/>
            </a:pPr>
            <a:r>
              <a:rPr lang="en-US" sz="2400" b="0" i="0" u="none" strike="noStrike" cap="none" dirty="0">
                <a:solidFill>
                  <a:srgbClr val="000000"/>
                </a:solidFill>
                <a:latin typeface="Calibri"/>
                <a:ea typeface="Calibri"/>
                <a:cs typeface="Calibri"/>
                <a:sym typeface="Calibri"/>
              </a:rPr>
              <a:t>The great resignation</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ct val="100000"/>
              <a:buFont typeface="Arial"/>
              <a:buChar char="•"/>
            </a:pPr>
            <a:r>
              <a:rPr lang="en-US" sz="2400" b="0" i="0" u="none" strike="noStrike" cap="none" dirty="0">
                <a:solidFill>
                  <a:srgbClr val="000000"/>
                </a:solidFill>
                <a:latin typeface="Calibri"/>
                <a:ea typeface="Calibri"/>
                <a:cs typeface="Calibri"/>
                <a:sym typeface="Calibri"/>
              </a:rPr>
              <a:t>Skills shortages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ct val="100000"/>
              <a:buFont typeface="Arial"/>
              <a:buChar char="•"/>
            </a:pPr>
            <a:r>
              <a:rPr lang="en-US" sz="2400" b="0" i="0" u="none" strike="noStrike" cap="none" dirty="0">
                <a:solidFill>
                  <a:srgbClr val="000000"/>
                </a:solidFill>
                <a:latin typeface="Calibri"/>
                <a:ea typeface="Calibri"/>
                <a:cs typeface="Calibri"/>
                <a:sym typeface="Calibri"/>
              </a:rPr>
              <a:t>July 2022- skills shortages therefore,  80% of employers would recruit for potential rather than ability now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ct val="100000"/>
              <a:buFont typeface="Arial"/>
              <a:buChar char="•"/>
            </a:pPr>
            <a:r>
              <a:rPr lang="en-US" sz="2400" b="0" i="0" u="none" strike="noStrike" cap="none" dirty="0">
                <a:solidFill>
                  <a:srgbClr val="000000"/>
                </a:solidFill>
                <a:latin typeface="Calibri"/>
                <a:ea typeface="Calibri"/>
                <a:cs typeface="Calibri"/>
                <a:sym typeface="Calibri"/>
              </a:rPr>
              <a:t>Inflation reducing value of money in our pockets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ct val="100000"/>
              <a:buFont typeface="Arial"/>
              <a:buChar char="•"/>
            </a:pPr>
            <a:r>
              <a:rPr lang="en-US" sz="2400" b="0" i="0" u="none" strike="noStrike" cap="none" dirty="0">
                <a:solidFill>
                  <a:srgbClr val="000000"/>
                </a:solidFill>
                <a:latin typeface="Calibri"/>
                <a:ea typeface="Calibri"/>
                <a:cs typeface="Calibri"/>
                <a:sym typeface="Calibri"/>
              </a:rPr>
              <a:t>In work-poverty</a:t>
            </a:r>
            <a:endParaRPr sz="1400" b="0" i="0" u="none" strike="noStrike" cap="none" dirty="0">
              <a:solidFill>
                <a:srgbClr val="000000"/>
              </a:solidFill>
              <a:latin typeface="Arial"/>
              <a:ea typeface="Arial"/>
              <a:cs typeface="Arial"/>
              <a:sym typeface="Arial"/>
            </a:endParaRPr>
          </a:p>
          <a:p>
            <a:pPr marL="342900" marR="0" lvl="0" indent="-213359" algn="l" rtl="0">
              <a:lnSpc>
                <a:spcPct val="100000"/>
              </a:lnSpc>
              <a:spcBef>
                <a:spcPts val="0"/>
              </a:spcBef>
              <a:spcAft>
                <a:spcPts val="0"/>
              </a:spcAft>
              <a:buClr>
                <a:srgbClr val="000000"/>
              </a:buClr>
              <a:buSzPct val="100000"/>
              <a:buFont typeface="Arial"/>
              <a:buNone/>
            </a:pPr>
            <a:endParaRPr sz="2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ct val="100000"/>
              <a:buFont typeface="Arial"/>
              <a:buChar char="•"/>
            </a:pPr>
            <a:r>
              <a:rPr lang="en-US" sz="2400" b="0" i="0" u="none" strike="noStrike" cap="none" dirty="0" err="1">
                <a:solidFill>
                  <a:srgbClr val="000000"/>
                </a:solidFill>
                <a:latin typeface="Calibri"/>
                <a:ea typeface="Calibri"/>
                <a:cs typeface="Calibri"/>
                <a:sym typeface="Calibri"/>
              </a:rPr>
              <a:t>Organisations</a:t>
            </a:r>
            <a:r>
              <a:rPr lang="en-US" sz="2400" b="0" i="0" u="none" strike="noStrike" cap="none" dirty="0">
                <a:solidFill>
                  <a:srgbClr val="000000"/>
                </a:solidFill>
                <a:latin typeface="Calibri"/>
                <a:ea typeface="Calibri"/>
                <a:cs typeface="Calibri"/>
                <a:sym typeface="Calibri"/>
              </a:rPr>
              <a:t> need to widen the talent pool.</a:t>
            </a:r>
            <a:endParaRPr sz="2400" b="0" i="0" u="none" strike="noStrike" cap="none" dirty="0">
              <a:solidFill>
                <a:srgbClr val="000000"/>
              </a:solidFill>
              <a:latin typeface="Calibri"/>
              <a:ea typeface="Calibri"/>
              <a:cs typeface="Calibri"/>
              <a:sym typeface="Calibri"/>
            </a:endParaRPr>
          </a:p>
        </p:txBody>
      </p:sp>
      <p:sp>
        <p:nvSpPr>
          <p:cNvPr id="330" name="Google Shape;330;p58"/>
          <p:cNvSpPr txBox="1"/>
          <p:nvPr/>
        </p:nvSpPr>
        <p:spPr>
          <a:xfrm>
            <a:off x="537575" y="5804075"/>
            <a:ext cx="3000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Photo by</a:t>
            </a:r>
            <a:r>
              <a:rPr lang="en-US" sz="1100" b="0" i="0" u="none" strike="noStrike" cap="none">
                <a:solidFill>
                  <a:schemeClr val="dk1"/>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en-US" sz="1100" b="0" i="0" u="sng" strike="noStrike" cap="none">
                <a:solidFill>
                  <a:schemeClr val="hlink"/>
                </a:solidFill>
                <a:latin typeface="Arial"/>
                <a:ea typeface="Arial"/>
                <a:cs typeface="Arial"/>
                <a:sym typeface="Arial"/>
                <a:hlinkClick r:id="rId5"/>
              </a:rPr>
              <a:t>Christina @ wocintechchat.com</a:t>
            </a:r>
            <a:r>
              <a:rPr lang="en-US" sz="1100" b="0" i="0" u="none" strike="noStrike" cap="none">
                <a:solidFill>
                  <a:schemeClr val="dk1"/>
                </a:solidFill>
                <a:latin typeface="Arial"/>
                <a:ea typeface="Arial"/>
                <a:cs typeface="Arial"/>
                <a:sym typeface="Arial"/>
              </a:rPr>
              <a:t> on</a:t>
            </a:r>
            <a:r>
              <a:rPr lang="en-US" sz="1100" b="0" i="0" u="none" strike="noStrike" cap="none">
                <a:solidFill>
                  <a:schemeClr val="dk1"/>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en-US" sz="1100" b="0" i="0" u="sng" strike="noStrike" cap="none">
                <a:solidFill>
                  <a:schemeClr val="hlink"/>
                </a:solidFill>
                <a:latin typeface="Arial"/>
                <a:ea typeface="Arial"/>
                <a:cs typeface="Arial"/>
                <a:sym typeface="Arial"/>
                <a:hlinkClick r:id="rId6"/>
              </a:rPr>
              <a:t>Unsplash</a:t>
            </a:r>
            <a:endParaRPr sz="1400" b="0" i="0" u="none" strike="noStrike" cap="none">
              <a:solidFill>
                <a:srgbClr val="000000"/>
              </a:solidFill>
              <a:latin typeface="Arial"/>
              <a:ea typeface="Arial"/>
              <a:cs typeface="Arial"/>
              <a:sym typeface="Arial"/>
            </a:endParaRPr>
          </a:p>
        </p:txBody>
      </p:sp>
      <p:pic>
        <p:nvPicPr>
          <p:cNvPr id="331" name="Google Shape;331;p58"/>
          <p:cNvPicPr preferRelativeResize="0"/>
          <p:nvPr/>
        </p:nvPicPr>
        <p:blipFill rotWithShape="1">
          <a:blip r:embed="rId7">
            <a:alphaModFix/>
          </a:blip>
          <a:srcRect/>
          <a:stretch/>
        </p:blipFill>
        <p:spPr>
          <a:xfrm>
            <a:off x="614575" y="1521263"/>
            <a:ext cx="2845975" cy="40816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13e01226eb7_1_8"/>
          <p:cNvSpPr txBox="1">
            <a:spLocks noGrp="1"/>
          </p:cNvSpPr>
          <p:nvPr>
            <p:ph type="title"/>
          </p:nvPr>
        </p:nvSpPr>
        <p:spPr>
          <a:xfrm>
            <a:off x="316333" y="708967"/>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0505"/>
              <a:buNone/>
            </a:pPr>
            <a:r>
              <a:rPr lang="en-US" b="1" dirty="0" err="1">
                <a:solidFill>
                  <a:srgbClr val="0070C0"/>
                </a:solidFill>
              </a:rPr>
              <a:t>Vinnustaðir</a:t>
            </a:r>
            <a:r>
              <a:rPr lang="en-US" b="1" dirty="0">
                <a:solidFill>
                  <a:srgbClr val="0070C0"/>
                </a:solidFill>
              </a:rPr>
              <a:t> þurfa </a:t>
            </a:r>
            <a:r>
              <a:rPr lang="en-US" b="1" dirty="0" err="1">
                <a:solidFill>
                  <a:srgbClr val="0070C0"/>
                </a:solidFill>
              </a:rPr>
              <a:t>að</a:t>
            </a:r>
            <a:r>
              <a:rPr lang="en-US" b="1" dirty="0">
                <a:solidFill>
                  <a:srgbClr val="0070C0"/>
                </a:solidFill>
              </a:rPr>
              <a:t> </a:t>
            </a:r>
            <a:r>
              <a:rPr lang="en-US" b="1" dirty="0" err="1">
                <a:solidFill>
                  <a:srgbClr val="0070C0"/>
                </a:solidFill>
              </a:rPr>
              <a:t>sýna</a:t>
            </a:r>
            <a:r>
              <a:rPr lang="en-US" b="1" dirty="0">
                <a:solidFill>
                  <a:srgbClr val="0070C0"/>
                </a:solidFill>
              </a:rPr>
              <a:t> </a:t>
            </a:r>
            <a:r>
              <a:rPr lang="en-US" b="1" dirty="0" err="1">
                <a:solidFill>
                  <a:srgbClr val="0070C0"/>
                </a:solidFill>
              </a:rPr>
              <a:t>nærgætni</a:t>
            </a:r>
            <a:r>
              <a:rPr lang="en-US" b="1" dirty="0">
                <a:solidFill>
                  <a:srgbClr val="0070C0"/>
                </a:solidFill>
              </a:rPr>
              <a:t> </a:t>
            </a:r>
            <a:r>
              <a:rPr lang="en-US" b="1" dirty="0" err="1">
                <a:solidFill>
                  <a:srgbClr val="0070C0"/>
                </a:solidFill>
              </a:rPr>
              <a:t>til</a:t>
            </a:r>
            <a:r>
              <a:rPr lang="en-US" b="1" dirty="0">
                <a:solidFill>
                  <a:srgbClr val="0070C0"/>
                </a:solidFill>
              </a:rPr>
              <a:t> </a:t>
            </a:r>
            <a:r>
              <a:rPr lang="en-US" b="1" dirty="0" err="1">
                <a:solidFill>
                  <a:srgbClr val="0070C0"/>
                </a:solidFill>
              </a:rPr>
              <a:t>að</a:t>
            </a:r>
            <a:r>
              <a:rPr lang="en-US" b="1" dirty="0">
                <a:solidFill>
                  <a:srgbClr val="0070C0"/>
                </a:solidFill>
              </a:rPr>
              <a:t> </a:t>
            </a:r>
            <a:r>
              <a:rPr lang="en-US" b="1" dirty="0" err="1">
                <a:solidFill>
                  <a:srgbClr val="0070C0"/>
                </a:solidFill>
              </a:rPr>
              <a:t>laða</a:t>
            </a:r>
            <a:r>
              <a:rPr lang="en-US" b="1" dirty="0">
                <a:solidFill>
                  <a:srgbClr val="0070C0"/>
                </a:solidFill>
              </a:rPr>
              <a:t> </a:t>
            </a:r>
            <a:r>
              <a:rPr lang="en-US" b="1" dirty="0" err="1">
                <a:solidFill>
                  <a:srgbClr val="0070C0"/>
                </a:solidFill>
              </a:rPr>
              <a:t>að</a:t>
            </a:r>
            <a:r>
              <a:rPr lang="en-US" b="1" dirty="0">
                <a:solidFill>
                  <a:srgbClr val="0070C0"/>
                </a:solidFill>
              </a:rPr>
              <a:t> </a:t>
            </a:r>
            <a:r>
              <a:rPr lang="en-US" b="1" dirty="0" err="1">
                <a:solidFill>
                  <a:srgbClr val="0070C0"/>
                </a:solidFill>
              </a:rPr>
              <a:t>starfsfólk</a:t>
            </a:r>
            <a:br>
              <a:rPr lang="en-US" b="1" dirty="0">
                <a:solidFill>
                  <a:srgbClr val="0070C0"/>
                </a:solidFill>
              </a:rPr>
            </a:br>
            <a:r>
              <a:rPr lang="en-US" b="1" dirty="0">
                <a:solidFill>
                  <a:srgbClr val="0070C0"/>
                </a:solidFill>
              </a:rPr>
              <a:t> </a:t>
            </a:r>
            <a:br>
              <a:rPr lang="en-US" b="1" dirty="0">
                <a:solidFill>
                  <a:srgbClr val="0070C0"/>
                </a:solidFill>
              </a:rPr>
            </a:br>
            <a:endParaRPr dirty="0"/>
          </a:p>
        </p:txBody>
      </p:sp>
      <p:sp>
        <p:nvSpPr>
          <p:cNvPr id="337" name="Google Shape;337;g13e01226eb7_1_8"/>
          <p:cNvSpPr txBox="1">
            <a:spLocks noGrp="1"/>
          </p:cNvSpPr>
          <p:nvPr>
            <p:ph type="body" idx="1"/>
          </p:nvPr>
        </p:nvSpPr>
        <p:spPr>
          <a:xfrm>
            <a:off x="5210628" y="1797401"/>
            <a:ext cx="3476100" cy="4328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338" name="Google Shape;338;g13e01226eb7_1_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9" name="Google Shape;339;g13e01226eb7_1_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40" name="Google Shape;340;g13e01226eb7_1_8"/>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341" name="Google Shape;341;g13e01226eb7_1_8"/>
          <p:cNvSpPr txBox="1"/>
          <p:nvPr/>
        </p:nvSpPr>
        <p:spPr>
          <a:xfrm>
            <a:off x="4144183" y="1568088"/>
            <a:ext cx="4037700" cy="4117488"/>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00000"/>
              </a:lnSpc>
              <a:spcBef>
                <a:spcPts val="0"/>
              </a:spcBef>
              <a:spcAft>
                <a:spcPts val="0"/>
              </a:spcAft>
              <a:buClr>
                <a:srgbClr val="000000"/>
              </a:buClr>
              <a:buSzPct val="100000"/>
              <a:buFont typeface="Arial"/>
              <a:buNone/>
            </a:pPr>
            <a:r>
              <a:rPr lang="en-US" sz="2400" b="1" i="0" u="none" strike="noStrike" cap="none" dirty="0">
                <a:solidFill>
                  <a:srgbClr val="000000"/>
                </a:solidFill>
                <a:latin typeface="Calibri"/>
                <a:ea typeface="Calibri"/>
                <a:cs typeface="Calibri"/>
                <a:sym typeface="Calibri"/>
              </a:rPr>
              <a:t>Job seeker: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100000"/>
              <a:buFont typeface="Arial"/>
              <a:buNone/>
            </a:pPr>
            <a:r>
              <a:rPr lang="en-US" sz="2400" b="0" i="0" u="none" strike="noStrike" cap="none" dirty="0">
                <a:solidFill>
                  <a:srgbClr val="000000"/>
                </a:solidFill>
                <a:latin typeface="Calibri"/>
                <a:ea typeface="Calibri"/>
                <a:cs typeface="Calibri"/>
                <a:sym typeface="Calibri"/>
              </a:rPr>
              <a:t>When a job advert says: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100000"/>
              <a:buFont typeface="Arial"/>
              <a:buNone/>
            </a:pPr>
            <a:r>
              <a:rPr lang="en-US" sz="2400" b="0" i="0" u="none" strike="noStrike" cap="none" dirty="0">
                <a:solidFill>
                  <a:srgbClr val="000000"/>
                </a:solidFill>
                <a:latin typeface="Calibri"/>
                <a:ea typeface="Calibri"/>
                <a:cs typeface="Calibri"/>
                <a:sym typeface="Calibri"/>
              </a:rPr>
              <a:t>‘</a:t>
            </a:r>
            <a:r>
              <a:rPr lang="en-US" sz="2400" b="0" i="1" u="none" strike="noStrike" cap="none" dirty="0">
                <a:solidFill>
                  <a:srgbClr val="000000"/>
                </a:solidFill>
                <a:latin typeface="Calibri"/>
                <a:ea typeface="Calibri"/>
                <a:cs typeface="Calibri"/>
                <a:sym typeface="Calibri"/>
              </a:rPr>
              <a:t>We welcome applications from </a:t>
            </a:r>
            <a:r>
              <a:rPr lang="en-US" sz="2400" b="0" i="1" u="none" strike="noStrike" cap="none" dirty="0" err="1">
                <a:solidFill>
                  <a:srgbClr val="000000"/>
                </a:solidFill>
                <a:latin typeface="Calibri"/>
                <a:ea typeface="Calibri"/>
                <a:cs typeface="Calibri"/>
                <a:sym typeface="Calibri"/>
              </a:rPr>
              <a:t>marginalised</a:t>
            </a:r>
            <a:r>
              <a:rPr lang="en-US" sz="2400" b="0" i="1" u="none" strike="noStrike" cap="none" dirty="0">
                <a:solidFill>
                  <a:srgbClr val="000000"/>
                </a:solidFill>
                <a:latin typeface="Calibri"/>
                <a:ea typeface="Calibri"/>
                <a:cs typeface="Calibri"/>
                <a:sym typeface="Calibri"/>
              </a:rPr>
              <a:t> groups’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r>
              <a:rPr lang="en-US" sz="2400" b="0" i="0" u="none" strike="noStrike" cap="none" dirty="0">
                <a:solidFill>
                  <a:srgbClr val="000000"/>
                </a:solidFill>
                <a:latin typeface="Calibri"/>
                <a:ea typeface="Calibri"/>
                <a:cs typeface="Calibri"/>
                <a:sym typeface="Calibri"/>
              </a:rPr>
              <a:t>I think of tokenism and that they just want a quote to look virtuous…it doesn’t encourage me to apply.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100000"/>
              <a:buFont typeface="Arial"/>
              <a:buNone/>
            </a:pPr>
            <a:r>
              <a:rPr lang="en-US" sz="2400" b="0" i="0" u="none" strike="noStrike" cap="none" dirty="0">
                <a:solidFill>
                  <a:srgbClr val="000000"/>
                </a:solidFill>
                <a:latin typeface="Calibri"/>
                <a:ea typeface="Calibri"/>
                <a:cs typeface="Calibri"/>
                <a:sym typeface="Calibri"/>
              </a:rPr>
              <a:t>I want to be reassured they really understand structural inequalities and they have a plan of action, and they are making progress.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None/>
            </a:pP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100000"/>
              <a:buFont typeface="Arial"/>
              <a:buNone/>
            </a:pPr>
            <a:r>
              <a:rPr lang="en-US" sz="2400" b="0" i="0" u="none" strike="noStrike" cap="none" dirty="0">
                <a:solidFill>
                  <a:srgbClr val="000000"/>
                </a:solidFill>
                <a:latin typeface="Calibri"/>
                <a:ea typeface="Calibri"/>
                <a:cs typeface="Calibri"/>
                <a:sym typeface="Calibri"/>
              </a:rPr>
              <a:t>I belong to a global majority!</a:t>
            </a:r>
            <a:endParaRPr sz="1400" b="0" i="0" u="none" strike="noStrike" cap="none" dirty="0">
              <a:solidFill>
                <a:srgbClr val="000000"/>
              </a:solidFill>
              <a:latin typeface="Arial"/>
              <a:ea typeface="Arial"/>
              <a:cs typeface="Arial"/>
              <a:sym typeface="Arial"/>
            </a:endParaRPr>
          </a:p>
        </p:txBody>
      </p:sp>
      <p:sp>
        <p:nvSpPr>
          <p:cNvPr id="342" name="Google Shape;342;g13e01226eb7_1_8"/>
          <p:cNvSpPr txBox="1"/>
          <p:nvPr/>
        </p:nvSpPr>
        <p:spPr>
          <a:xfrm>
            <a:off x="537575" y="5804075"/>
            <a:ext cx="3000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Photo by</a:t>
            </a:r>
            <a:r>
              <a:rPr lang="en-US" sz="1100" b="0" i="0" u="none" strike="noStrike" cap="none">
                <a:solidFill>
                  <a:schemeClr val="dk1"/>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en-US" sz="1100" b="0" i="0" u="sng" strike="noStrike" cap="none">
                <a:solidFill>
                  <a:schemeClr val="hlink"/>
                </a:solidFill>
                <a:latin typeface="Arial"/>
                <a:ea typeface="Arial"/>
                <a:cs typeface="Arial"/>
                <a:sym typeface="Arial"/>
                <a:hlinkClick r:id="rId5"/>
              </a:rPr>
              <a:t>Christina @ wocintechchat.com</a:t>
            </a:r>
            <a:r>
              <a:rPr lang="en-US" sz="1100" b="0" i="0" u="none" strike="noStrike" cap="none">
                <a:solidFill>
                  <a:schemeClr val="dk1"/>
                </a:solidFill>
                <a:latin typeface="Arial"/>
                <a:ea typeface="Arial"/>
                <a:cs typeface="Arial"/>
                <a:sym typeface="Arial"/>
              </a:rPr>
              <a:t> on</a:t>
            </a:r>
            <a:r>
              <a:rPr lang="en-US" sz="1100" b="0" i="0" u="none" strike="noStrike" cap="none">
                <a:solidFill>
                  <a:schemeClr val="dk1"/>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en-US" sz="1100" b="0" i="0" u="sng" strike="noStrike" cap="none">
                <a:solidFill>
                  <a:schemeClr val="hlink"/>
                </a:solidFill>
                <a:latin typeface="Arial"/>
                <a:ea typeface="Arial"/>
                <a:cs typeface="Arial"/>
                <a:sym typeface="Arial"/>
                <a:hlinkClick r:id="rId6"/>
              </a:rPr>
              <a:t>Unsplash</a:t>
            </a:r>
            <a:endParaRPr sz="1400" b="0" i="0" u="none" strike="noStrike" cap="none">
              <a:solidFill>
                <a:srgbClr val="000000"/>
              </a:solidFill>
              <a:latin typeface="Arial"/>
              <a:ea typeface="Arial"/>
              <a:cs typeface="Arial"/>
              <a:sym typeface="Arial"/>
            </a:endParaRPr>
          </a:p>
        </p:txBody>
      </p:sp>
      <p:pic>
        <p:nvPicPr>
          <p:cNvPr id="343" name="Google Shape;343;g13e01226eb7_1_8"/>
          <p:cNvPicPr preferRelativeResize="0"/>
          <p:nvPr/>
        </p:nvPicPr>
        <p:blipFill rotWithShape="1">
          <a:blip r:embed="rId7">
            <a:alphaModFix/>
          </a:blip>
          <a:srcRect/>
          <a:stretch/>
        </p:blipFill>
        <p:spPr>
          <a:xfrm>
            <a:off x="614575" y="1521263"/>
            <a:ext cx="2845975" cy="40816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8"/>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dirty="0" err="1">
                <a:solidFill>
                  <a:srgbClr val="0070C0"/>
                </a:solidFill>
              </a:rPr>
              <a:t>Hugmyndafræði</a:t>
            </a:r>
            <a:r>
              <a:rPr lang="en-US" b="1" dirty="0">
                <a:solidFill>
                  <a:srgbClr val="0070C0"/>
                </a:solidFill>
              </a:rPr>
              <a:t> </a:t>
            </a:r>
            <a:r>
              <a:rPr lang="en-US" b="1" dirty="0" err="1">
                <a:solidFill>
                  <a:srgbClr val="0070C0"/>
                </a:solidFill>
              </a:rPr>
              <a:t>inngildingar</a:t>
            </a:r>
            <a:endParaRPr dirty="0"/>
          </a:p>
        </p:txBody>
      </p:sp>
      <p:sp>
        <p:nvSpPr>
          <p:cNvPr id="349" name="Google Shape;349;p28"/>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350" name="Google Shape;350;p2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51" name="Google Shape;351;p2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52" name="Google Shape;352;p28"/>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53" name="Google Shape;353;p28"/>
          <p:cNvPicPr preferRelativeResize="0"/>
          <p:nvPr/>
        </p:nvPicPr>
        <p:blipFill rotWithShape="1">
          <a:blip r:embed="rId5">
            <a:alphaModFix/>
          </a:blip>
          <a:srcRect/>
          <a:stretch/>
        </p:blipFill>
        <p:spPr>
          <a:xfrm>
            <a:off x="1352337" y="2370538"/>
            <a:ext cx="6439325" cy="2116914"/>
          </a:xfrm>
          <a:prstGeom prst="rect">
            <a:avLst/>
          </a:prstGeom>
          <a:noFill/>
          <a:ln>
            <a:noFill/>
          </a:ln>
        </p:spPr>
      </p:pic>
      <p:sp>
        <p:nvSpPr>
          <p:cNvPr id="354" name="Google Shape;354;p28"/>
          <p:cNvSpPr txBox="1"/>
          <p:nvPr/>
        </p:nvSpPr>
        <p:spPr>
          <a:xfrm>
            <a:off x="2766615" y="4997826"/>
            <a:ext cx="45720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CIPD,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9"/>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endParaRPr/>
          </a:p>
        </p:txBody>
      </p:sp>
      <p:sp>
        <p:nvSpPr>
          <p:cNvPr id="360" name="Google Shape;360;p39"/>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361" name="Google Shape;361;p39"/>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62" name="Google Shape;362;p39"/>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63" name="Google Shape;363;p39"/>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364" name="Google Shape;364;p39"/>
          <p:cNvPicPr preferRelativeResize="0"/>
          <p:nvPr/>
        </p:nvPicPr>
        <p:blipFill rotWithShape="1">
          <a:blip r:embed="rId5">
            <a:alphaModFix/>
          </a:blip>
          <a:srcRect r="11534"/>
          <a:stretch/>
        </p:blipFill>
        <p:spPr>
          <a:xfrm>
            <a:off x="-21825" y="0"/>
            <a:ext cx="9143999"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9"/>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dirty="0" err="1">
                <a:solidFill>
                  <a:srgbClr val="0070C0"/>
                </a:solidFill>
              </a:rPr>
              <a:t>Til</a:t>
            </a:r>
            <a:r>
              <a:rPr lang="en-US" sz="3600" b="1" dirty="0">
                <a:solidFill>
                  <a:srgbClr val="0070C0"/>
                </a:solidFill>
              </a:rPr>
              <a:t> </a:t>
            </a:r>
            <a:r>
              <a:rPr lang="en-US" sz="3600" b="1" dirty="0" err="1">
                <a:solidFill>
                  <a:srgbClr val="0070C0"/>
                </a:solidFill>
              </a:rPr>
              <a:t>hvers</a:t>
            </a:r>
            <a:r>
              <a:rPr lang="en-US" sz="3600" b="1" dirty="0">
                <a:solidFill>
                  <a:srgbClr val="0070C0"/>
                </a:solidFill>
              </a:rPr>
              <a:t> þarf </a:t>
            </a:r>
            <a:r>
              <a:rPr lang="en-US" sz="3600" b="1" dirty="0" err="1">
                <a:solidFill>
                  <a:srgbClr val="0070C0"/>
                </a:solidFill>
              </a:rPr>
              <a:t>að</a:t>
            </a:r>
            <a:r>
              <a:rPr lang="en-US" sz="3600" b="1" dirty="0">
                <a:solidFill>
                  <a:srgbClr val="0070C0"/>
                </a:solidFill>
              </a:rPr>
              <a:t> </a:t>
            </a:r>
            <a:r>
              <a:rPr lang="en-US" sz="3600" b="1" dirty="0" err="1">
                <a:solidFill>
                  <a:srgbClr val="0070C0"/>
                </a:solidFill>
              </a:rPr>
              <a:t>líta</a:t>
            </a:r>
            <a:r>
              <a:rPr lang="en-US" sz="3600" b="1" dirty="0">
                <a:solidFill>
                  <a:srgbClr val="0070C0"/>
                </a:solidFill>
              </a:rPr>
              <a:t> </a:t>
            </a:r>
            <a:r>
              <a:rPr lang="en-US" sz="3600" b="1" dirty="0" err="1">
                <a:solidFill>
                  <a:srgbClr val="0070C0"/>
                </a:solidFill>
              </a:rPr>
              <a:t>til</a:t>
            </a:r>
            <a:r>
              <a:rPr lang="en-US" sz="3600" b="1" dirty="0">
                <a:solidFill>
                  <a:srgbClr val="0070C0"/>
                </a:solidFill>
              </a:rPr>
              <a:t> </a:t>
            </a:r>
            <a:r>
              <a:rPr lang="en-US" sz="3600" b="1" dirty="0" err="1">
                <a:solidFill>
                  <a:srgbClr val="0070C0"/>
                </a:solidFill>
              </a:rPr>
              <a:t>að</a:t>
            </a:r>
            <a:r>
              <a:rPr lang="en-US" sz="3600" b="1" dirty="0">
                <a:solidFill>
                  <a:srgbClr val="0070C0"/>
                </a:solidFill>
              </a:rPr>
              <a:t> vera </a:t>
            </a:r>
            <a:r>
              <a:rPr lang="en-US" sz="3600" b="1" dirty="0" err="1">
                <a:solidFill>
                  <a:srgbClr val="0070C0"/>
                </a:solidFill>
              </a:rPr>
              <a:t>vinnustaður</a:t>
            </a:r>
            <a:r>
              <a:rPr lang="en-US" sz="3600" b="1" dirty="0">
                <a:solidFill>
                  <a:srgbClr val="0070C0"/>
                </a:solidFill>
              </a:rPr>
              <a:t> </a:t>
            </a:r>
            <a:r>
              <a:rPr lang="en-US" sz="3600" b="1" dirty="0" err="1">
                <a:solidFill>
                  <a:srgbClr val="0070C0"/>
                </a:solidFill>
              </a:rPr>
              <a:t>inngildingar</a:t>
            </a:r>
            <a:r>
              <a:rPr lang="en-US" sz="3600" b="1" dirty="0">
                <a:solidFill>
                  <a:srgbClr val="0070C0"/>
                </a:solidFill>
              </a:rPr>
              <a:t>?</a:t>
            </a:r>
            <a:endParaRPr sz="3600" dirty="0"/>
          </a:p>
        </p:txBody>
      </p:sp>
      <p:sp>
        <p:nvSpPr>
          <p:cNvPr id="370" name="Google Shape;370;p29"/>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371" name="Google Shape;371;p29"/>
          <p:cNvSpPr/>
          <p:nvPr/>
        </p:nvSpPr>
        <p:spPr>
          <a:xfrm>
            <a:off x="457200" y="14176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2" name="Google Shape;372;p29"/>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73" name="Google Shape;373;p29"/>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374" name="Google Shape;374;p29"/>
          <p:cNvSpPr txBox="1"/>
          <p:nvPr/>
        </p:nvSpPr>
        <p:spPr>
          <a:xfrm>
            <a:off x="105301" y="1889725"/>
            <a:ext cx="9038700" cy="4170000"/>
          </a:xfrm>
          <a:prstGeom prst="rect">
            <a:avLst/>
          </a:prstGeom>
          <a:noFill/>
          <a:ln>
            <a:noFill/>
          </a:ln>
        </p:spPr>
        <p:txBody>
          <a:bodyPr spcFirstLastPara="1" wrap="square" lIns="91425" tIns="45700" rIns="91425" bIns="45700" anchor="t" anchorCtr="0">
            <a:normAutofit/>
          </a:bodyPr>
          <a:lstStyle/>
          <a:p>
            <a:pPr marL="114300" marR="0" lvl="0" indent="0" algn="l" rtl="0">
              <a:lnSpc>
                <a:spcPct val="100000"/>
              </a:lnSpc>
              <a:spcBef>
                <a:spcPts val="360"/>
              </a:spcBef>
              <a:spcAft>
                <a:spcPts val="0"/>
              </a:spcAft>
              <a:buClr>
                <a:schemeClr val="dk1"/>
              </a:buClr>
              <a:buSzPts val="1800"/>
              <a:buFont typeface="Arial"/>
              <a:buNone/>
            </a:pPr>
            <a:r>
              <a:rPr lang="en-US" sz="3200" b="1" i="0" u="none" strike="noStrike" cap="none" dirty="0">
                <a:solidFill>
                  <a:schemeClr val="dk1"/>
                </a:solidFill>
                <a:latin typeface="Calibri"/>
                <a:ea typeface="Calibri"/>
                <a:cs typeface="Calibri"/>
                <a:sym typeface="Calibri"/>
              </a:rPr>
              <a:t>McKinsey’s definition of inclusiveness incorporates:</a:t>
            </a:r>
            <a:endParaRPr sz="1400" b="0" i="0" u="none" strike="noStrike" cap="none" dirty="0">
              <a:solidFill>
                <a:srgbClr val="000000"/>
              </a:solidFill>
              <a:latin typeface="Arial"/>
              <a:ea typeface="Arial"/>
              <a:cs typeface="Arial"/>
              <a:sym typeface="Arial"/>
            </a:endParaRPr>
          </a:p>
          <a:p>
            <a:pPr marL="457200" marR="3029585" lvl="0" indent="-342900" algn="l" rtl="0">
              <a:lnSpc>
                <a:spcPct val="107000"/>
              </a:lnSpc>
              <a:spcBef>
                <a:spcPts val="360"/>
              </a:spcBef>
              <a:spcAft>
                <a:spcPts val="0"/>
              </a:spcAft>
              <a:buClr>
                <a:srgbClr val="333333"/>
              </a:buClr>
              <a:buSzPts val="1800"/>
              <a:buFont typeface="Calibri"/>
              <a:buChar char="●"/>
            </a:pPr>
            <a:r>
              <a:rPr lang="en-US" sz="1800" b="0" i="0" u="none" strike="noStrike" cap="none" dirty="0">
                <a:solidFill>
                  <a:srgbClr val="333333"/>
                </a:solidFill>
                <a:latin typeface="Calibri"/>
                <a:ea typeface="Calibri"/>
                <a:cs typeface="Calibri"/>
                <a:sym typeface="Calibri"/>
              </a:rPr>
              <a:t>Openness – it is safe to express thoughts, ideas, and concerns.</a:t>
            </a:r>
            <a:endParaRPr sz="1800" b="0" i="0" u="none" strike="noStrike" cap="none" dirty="0">
              <a:solidFill>
                <a:srgbClr val="333333"/>
              </a:solidFill>
              <a:latin typeface="Calibri"/>
              <a:ea typeface="Calibri"/>
              <a:cs typeface="Calibri"/>
              <a:sym typeface="Calibri"/>
            </a:endParaRPr>
          </a:p>
          <a:p>
            <a:pPr marL="457200" marR="3029585" lvl="0" indent="-342900" algn="l" rtl="0">
              <a:lnSpc>
                <a:spcPct val="107000"/>
              </a:lnSpc>
              <a:spcBef>
                <a:spcPts val="0"/>
              </a:spcBef>
              <a:spcAft>
                <a:spcPts val="0"/>
              </a:spcAft>
              <a:buClr>
                <a:srgbClr val="333333"/>
              </a:buClr>
              <a:buSzPts val="1800"/>
              <a:buFont typeface="Calibri"/>
              <a:buChar char="●"/>
            </a:pPr>
            <a:r>
              <a:rPr lang="en-US" sz="1800" b="0" i="0" u="none" strike="noStrike" cap="none" dirty="0">
                <a:solidFill>
                  <a:srgbClr val="333333"/>
                </a:solidFill>
                <a:latin typeface="Calibri"/>
                <a:ea typeface="Calibri"/>
                <a:cs typeface="Calibri"/>
                <a:sym typeface="Calibri"/>
              </a:rPr>
              <a:t>Equality – there is a perception of fairness, an equal chance for all employees to succeed.</a:t>
            </a:r>
            <a:endParaRPr sz="1800" b="0" i="0" u="none" strike="noStrike" cap="none" dirty="0">
              <a:solidFill>
                <a:srgbClr val="333333"/>
              </a:solidFill>
              <a:latin typeface="Calibri"/>
              <a:ea typeface="Calibri"/>
              <a:cs typeface="Calibri"/>
              <a:sym typeface="Calibri"/>
            </a:endParaRPr>
          </a:p>
          <a:p>
            <a:pPr marL="457200" marR="3029585" lvl="0" indent="-342900" algn="l" rtl="0">
              <a:lnSpc>
                <a:spcPct val="107000"/>
              </a:lnSpc>
              <a:spcBef>
                <a:spcPts val="0"/>
              </a:spcBef>
              <a:spcAft>
                <a:spcPts val="0"/>
              </a:spcAft>
              <a:buClr>
                <a:srgbClr val="333333"/>
              </a:buClr>
              <a:buSzPts val="1800"/>
              <a:buFont typeface="Calibri"/>
              <a:buChar char="●"/>
            </a:pPr>
            <a:r>
              <a:rPr lang="en-US" sz="1800" b="0" i="0" u="none" strike="noStrike" cap="none" dirty="0">
                <a:solidFill>
                  <a:srgbClr val="333333"/>
                </a:solidFill>
                <a:latin typeface="Calibri"/>
                <a:ea typeface="Calibri"/>
                <a:cs typeface="Calibri"/>
                <a:sym typeface="Calibri"/>
              </a:rPr>
              <a:t>Belonging – employees share a positive connection to each other and the organization.</a:t>
            </a:r>
            <a:endParaRPr sz="1400" b="0" i="0" u="none" strike="noStrike" cap="none" dirty="0">
              <a:solidFill>
                <a:srgbClr val="000000"/>
              </a:solidFill>
              <a:latin typeface="Arial"/>
              <a:ea typeface="Arial"/>
              <a:cs typeface="Arial"/>
              <a:sym typeface="Arial"/>
            </a:endParaRPr>
          </a:p>
          <a:p>
            <a:pPr marL="342900" marR="3029585" lvl="0" indent="-279400" algn="l" rtl="0">
              <a:lnSpc>
                <a:spcPct val="107000"/>
              </a:lnSpc>
              <a:spcBef>
                <a:spcPts val="1160"/>
              </a:spcBef>
              <a:spcAft>
                <a:spcPts val="0"/>
              </a:spcAft>
              <a:buClr>
                <a:schemeClr val="dk1"/>
              </a:buClr>
              <a:buSzPts val="1000"/>
              <a:buFont typeface="Noto Sans Symbols"/>
              <a:buNone/>
            </a:pPr>
            <a:endParaRPr sz="1800" b="0" i="0" u="none" strike="noStrike" cap="none" dirty="0">
              <a:solidFill>
                <a:srgbClr val="333333"/>
              </a:solidFill>
              <a:latin typeface="Calibri"/>
              <a:ea typeface="Calibri"/>
              <a:cs typeface="Calibri"/>
              <a:sym typeface="Calibri"/>
            </a:endParaRPr>
          </a:p>
          <a:p>
            <a:pPr marL="0" marR="3029585" lvl="0" indent="0" algn="l" rtl="0">
              <a:lnSpc>
                <a:spcPct val="107000"/>
              </a:lnSpc>
              <a:spcBef>
                <a:spcPts val="1160"/>
              </a:spcBef>
              <a:spcAft>
                <a:spcPts val="0"/>
              </a:spcAft>
              <a:buClr>
                <a:schemeClr val="dk1"/>
              </a:buClr>
              <a:buSzPts val="1000"/>
              <a:buFont typeface="Arial"/>
              <a:buNone/>
            </a:pPr>
            <a:r>
              <a:rPr lang="en-US" sz="1400" b="0" i="0" u="none" strike="noStrike" cap="none" dirty="0">
                <a:solidFill>
                  <a:srgbClr val="4472C4"/>
                </a:solidFill>
                <a:latin typeface="Calibri"/>
                <a:ea typeface="Calibri"/>
                <a:cs typeface="Calibri"/>
                <a:sym typeface="Calibri"/>
              </a:rPr>
              <a:t>https://www.mckinsey.com/featured-insights/gender-equality/taking-the-lead-for-inclusion</a:t>
            </a:r>
            <a:endParaRPr sz="1400" b="0" i="0" u="none" strike="noStrike" cap="none" dirty="0">
              <a:solidFill>
                <a:schemeClr val="dk1"/>
              </a:solidFill>
              <a:latin typeface="Calibri"/>
              <a:ea typeface="Calibri"/>
              <a:cs typeface="Calibri"/>
              <a:sym typeface="Calibri"/>
            </a:endParaRPr>
          </a:p>
          <a:p>
            <a:pPr marL="342900" marR="3029585" lvl="0" indent="-279400" algn="l" rtl="0">
              <a:lnSpc>
                <a:spcPct val="107000"/>
              </a:lnSpc>
              <a:spcBef>
                <a:spcPts val="1160"/>
              </a:spcBef>
              <a:spcAft>
                <a:spcPts val="800"/>
              </a:spcAft>
              <a:buClr>
                <a:schemeClr val="dk1"/>
              </a:buClr>
              <a:buSzPts val="1000"/>
              <a:buFont typeface="Noto Sans Symbols"/>
              <a:buNone/>
            </a:pPr>
            <a:endParaRPr sz="1800" b="0" i="0" u="none" strike="noStrike" cap="none" dirty="0">
              <a:solidFill>
                <a:srgbClr val="333333"/>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84" name="Google Shape;384;p30" descr="A group of people sitting at a table with laptops&#10;&#10;Description automatically generated with low confidence"/>
          <p:cNvPicPr preferRelativeResize="0"/>
          <p:nvPr/>
        </p:nvPicPr>
        <p:blipFill rotWithShape="1">
          <a:blip r:embed="rId3">
            <a:alphaModFix/>
          </a:blip>
          <a:srcRect/>
          <a:stretch/>
        </p:blipFill>
        <p:spPr>
          <a:xfrm>
            <a:off x="5841981" y="3926700"/>
            <a:ext cx="3138161" cy="2062350"/>
          </a:xfrm>
          <a:prstGeom prst="rect">
            <a:avLst/>
          </a:prstGeom>
          <a:noFill/>
          <a:ln>
            <a:noFill/>
          </a:ln>
        </p:spPr>
      </p:pic>
      <p:sp>
        <p:nvSpPr>
          <p:cNvPr id="379" name="Google Shape;379;p30"/>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dirty="0" err="1">
                <a:solidFill>
                  <a:srgbClr val="0070C0"/>
                </a:solidFill>
              </a:rPr>
              <a:t>Menning</a:t>
            </a:r>
            <a:r>
              <a:rPr lang="en-US" b="1" dirty="0">
                <a:solidFill>
                  <a:srgbClr val="0070C0"/>
                </a:solidFill>
              </a:rPr>
              <a:t> </a:t>
            </a:r>
            <a:r>
              <a:rPr lang="en-US" b="1" dirty="0" err="1">
                <a:solidFill>
                  <a:srgbClr val="0070C0"/>
                </a:solidFill>
              </a:rPr>
              <a:t>innan</a:t>
            </a:r>
            <a:r>
              <a:rPr lang="en-US" b="1" dirty="0">
                <a:solidFill>
                  <a:srgbClr val="0070C0"/>
                </a:solidFill>
              </a:rPr>
              <a:t> </a:t>
            </a:r>
            <a:r>
              <a:rPr lang="en-US" b="1" dirty="0" err="1">
                <a:solidFill>
                  <a:srgbClr val="0070C0"/>
                </a:solidFill>
              </a:rPr>
              <a:t>fyrirtækja</a:t>
            </a:r>
            <a:endParaRPr dirty="0"/>
          </a:p>
        </p:txBody>
      </p:sp>
      <p:sp>
        <p:nvSpPr>
          <p:cNvPr id="380" name="Google Shape;380;p30"/>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81" name="Google Shape;381;p30"/>
          <p:cNvPicPr preferRelativeResize="0"/>
          <p:nvPr/>
        </p:nvPicPr>
        <p:blipFill rotWithShape="1">
          <a:blip r:embed="rId4">
            <a:alphaModFix/>
          </a:blip>
          <a:srcRect/>
          <a:stretch/>
        </p:blipFill>
        <p:spPr>
          <a:xfrm>
            <a:off x="8181875" y="89649"/>
            <a:ext cx="892426" cy="881527"/>
          </a:xfrm>
          <a:prstGeom prst="rect">
            <a:avLst/>
          </a:prstGeom>
          <a:noFill/>
          <a:ln>
            <a:noFill/>
          </a:ln>
        </p:spPr>
      </p:pic>
      <p:pic>
        <p:nvPicPr>
          <p:cNvPr id="382" name="Google Shape;382;p30"/>
          <p:cNvPicPr preferRelativeResize="0"/>
          <p:nvPr/>
        </p:nvPicPr>
        <p:blipFill rotWithShape="1">
          <a:blip r:embed="rId5">
            <a:alphaModFix/>
          </a:blip>
          <a:srcRect/>
          <a:stretch/>
        </p:blipFill>
        <p:spPr>
          <a:xfrm>
            <a:off x="7718900" y="6209113"/>
            <a:ext cx="1261242" cy="584750"/>
          </a:xfrm>
          <a:prstGeom prst="rect">
            <a:avLst/>
          </a:prstGeom>
          <a:noFill/>
          <a:ln>
            <a:noFill/>
          </a:ln>
        </p:spPr>
      </p:pic>
      <p:sp>
        <p:nvSpPr>
          <p:cNvPr id="383" name="Google Shape;383;p30"/>
          <p:cNvSpPr txBox="1"/>
          <p:nvPr/>
        </p:nvSpPr>
        <p:spPr>
          <a:xfrm>
            <a:off x="698442" y="1637712"/>
            <a:ext cx="9030195" cy="4351338"/>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360"/>
              </a:spcBef>
              <a:spcAft>
                <a:spcPts val="0"/>
              </a:spcAft>
              <a:buClr>
                <a:schemeClr val="dk1"/>
              </a:buClr>
              <a:buSzPct val="72580"/>
              <a:buFont typeface="Arial"/>
              <a:buNone/>
            </a:pPr>
            <a:r>
              <a:rPr lang="en-US" sz="3200" b="1" i="0" u="none" strike="noStrike" cap="none" dirty="0">
                <a:solidFill>
                  <a:srgbClr val="0070C0"/>
                </a:solidFill>
                <a:latin typeface="Calibri"/>
                <a:ea typeface="Calibri"/>
                <a:cs typeface="Calibri"/>
                <a:sym typeface="Calibri"/>
              </a:rPr>
              <a:t>Hvernig við gerum </a:t>
            </a:r>
            <a:r>
              <a:rPr lang="en-US" sz="3200" b="1" i="0" u="none" strike="noStrike" cap="none" dirty="0" err="1">
                <a:solidFill>
                  <a:srgbClr val="0070C0"/>
                </a:solidFill>
                <a:latin typeface="Calibri"/>
                <a:ea typeface="Calibri"/>
                <a:cs typeface="Calibri"/>
                <a:sym typeface="Calibri"/>
              </a:rPr>
              <a:t>hlutina</a:t>
            </a:r>
            <a:r>
              <a:rPr lang="en-US" sz="3200" b="1" i="0" u="none" strike="noStrike" cap="none" dirty="0">
                <a:solidFill>
                  <a:srgbClr val="0070C0"/>
                </a:solidFill>
                <a:latin typeface="Calibri"/>
                <a:ea typeface="Calibri"/>
                <a:cs typeface="Calibri"/>
                <a:sym typeface="Calibri"/>
              </a:rPr>
              <a:t> </a:t>
            </a:r>
            <a:r>
              <a:rPr lang="en-US" sz="3200" b="1" i="0" u="none" strike="noStrike" cap="none" dirty="0" err="1">
                <a:solidFill>
                  <a:srgbClr val="0070C0"/>
                </a:solidFill>
                <a:latin typeface="Calibri"/>
                <a:ea typeface="Calibri"/>
                <a:cs typeface="Calibri"/>
                <a:sym typeface="Calibri"/>
              </a:rPr>
              <a:t>hérna</a:t>
            </a:r>
            <a:r>
              <a:rPr lang="en-US" sz="3200" b="1" i="0" u="none" strike="noStrike" cap="none" dirty="0">
                <a:solidFill>
                  <a:srgbClr val="0070C0"/>
                </a:solidFill>
                <a:latin typeface="Calibri"/>
                <a:ea typeface="Calibri"/>
                <a:cs typeface="Calibri"/>
                <a:sym typeface="Calibri"/>
              </a:rPr>
              <a:t>:</a:t>
            </a:r>
            <a:endParaRPr lang="is-IS" sz="1800" b="0" i="0" u="none" strike="noStrike" cap="none" dirty="0">
              <a:solidFill>
                <a:srgbClr val="0070C0"/>
              </a:solidFill>
              <a:latin typeface="Calibri"/>
              <a:ea typeface="Calibri"/>
              <a:cs typeface="Calibri"/>
              <a:sym typeface="Calibri"/>
            </a:endParaRPr>
          </a:p>
          <a:p>
            <a:pPr marL="457200" marR="3029585" lvl="0" indent="-369570" algn="l" rtl="0">
              <a:lnSpc>
                <a:spcPct val="107000"/>
              </a:lnSpc>
              <a:spcBef>
                <a:spcPts val="116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Processes and systems</a:t>
            </a:r>
            <a:endParaRPr sz="1400" b="0" i="0" u="none" strike="noStrike" cap="none" dirty="0">
              <a:solidFill>
                <a:srgbClr val="000000"/>
              </a:solidFill>
              <a:latin typeface="Arial"/>
              <a:ea typeface="Arial"/>
              <a:cs typeface="Arial"/>
              <a:sym typeface="Arial"/>
            </a:endParaRPr>
          </a:p>
          <a:p>
            <a:pPr marL="457200" marR="3029585" lvl="0" indent="-369570" algn="l" rtl="0">
              <a:lnSpc>
                <a:spcPct val="107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Habits and rituals</a:t>
            </a:r>
            <a:endParaRPr sz="1400" b="0" i="0" u="none" strike="noStrike" cap="none" dirty="0">
              <a:solidFill>
                <a:srgbClr val="000000"/>
              </a:solidFill>
              <a:latin typeface="Arial"/>
              <a:ea typeface="Arial"/>
              <a:cs typeface="Arial"/>
              <a:sym typeface="Arial"/>
            </a:endParaRPr>
          </a:p>
          <a:p>
            <a:pPr marL="457200" marR="3029585" lvl="0" indent="-369570" algn="l" rtl="0">
              <a:lnSpc>
                <a:spcPct val="107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Artefacts </a:t>
            </a:r>
            <a:r>
              <a:rPr lang="en-US" sz="2400" b="0" i="0" u="none" strike="noStrike" cap="none" dirty="0" err="1">
                <a:solidFill>
                  <a:schemeClr val="dk1"/>
                </a:solidFill>
                <a:latin typeface="Arial"/>
                <a:ea typeface="Arial"/>
                <a:cs typeface="Arial"/>
                <a:sym typeface="Arial"/>
              </a:rPr>
              <a:t>e.g</a:t>
            </a:r>
            <a:r>
              <a:rPr lang="en-US" sz="2400" b="0" i="0" u="none" strike="noStrike" cap="none" dirty="0">
                <a:solidFill>
                  <a:schemeClr val="dk1"/>
                </a:solidFill>
                <a:latin typeface="Arial"/>
                <a:ea typeface="Arial"/>
                <a:cs typeface="Arial"/>
                <a:sym typeface="Arial"/>
              </a:rPr>
              <a:t> corporate strategy documents with no representation of women</a:t>
            </a:r>
            <a:endParaRPr sz="1400" b="0" i="0" u="none" strike="noStrike" cap="none" dirty="0">
              <a:solidFill>
                <a:srgbClr val="000000"/>
              </a:solidFill>
              <a:latin typeface="Arial"/>
              <a:ea typeface="Arial"/>
              <a:cs typeface="Arial"/>
              <a:sym typeface="Arial"/>
            </a:endParaRPr>
          </a:p>
          <a:p>
            <a:pPr marL="457200" marR="3029585" lvl="0" indent="-369570" algn="l" rtl="0">
              <a:lnSpc>
                <a:spcPct val="107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Language</a:t>
            </a:r>
            <a:endParaRPr sz="1400" b="0" i="0" u="none" strike="noStrike" cap="none" dirty="0">
              <a:solidFill>
                <a:srgbClr val="000000"/>
              </a:solidFill>
              <a:latin typeface="Arial"/>
              <a:ea typeface="Arial"/>
              <a:cs typeface="Arial"/>
              <a:sym typeface="Arial"/>
            </a:endParaRPr>
          </a:p>
          <a:p>
            <a:pPr marL="457200" marR="3029585" lvl="0" indent="-369570" algn="l" rtl="0">
              <a:lnSpc>
                <a:spcPct val="107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Psychological processes- othering</a:t>
            </a:r>
            <a:endParaRPr sz="1400" b="0" i="0" u="none" strike="noStrike" cap="none" dirty="0">
              <a:solidFill>
                <a:srgbClr val="000000"/>
              </a:solidFill>
              <a:latin typeface="Arial"/>
              <a:ea typeface="Arial"/>
              <a:cs typeface="Arial"/>
              <a:sym typeface="Arial"/>
            </a:endParaRPr>
          </a:p>
          <a:p>
            <a:pPr marL="457200" marR="3029585" lvl="0" indent="-369570" algn="l" rtl="0">
              <a:lnSpc>
                <a:spcPct val="107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Biases</a:t>
            </a:r>
            <a:endParaRPr sz="1400" b="0" i="0" u="none" strike="noStrike" cap="none" dirty="0">
              <a:solidFill>
                <a:srgbClr val="000000"/>
              </a:solidFill>
              <a:latin typeface="Arial"/>
              <a:ea typeface="Arial"/>
              <a:cs typeface="Arial"/>
              <a:sym typeface="Arial"/>
            </a:endParaRPr>
          </a:p>
          <a:p>
            <a:pPr marL="457200" marR="3029585" lvl="0" indent="-369570" algn="l" rtl="0">
              <a:lnSpc>
                <a:spcPct val="107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In/out groups</a:t>
            </a:r>
            <a:endParaRPr sz="1400" b="0" i="0" u="none" strike="noStrike" cap="none" dirty="0">
              <a:solidFill>
                <a:srgbClr val="000000"/>
              </a:solidFill>
              <a:latin typeface="Arial"/>
              <a:ea typeface="Arial"/>
              <a:cs typeface="Arial"/>
              <a:sym typeface="Arial"/>
            </a:endParaRPr>
          </a:p>
          <a:p>
            <a:pPr marL="457200" marR="3029585" lvl="0" indent="-366680" algn="l" rtl="0">
              <a:lnSpc>
                <a:spcPct val="107000"/>
              </a:lnSpc>
              <a:spcBef>
                <a:spcPts val="0"/>
              </a:spcBef>
              <a:spcAft>
                <a:spcPts val="0"/>
              </a:spcAft>
              <a:buClr>
                <a:schemeClr val="dk1"/>
              </a:buClr>
              <a:buSzPct val="100000"/>
              <a:buFont typeface="Arial"/>
              <a:buChar char="●"/>
            </a:pPr>
            <a:r>
              <a:rPr lang="en-US" sz="2350" b="0" i="0" u="none" strike="noStrike" cap="none" dirty="0">
                <a:solidFill>
                  <a:schemeClr val="dk1"/>
                </a:solidFill>
                <a:latin typeface="Arial"/>
                <a:ea typeface="Arial"/>
                <a:cs typeface="Arial"/>
                <a:sym typeface="Arial"/>
              </a:rPr>
              <a:t>Up our game in terms of awareness!!</a:t>
            </a:r>
            <a:endParaRPr sz="2350" b="0" i="0" u="none" strike="noStrike" cap="none" dirty="0">
              <a:solidFill>
                <a:srgbClr val="000000"/>
              </a:solidFill>
              <a:latin typeface="Arial"/>
              <a:ea typeface="Arial"/>
              <a:cs typeface="Arial"/>
              <a:sym typeface="Arial"/>
            </a:endParaRPr>
          </a:p>
          <a:p>
            <a:pPr marL="342900" marR="3029585" lvl="0" indent="-279400" algn="l" rtl="0">
              <a:lnSpc>
                <a:spcPct val="107000"/>
              </a:lnSpc>
              <a:spcBef>
                <a:spcPts val="1160"/>
              </a:spcBef>
              <a:spcAft>
                <a:spcPts val="800"/>
              </a:spcAft>
              <a:buClr>
                <a:schemeClr val="dk1"/>
              </a:buClr>
              <a:buSzPct val="71684"/>
              <a:buFont typeface="Noto Sans Symbols"/>
              <a:buNone/>
            </a:pPr>
            <a:endParaRPr sz="1800" b="0" i="0" u="none" strike="noStrike" cap="none" dirty="0">
              <a:solidFill>
                <a:srgbClr val="333333"/>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1"/>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br>
              <a:rPr lang="en-US" b="1" dirty="0">
                <a:solidFill>
                  <a:srgbClr val="0070C0"/>
                </a:solidFill>
              </a:rPr>
            </a:br>
            <a:r>
              <a:rPr lang="en-US" sz="4000" b="1" dirty="0">
                <a:solidFill>
                  <a:srgbClr val="0070C0"/>
                </a:solidFill>
              </a:rPr>
              <a:t>Hvernig </a:t>
            </a:r>
            <a:r>
              <a:rPr lang="en-US" sz="4000" b="1" dirty="0" err="1">
                <a:solidFill>
                  <a:srgbClr val="0070C0"/>
                </a:solidFill>
              </a:rPr>
              <a:t>vinnum</a:t>
            </a:r>
            <a:r>
              <a:rPr lang="en-US" sz="4000" b="1" dirty="0">
                <a:solidFill>
                  <a:srgbClr val="0070C0"/>
                </a:solidFill>
              </a:rPr>
              <a:t> við </a:t>
            </a:r>
            <a:r>
              <a:rPr lang="en-US" sz="4000" b="1" dirty="0" err="1">
                <a:solidFill>
                  <a:srgbClr val="0070C0"/>
                </a:solidFill>
              </a:rPr>
              <a:t>með</a:t>
            </a:r>
            <a:r>
              <a:rPr lang="en-US" sz="4000" b="1" dirty="0">
                <a:solidFill>
                  <a:srgbClr val="0070C0"/>
                </a:solidFill>
              </a:rPr>
              <a:t> </a:t>
            </a:r>
            <a:r>
              <a:rPr lang="en-US" sz="4000" b="1" dirty="0" err="1">
                <a:solidFill>
                  <a:srgbClr val="0070C0"/>
                </a:solidFill>
              </a:rPr>
              <a:t>menningarforystu</a:t>
            </a:r>
            <a:r>
              <a:rPr lang="en-US" sz="4000" b="1" dirty="0">
                <a:solidFill>
                  <a:srgbClr val="0070C0"/>
                </a:solidFill>
              </a:rPr>
              <a:t>?</a:t>
            </a:r>
            <a:br>
              <a:rPr lang="en-US" dirty="0"/>
            </a:br>
            <a:endParaRPr dirty="0"/>
          </a:p>
        </p:txBody>
      </p:sp>
      <p:sp>
        <p:nvSpPr>
          <p:cNvPr id="390" name="Google Shape;390;p31"/>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500" dirty="0">
                <a:solidFill>
                  <a:srgbClr val="000000"/>
                </a:solidFill>
                <a:highlight>
                  <a:schemeClr val="lt1"/>
                </a:highlight>
                <a:latin typeface="Arial"/>
                <a:ea typeface="Arial"/>
                <a:cs typeface="Arial"/>
                <a:sym typeface="Arial"/>
              </a:rPr>
              <a:t>T</a:t>
            </a:r>
            <a:r>
              <a:rPr lang="en-US" sz="2800" dirty="0">
                <a:latin typeface="Arial"/>
                <a:ea typeface="Arial"/>
                <a:cs typeface="Arial"/>
                <a:sym typeface="Arial"/>
              </a:rPr>
              <a:t>he need for change can appear overwhelming</a:t>
            </a:r>
            <a:r>
              <a:rPr lang="en-US" sz="4000" dirty="0">
                <a:latin typeface="Arial"/>
                <a:ea typeface="Arial"/>
                <a:cs typeface="Arial"/>
                <a:sym typeface="Arial"/>
              </a:rPr>
              <a:t>. </a:t>
            </a:r>
            <a:endParaRPr sz="2500" dirty="0">
              <a:solidFill>
                <a:srgbClr val="000000"/>
              </a:solidFill>
              <a:highlight>
                <a:schemeClr val="lt1"/>
              </a:highlight>
              <a:latin typeface="Arial"/>
              <a:ea typeface="Arial"/>
              <a:cs typeface="Arial"/>
              <a:sym typeface="Arial"/>
            </a:endParaRPr>
          </a:p>
          <a:p>
            <a:pPr marL="457200" lvl="0" indent="-342900" algn="l" rtl="0">
              <a:lnSpc>
                <a:spcPct val="100000"/>
              </a:lnSpc>
              <a:spcBef>
                <a:spcPts val="360"/>
              </a:spcBef>
              <a:spcAft>
                <a:spcPts val="0"/>
              </a:spcAft>
              <a:buClr>
                <a:schemeClr val="dk1"/>
              </a:buClr>
              <a:buSzPts val="1800"/>
              <a:buChar char="•"/>
            </a:pPr>
            <a:r>
              <a:rPr lang="en-US" sz="2800" dirty="0">
                <a:latin typeface="Arial"/>
                <a:ea typeface="Arial"/>
                <a:cs typeface="Arial"/>
                <a:sym typeface="Arial"/>
              </a:rPr>
              <a:t>Start to give people the language to talk about experiences.</a:t>
            </a:r>
            <a:endParaRPr dirty="0"/>
          </a:p>
          <a:p>
            <a:pPr marL="0" lvl="0" indent="0" algn="l" rtl="0">
              <a:lnSpc>
                <a:spcPct val="100000"/>
              </a:lnSpc>
              <a:spcBef>
                <a:spcPts val="360"/>
              </a:spcBef>
              <a:spcAft>
                <a:spcPts val="0"/>
              </a:spcAft>
              <a:buSzPts val="1800"/>
              <a:buNone/>
            </a:pPr>
            <a:endParaRPr sz="2800" dirty="0">
              <a:latin typeface="Arial"/>
              <a:ea typeface="Arial"/>
              <a:cs typeface="Arial"/>
              <a:sym typeface="Arial"/>
            </a:endParaRPr>
          </a:p>
          <a:p>
            <a:pPr marL="457200" lvl="0" indent="-342900" algn="l" rtl="0">
              <a:lnSpc>
                <a:spcPct val="100000"/>
              </a:lnSpc>
              <a:spcBef>
                <a:spcPts val="360"/>
              </a:spcBef>
              <a:spcAft>
                <a:spcPts val="0"/>
              </a:spcAft>
              <a:buClr>
                <a:schemeClr val="dk1"/>
              </a:buClr>
              <a:buSzPts val="1800"/>
              <a:buChar char="•"/>
            </a:pPr>
            <a:r>
              <a:rPr lang="en-US" sz="2800" dirty="0">
                <a:latin typeface="Arial"/>
                <a:ea typeface="Arial"/>
                <a:cs typeface="Arial"/>
                <a:sym typeface="Arial"/>
              </a:rPr>
              <a:t>Lived experience needs to start informing policy and strategy-adopt a phenomenological approach (what can be observed, people’s experiences inform policy).</a:t>
            </a:r>
            <a:endParaRPr dirty="0"/>
          </a:p>
          <a:p>
            <a:pPr marL="0" lvl="0" indent="0" algn="l" rtl="0">
              <a:lnSpc>
                <a:spcPct val="100000"/>
              </a:lnSpc>
              <a:spcBef>
                <a:spcPts val="360"/>
              </a:spcBef>
              <a:spcAft>
                <a:spcPts val="0"/>
              </a:spcAft>
              <a:buSzPts val="1800"/>
              <a:buNone/>
            </a:pPr>
            <a:endParaRPr sz="2800" b="0" i="0" dirty="0">
              <a:solidFill>
                <a:srgbClr val="333333"/>
              </a:solidFill>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391" name="Google Shape;391;p31"/>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92" name="Google Shape;392;p31"/>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393" name="Google Shape;393;p31"/>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3"/>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br>
              <a:rPr lang="en-US" sz="4400" b="0" i="0" dirty="0">
                <a:solidFill>
                  <a:srgbClr val="333333"/>
                </a:solidFill>
                <a:latin typeface="Arial"/>
                <a:ea typeface="Arial"/>
                <a:cs typeface="Arial"/>
                <a:sym typeface="Arial"/>
              </a:rPr>
            </a:br>
            <a:r>
              <a:rPr lang="en-US" sz="4000" b="1" dirty="0">
                <a:solidFill>
                  <a:srgbClr val="0070C0"/>
                </a:solidFill>
                <a:sym typeface="Arial"/>
              </a:rPr>
              <a:t>Hvað er </a:t>
            </a:r>
            <a:r>
              <a:rPr lang="en-US" sz="4000" b="1" dirty="0" err="1">
                <a:solidFill>
                  <a:srgbClr val="0070C0"/>
                </a:solidFill>
                <a:sym typeface="Arial"/>
              </a:rPr>
              <a:t>fyrirbærafræði</a:t>
            </a:r>
            <a:r>
              <a:rPr lang="en-US" sz="4000" b="1" dirty="0">
                <a:solidFill>
                  <a:srgbClr val="0070C0"/>
                </a:solidFill>
                <a:sym typeface="Arial"/>
              </a:rPr>
              <a:t>?</a:t>
            </a:r>
            <a:br>
              <a:rPr lang="en-US" sz="4000" b="1" dirty="0">
                <a:solidFill>
                  <a:srgbClr val="0070C0"/>
                </a:solidFill>
                <a:sym typeface="Arial"/>
              </a:rPr>
            </a:br>
            <a:endParaRPr sz="4000" b="1" dirty="0">
              <a:solidFill>
                <a:srgbClr val="0070C0"/>
              </a:solidFill>
            </a:endParaRPr>
          </a:p>
        </p:txBody>
      </p:sp>
      <p:sp>
        <p:nvSpPr>
          <p:cNvPr id="399" name="Google Shape;399;p33"/>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400" b="0" i="0">
                <a:solidFill>
                  <a:srgbClr val="333333"/>
                </a:solidFill>
                <a:latin typeface="Arial"/>
                <a:ea typeface="Arial"/>
                <a:cs typeface="Arial"/>
                <a:sym typeface="Arial"/>
              </a:rPr>
              <a:t>In simple terms, phenomenology can be defined as an approach to research that seeks to describe the essence of a phenomenon by exploring it from the perspective of those who have experienced it  The goal of phenomenology is to describe the meaning of this experience—both in terms of </a:t>
            </a:r>
            <a:r>
              <a:rPr lang="en-US" sz="2400" b="0" i="1">
                <a:solidFill>
                  <a:srgbClr val="333333"/>
                </a:solidFill>
                <a:latin typeface="Arial"/>
                <a:ea typeface="Arial"/>
                <a:cs typeface="Arial"/>
                <a:sym typeface="Arial"/>
              </a:rPr>
              <a:t>what </a:t>
            </a:r>
            <a:r>
              <a:rPr lang="en-US" sz="2400" b="0" i="0">
                <a:solidFill>
                  <a:srgbClr val="333333"/>
                </a:solidFill>
                <a:latin typeface="Arial"/>
                <a:ea typeface="Arial"/>
                <a:cs typeface="Arial"/>
                <a:sym typeface="Arial"/>
              </a:rPr>
              <a:t>was experienced and </a:t>
            </a:r>
            <a:r>
              <a:rPr lang="en-US" sz="2400" b="0" i="1">
                <a:solidFill>
                  <a:srgbClr val="333333"/>
                </a:solidFill>
                <a:latin typeface="Arial"/>
                <a:ea typeface="Arial"/>
                <a:cs typeface="Arial"/>
                <a:sym typeface="Arial"/>
              </a:rPr>
              <a:t>how</a:t>
            </a:r>
            <a:r>
              <a:rPr lang="en-US" sz="2400" b="0" i="0">
                <a:solidFill>
                  <a:srgbClr val="333333"/>
                </a:solidFill>
                <a:latin typeface="Arial"/>
                <a:ea typeface="Arial"/>
                <a:cs typeface="Arial"/>
                <a:sym typeface="Arial"/>
              </a:rPr>
              <a:t> it was experienced.</a:t>
            </a:r>
            <a:endParaRPr/>
          </a:p>
          <a:p>
            <a:pPr marL="0" lvl="0" indent="0" algn="l" rtl="0">
              <a:lnSpc>
                <a:spcPct val="100000"/>
              </a:lnSpc>
              <a:spcBef>
                <a:spcPts val="360"/>
              </a:spcBef>
              <a:spcAft>
                <a:spcPts val="0"/>
              </a:spcAft>
              <a:buSzPts val="1800"/>
              <a:buNone/>
            </a:pPr>
            <a:r>
              <a:rPr lang="en-US" sz="2400" b="0" i="0">
                <a:solidFill>
                  <a:srgbClr val="333333"/>
                </a:solidFill>
                <a:latin typeface="Arial"/>
                <a:ea typeface="Arial"/>
                <a:cs typeface="Arial"/>
                <a:sym typeface="Arial"/>
              </a:rPr>
              <a:t> </a:t>
            </a:r>
            <a:r>
              <a:rPr lang="en-US" sz="1400" b="0" i="0">
                <a:solidFill>
                  <a:srgbClr val="333333"/>
                </a:solidFill>
                <a:latin typeface="Arial"/>
                <a:ea typeface="Arial"/>
                <a:cs typeface="Arial"/>
                <a:sym typeface="Arial"/>
              </a:rPr>
              <a:t>(https://link.springer.com/article/10.1007/s40037-019-0509-2)</a:t>
            </a:r>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400" name="Google Shape;400;p33"/>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01" name="Google Shape;401;p33"/>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02" name="Google Shape;402;p33"/>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9"/>
          <p:cNvSpPr txBox="1">
            <a:spLocks noGrp="1"/>
          </p:cNvSpPr>
          <p:nvPr>
            <p:ph type="title"/>
          </p:nvPr>
        </p:nvSpPr>
        <p:spPr>
          <a:xfrm>
            <a:off x="457200" y="89649"/>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sz="4000" b="1" i="0" dirty="0" err="1">
                <a:solidFill>
                  <a:srgbClr val="0070C0"/>
                </a:solidFill>
                <a:latin typeface="Arial"/>
                <a:ea typeface="Arial"/>
                <a:cs typeface="Arial"/>
                <a:sym typeface="Arial"/>
              </a:rPr>
              <a:t>Fjölbreytni</a:t>
            </a:r>
            <a:r>
              <a:rPr lang="en-US" sz="4000" b="1" dirty="0" err="1">
                <a:solidFill>
                  <a:srgbClr val="0070C0"/>
                </a:solidFill>
                <a:latin typeface="Arial"/>
                <a:ea typeface="Arial"/>
                <a:cs typeface="Arial"/>
                <a:sym typeface="Arial"/>
              </a:rPr>
              <a:t>spjöldin</a:t>
            </a:r>
            <a:r>
              <a:rPr lang="en-US" sz="4000" b="1" dirty="0">
                <a:solidFill>
                  <a:srgbClr val="0070C0"/>
                </a:solidFill>
                <a:latin typeface="Arial"/>
                <a:ea typeface="Arial"/>
                <a:cs typeface="Arial"/>
                <a:sym typeface="Arial"/>
              </a:rPr>
              <a:t> </a:t>
            </a:r>
            <a:r>
              <a:rPr lang="en-US" sz="4000" b="1" dirty="0" err="1">
                <a:solidFill>
                  <a:srgbClr val="0070C0"/>
                </a:solidFill>
                <a:latin typeface="Arial"/>
                <a:ea typeface="Arial"/>
                <a:cs typeface="Arial"/>
                <a:sym typeface="Arial"/>
              </a:rPr>
              <a:t>byggja</a:t>
            </a:r>
            <a:r>
              <a:rPr lang="en-US" sz="4000" b="1" dirty="0">
                <a:solidFill>
                  <a:srgbClr val="0070C0"/>
                </a:solidFill>
                <a:latin typeface="Arial"/>
                <a:ea typeface="Arial"/>
                <a:cs typeface="Arial"/>
                <a:sym typeface="Arial"/>
              </a:rPr>
              <a:t> á </a:t>
            </a:r>
            <a:r>
              <a:rPr lang="en-US" sz="4000" b="1" dirty="0" err="1">
                <a:solidFill>
                  <a:srgbClr val="0070C0"/>
                </a:solidFill>
                <a:latin typeface="Arial"/>
                <a:ea typeface="Arial"/>
                <a:cs typeface="Arial"/>
                <a:sym typeface="Arial"/>
              </a:rPr>
              <a:t>raundæmum</a:t>
            </a:r>
            <a:endParaRPr sz="4000" b="1" dirty="0">
              <a:solidFill>
                <a:srgbClr val="0070C0"/>
              </a:solidFill>
            </a:endParaRPr>
          </a:p>
        </p:txBody>
      </p:sp>
      <p:sp>
        <p:nvSpPr>
          <p:cNvPr id="408" name="Google Shape;408;p59"/>
          <p:cNvSpPr txBox="1">
            <a:spLocks noGrp="1"/>
          </p:cNvSpPr>
          <p:nvPr>
            <p:ph type="body" idx="1"/>
          </p:nvPr>
        </p:nvSpPr>
        <p:spPr>
          <a:xfrm>
            <a:off x="457200" y="1823275"/>
            <a:ext cx="3589699" cy="43029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360"/>
              </a:spcBef>
              <a:spcAft>
                <a:spcPts val="0"/>
              </a:spcAft>
              <a:buSzPct val="81081"/>
              <a:buNone/>
            </a:pPr>
            <a:endParaRPr sz="2400" b="0" i="0" dirty="0">
              <a:solidFill>
                <a:srgbClr val="333333"/>
              </a:solidFill>
              <a:latin typeface="Arial"/>
              <a:ea typeface="Arial"/>
              <a:cs typeface="Arial"/>
              <a:sym typeface="Arial"/>
            </a:endParaRPr>
          </a:p>
          <a:p>
            <a:pPr marL="0" lvl="0" indent="0" algn="l" rtl="0">
              <a:lnSpc>
                <a:spcPct val="100000"/>
              </a:lnSpc>
              <a:spcBef>
                <a:spcPts val="360"/>
              </a:spcBef>
              <a:spcAft>
                <a:spcPts val="0"/>
              </a:spcAft>
              <a:buSzPct val="81081"/>
              <a:buNone/>
            </a:pPr>
            <a:r>
              <a:rPr lang="en-US" sz="2400" b="0" i="0" dirty="0">
                <a:solidFill>
                  <a:srgbClr val="333333"/>
                </a:solidFill>
                <a:latin typeface="Arial"/>
                <a:ea typeface="Arial"/>
                <a:cs typeface="Arial"/>
                <a:sym typeface="Arial"/>
              </a:rPr>
              <a:t>This project </a:t>
            </a:r>
            <a:r>
              <a:rPr lang="en-US" sz="2400" dirty="0">
                <a:solidFill>
                  <a:srgbClr val="333333"/>
                </a:solidFill>
                <a:latin typeface="Arial"/>
                <a:ea typeface="Arial"/>
                <a:cs typeface="Arial"/>
                <a:sym typeface="Arial"/>
              </a:rPr>
              <a:t>created</a:t>
            </a:r>
            <a:r>
              <a:rPr lang="en-US" sz="2400" b="0" i="0" dirty="0">
                <a:solidFill>
                  <a:srgbClr val="333333"/>
                </a:solidFill>
                <a:latin typeface="Arial"/>
                <a:ea typeface="Arial"/>
                <a:cs typeface="Arial"/>
                <a:sym typeface="Arial"/>
              </a:rPr>
              <a:t> diversity cards, stories of individual experiences in </a:t>
            </a:r>
            <a:r>
              <a:rPr lang="en-US" sz="2400" b="0" i="0" dirty="0" err="1">
                <a:solidFill>
                  <a:srgbClr val="333333"/>
                </a:solidFill>
                <a:latin typeface="Arial"/>
                <a:ea typeface="Arial"/>
                <a:cs typeface="Arial"/>
                <a:sym typeface="Arial"/>
              </a:rPr>
              <a:t>organisations</a:t>
            </a:r>
            <a:r>
              <a:rPr lang="en-US" sz="2400" b="0" i="0" dirty="0">
                <a:solidFill>
                  <a:srgbClr val="333333"/>
                </a:solidFill>
                <a:latin typeface="Arial"/>
                <a:ea typeface="Arial"/>
                <a:cs typeface="Arial"/>
                <a:sym typeface="Arial"/>
              </a:rPr>
              <a:t>.</a:t>
            </a:r>
            <a:endParaRPr dirty="0"/>
          </a:p>
          <a:p>
            <a:pPr marL="0" lvl="0" indent="0" algn="l" rtl="0">
              <a:lnSpc>
                <a:spcPct val="100000"/>
              </a:lnSpc>
              <a:spcBef>
                <a:spcPts val="360"/>
              </a:spcBef>
              <a:spcAft>
                <a:spcPts val="0"/>
              </a:spcAft>
              <a:buSzPct val="81081"/>
              <a:buNone/>
            </a:pPr>
            <a:r>
              <a:rPr lang="en-US" sz="2400" dirty="0">
                <a:solidFill>
                  <a:srgbClr val="333333"/>
                </a:solidFill>
                <a:latin typeface="Arial"/>
                <a:ea typeface="Arial"/>
                <a:cs typeface="Arial"/>
                <a:sym typeface="Arial"/>
              </a:rPr>
              <a:t>If we understand the whole person, we can appreciate individual needs.</a:t>
            </a:r>
            <a:endParaRPr dirty="0"/>
          </a:p>
          <a:p>
            <a:pPr marL="0" lvl="0" indent="0" algn="l" rtl="0">
              <a:lnSpc>
                <a:spcPct val="100000"/>
              </a:lnSpc>
              <a:spcBef>
                <a:spcPts val="360"/>
              </a:spcBef>
              <a:spcAft>
                <a:spcPts val="0"/>
              </a:spcAft>
              <a:buSzPct val="81081"/>
              <a:buNone/>
            </a:pPr>
            <a:r>
              <a:rPr lang="en-US" sz="2400" dirty="0">
                <a:solidFill>
                  <a:srgbClr val="333333"/>
                </a:solidFill>
                <a:latin typeface="Arial"/>
                <a:ea typeface="Arial"/>
                <a:cs typeface="Arial"/>
                <a:sym typeface="Arial"/>
              </a:rPr>
              <a:t>This gives an insight into diversity from an individual perspective which could inform </a:t>
            </a:r>
            <a:r>
              <a:rPr lang="en-US" sz="2400" dirty="0" err="1">
                <a:solidFill>
                  <a:srgbClr val="333333"/>
                </a:solidFill>
                <a:latin typeface="Arial"/>
                <a:ea typeface="Arial"/>
                <a:cs typeface="Arial"/>
                <a:sym typeface="Arial"/>
              </a:rPr>
              <a:t>organisational</a:t>
            </a:r>
            <a:r>
              <a:rPr lang="en-US" sz="2400" dirty="0">
                <a:solidFill>
                  <a:srgbClr val="333333"/>
                </a:solidFill>
                <a:latin typeface="Arial"/>
                <a:ea typeface="Arial"/>
                <a:cs typeface="Arial"/>
                <a:sym typeface="Arial"/>
              </a:rPr>
              <a:t> policy.</a:t>
            </a:r>
            <a:endParaRPr dirty="0"/>
          </a:p>
          <a:p>
            <a:pPr marL="0" lvl="0" indent="0" algn="l" rtl="0">
              <a:lnSpc>
                <a:spcPct val="100000"/>
              </a:lnSpc>
              <a:spcBef>
                <a:spcPts val="360"/>
              </a:spcBef>
              <a:spcAft>
                <a:spcPts val="0"/>
              </a:spcAft>
              <a:buSzPct val="81081"/>
              <a:buNone/>
            </a:pPr>
            <a:endParaRPr sz="2400" b="0" i="0" dirty="0">
              <a:solidFill>
                <a:srgbClr val="333333"/>
              </a:solidFill>
              <a:highlight>
                <a:srgbClr val="FFFF00"/>
              </a:highlight>
              <a:latin typeface="Arial"/>
              <a:ea typeface="Arial"/>
              <a:cs typeface="Arial"/>
              <a:sym typeface="Arial"/>
            </a:endParaRPr>
          </a:p>
          <a:p>
            <a:pPr marL="0" lvl="0" indent="0" algn="l" rtl="0">
              <a:lnSpc>
                <a:spcPct val="100000"/>
              </a:lnSpc>
              <a:spcBef>
                <a:spcPts val="360"/>
              </a:spcBef>
              <a:spcAft>
                <a:spcPts val="0"/>
              </a:spcAft>
              <a:buSzPct val="60810"/>
              <a:buNone/>
            </a:pPr>
            <a:endParaRPr dirty="0">
              <a:highlight>
                <a:srgbClr val="FFFF00"/>
              </a:highlight>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p:txBody>
      </p:sp>
      <p:sp>
        <p:nvSpPr>
          <p:cNvPr id="409" name="Google Shape;409;p59"/>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0" name="Google Shape;410;p59"/>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11" name="Google Shape;411;p59"/>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12" name="Google Shape;412;p59"/>
          <p:cNvPicPr preferRelativeResize="0"/>
          <p:nvPr/>
        </p:nvPicPr>
        <p:blipFill rotWithShape="1">
          <a:blip r:embed="rId5">
            <a:alphaModFix/>
          </a:blip>
          <a:srcRect/>
          <a:stretch/>
        </p:blipFill>
        <p:spPr>
          <a:xfrm>
            <a:off x="4067952" y="1604980"/>
            <a:ext cx="4618848" cy="473948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2"/>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dirty="0" err="1">
                <a:solidFill>
                  <a:srgbClr val="0070C0"/>
                </a:solidFill>
              </a:rPr>
              <a:t>Menningarforysta</a:t>
            </a:r>
            <a:endParaRPr dirty="0"/>
          </a:p>
        </p:txBody>
      </p:sp>
      <p:sp>
        <p:nvSpPr>
          <p:cNvPr id="418" name="Google Shape;418;p32"/>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9" name="Google Shape;419;p32"/>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20" name="Google Shape;420;p32"/>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21" name="Google Shape;421;p32"/>
          <p:cNvPicPr preferRelativeResize="0"/>
          <p:nvPr/>
        </p:nvPicPr>
        <p:blipFill rotWithShape="1">
          <a:blip r:embed="rId5">
            <a:alphaModFix/>
          </a:blip>
          <a:srcRect/>
          <a:stretch/>
        </p:blipFill>
        <p:spPr>
          <a:xfrm>
            <a:off x="1035900" y="1552398"/>
            <a:ext cx="6216609" cy="47963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sz="3600" b="1" dirty="0" err="1">
                <a:solidFill>
                  <a:srgbClr val="0070C0"/>
                </a:solidFill>
                <a:latin typeface="Arial"/>
                <a:ea typeface="Arial"/>
                <a:cs typeface="Arial"/>
                <a:sym typeface="Arial"/>
              </a:rPr>
              <a:t>Verkefnið</a:t>
            </a:r>
            <a:r>
              <a:rPr lang="en-US" sz="3600" b="1" dirty="0">
                <a:solidFill>
                  <a:srgbClr val="0070C0"/>
                </a:solidFill>
                <a:latin typeface="Arial"/>
                <a:ea typeface="Arial"/>
                <a:cs typeface="Arial"/>
                <a:sym typeface="Arial"/>
              </a:rPr>
              <a:t> </a:t>
            </a:r>
            <a:r>
              <a:rPr lang="en-US" sz="3600" b="1" dirty="0" err="1">
                <a:solidFill>
                  <a:srgbClr val="0070C0"/>
                </a:solidFill>
                <a:latin typeface="Arial"/>
                <a:ea typeface="Arial"/>
                <a:cs typeface="Arial"/>
                <a:sym typeface="Arial"/>
              </a:rPr>
              <a:t>Fjölbreytni</a:t>
            </a:r>
            <a:r>
              <a:rPr lang="en-US" sz="3600" b="1" dirty="0">
                <a:solidFill>
                  <a:srgbClr val="0070C0"/>
                </a:solidFill>
                <a:latin typeface="Arial"/>
                <a:ea typeface="Arial"/>
                <a:cs typeface="Arial"/>
                <a:sym typeface="Arial"/>
              </a:rPr>
              <a:t> í </a:t>
            </a:r>
            <a:r>
              <a:rPr lang="en-US" sz="3600" b="1" dirty="0" err="1">
                <a:solidFill>
                  <a:srgbClr val="0070C0"/>
                </a:solidFill>
                <a:latin typeface="Arial"/>
                <a:ea typeface="Arial"/>
                <a:cs typeface="Arial"/>
                <a:sym typeface="Arial"/>
              </a:rPr>
              <a:t>fyrirrúmi</a:t>
            </a:r>
            <a:endParaRPr sz="3600" dirty="0"/>
          </a:p>
        </p:txBody>
      </p:sp>
      <p:sp>
        <p:nvSpPr>
          <p:cNvPr id="141" name="Google Shape;141;p16"/>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92500"/>
          </a:bodyPr>
          <a:lstStyle/>
          <a:p>
            <a:pPr marL="114300" lvl="0" indent="0" algn="l" rtl="0">
              <a:lnSpc>
                <a:spcPct val="107000"/>
              </a:lnSpc>
              <a:spcBef>
                <a:spcPts val="360"/>
              </a:spcBef>
              <a:spcAft>
                <a:spcPts val="0"/>
              </a:spcAft>
              <a:buSzPct val="108107"/>
              <a:buNone/>
            </a:pPr>
            <a:r>
              <a:rPr lang="en-US" sz="1800" dirty="0">
                <a:latin typeface="Calibri"/>
                <a:ea typeface="Calibri"/>
                <a:cs typeface="Calibri"/>
                <a:sym typeface="Calibri"/>
              </a:rPr>
              <a:t>The concrete objectives of this project have been identified as follows: </a:t>
            </a:r>
            <a:endParaRPr dirty="0"/>
          </a:p>
          <a:p>
            <a:pPr marL="342900" lvl="0" indent="-342900" algn="l" rtl="0">
              <a:lnSpc>
                <a:spcPct val="107000"/>
              </a:lnSpc>
              <a:spcBef>
                <a:spcPts val="1160"/>
              </a:spcBef>
              <a:spcAft>
                <a:spcPts val="0"/>
              </a:spcAft>
              <a:buSzPct val="108107"/>
              <a:buFont typeface="Noto Sans Symbols"/>
              <a:buChar char="∙"/>
            </a:pPr>
            <a:r>
              <a:rPr lang="en-US" sz="1800" dirty="0">
                <a:latin typeface="Calibri"/>
                <a:ea typeface="Calibri"/>
                <a:cs typeface="Calibri"/>
                <a:sym typeface="Calibri"/>
              </a:rPr>
              <a:t>Promote the business case for a diverse workforce. </a:t>
            </a:r>
            <a:endParaRPr dirty="0"/>
          </a:p>
          <a:p>
            <a:pPr marL="342900" lvl="0" indent="-342900" algn="l" rtl="0">
              <a:lnSpc>
                <a:spcPct val="107000"/>
              </a:lnSpc>
              <a:spcBef>
                <a:spcPts val="360"/>
              </a:spcBef>
              <a:spcAft>
                <a:spcPts val="0"/>
              </a:spcAft>
              <a:buSzPct val="108107"/>
              <a:buFont typeface="Noto Sans Symbols"/>
              <a:buChar char="∙"/>
            </a:pPr>
            <a:r>
              <a:rPr lang="en-US" sz="1800" dirty="0">
                <a:latin typeface="Calibri"/>
                <a:ea typeface="Calibri"/>
                <a:cs typeface="Calibri"/>
                <a:sym typeface="Calibri"/>
              </a:rPr>
              <a:t>Explore the barriers to diversity and inclusion in </a:t>
            </a:r>
            <a:r>
              <a:rPr lang="en-US" sz="1800" dirty="0" err="1">
                <a:latin typeface="Calibri"/>
                <a:ea typeface="Calibri"/>
                <a:cs typeface="Calibri"/>
                <a:sym typeface="Calibri"/>
              </a:rPr>
              <a:t>organisations</a:t>
            </a:r>
            <a:r>
              <a:rPr lang="en-US" sz="1800" dirty="0">
                <a:latin typeface="Calibri"/>
                <a:ea typeface="Calibri"/>
                <a:cs typeface="Calibri"/>
                <a:sym typeface="Calibri"/>
              </a:rPr>
              <a:t>, paying particular attention to post-Covid-19 impacts, especially on hard-hit groups of employees.</a:t>
            </a:r>
            <a:endParaRPr dirty="0"/>
          </a:p>
          <a:p>
            <a:pPr marL="342900" lvl="0" indent="-342900" algn="l" rtl="0">
              <a:lnSpc>
                <a:spcPct val="107000"/>
              </a:lnSpc>
              <a:spcBef>
                <a:spcPts val="360"/>
              </a:spcBef>
              <a:spcAft>
                <a:spcPts val="0"/>
              </a:spcAft>
              <a:buSzPct val="108107"/>
              <a:buFont typeface="Noto Sans Symbols"/>
              <a:buChar char="∙"/>
            </a:pPr>
            <a:r>
              <a:rPr lang="en-US" sz="1800" dirty="0">
                <a:latin typeface="Calibri"/>
                <a:ea typeface="Calibri"/>
                <a:cs typeface="Calibri"/>
                <a:sym typeface="Calibri"/>
              </a:rPr>
              <a:t>Encourage implementation of inclusive working practices. </a:t>
            </a:r>
            <a:endParaRPr dirty="0"/>
          </a:p>
          <a:p>
            <a:pPr marL="342900" lvl="0" indent="-342900" algn="l" rtl="0">
              <a:lnSpc>
                <a:spcPct val="107000"/>
              </a:lnSpc>
              <a:spcBef>
                <a:spcPts val="360"/>
              </a:spcBef>
              <a:spcAft>
                <a:spcPts val="0"/>
              </a:spcAft>
              <a:buSzPct val="108107"/>
              <a:buFont typeface="Noto Sans Symbols"/>
              <a:buChar char="∙"/>
            </a:pPr>
            <a:r>
              <a:rPr lang="en-US" sz="1800" dirty="0">
                <a:latin typeface="Calibri"/>
                <a:ea typeface="Calibri"/>
                <a:cs typeface="Calibri"/>
                <a:sym typeface="Calibri"/>
              </a:rPr>
              <a:t>Ascertain innovative practices to promote a diverse, welcoming and inclusive environment. </a:t>
            </a:r>
            <a:endParaRPr dirty="0"/>
          </a:p>
          <a:p>
            <a:pPr marL="342900" lvl="0" indent="-342900" algn="l" rtl="0">
              <a:lnSpc>
                <a:spcPct val="107000"/>
              </a:lnSpc>
              <a:spcBef>
                <a:spcPts val="360"/>
              </a:spcBef>
              <a:spcAft>
                <a:spcPts val="0"/>
              </a:spcAft>
              <a:buSzPct val="108107"/>
              <a:buFont typeface="Noto Sans Symbols"/>
              <a:buChar char="∙"/>
            </a:pPr>
            <a:r>
              <a:rPr lang="en-US" sz="1800" dirty="0">
                <a:latin typeface="Calibri"/>
                <a:ea typeface="Calibri"/>
                <a:cs typeface="Calibri"/>
                <a:sym typeface="Calibri"/>
              </a:rPr>
              <a:t>Investigate current practice such as microaggressions, communicating non-tolerance </a:t>
            </a:r>
            <a:r>
              <a:rPr lang="en-US" sz="1800" dirty="0" err="1">
                <a:latin typeface="Calibri"/>
                <a:ea typeface="Calibri"/>
                <a:cs typeface="Calibri"/>
                <a:sym typeface="Calibri"/>
              </a:rPr>
              <a:t>behaviour</a:t>
            </a:r>
            <a:r>
              <a:rPr lang="en-US" sz="1800" dirty="0">
                <a:latin typeface="Calibri"/>
                <a:ea typeface="Calibri"/>
                <a:cs typeface="Calibri"/>
                <a:sym typeface="Calibri"/>
              </a:rPr>
              <a:t>. </a:t>
            </a:r>
            <a:endParaRPr dirty="0"/>
          </a:p>
          <a:p>
            <a:pPr marL="342900" lvl="0" indent="-342900" algn="l" rtl="0">
              <a:lnSpc>
                <a:spcPct val="107000"/>
              </a:lnSpc>
              <a:spcBef>
                <a:spcPts val="360"/>
              </a:spcBef>
              <a:spcAft>
                <a:spcPts val="0"/>
              </a:spcAft>
              <a:buSzPct val="108107"/>
              <a:buFont typeface="Noto Sans Symbols"/>
              <a:buChar char="∙"/>
            </a:pPr>
            <a:r>
              <a:rPr lang="en-US" sz="1800" dirty="0">
                <a:latin typeface="Calibri"/>
                <a:ea typeface="Calibri"/>
                <a:cs typeface="Calibri"/>
                <a:sym typeface="Calibri"/>
              </a:rPr>
              <a:t>Create accepting climates where all individuals can thrive in the work environment. </a:t>
            </a:r>
            <a:endParaRPr dirty="0"/>
          </a:p>
          <a:p>
            <a:pPr marL="342900" lvl="0" indent="-342900" algn="l" rtl="0">
              <a:lnSpc>
                <a:spcPct val="107000"/>
              </a:lnSpc>
              <a:spcBef>
                <a:spcPts val="360"/>
              </a:spcBef>
              <a:spcAft>
                <a:spcPts val="0"/>
              </a:spcAft>
              <a:buSzPct val="108107"/>
              <a:buFont typeface="Noto Sans Symbols"/>
              <a:buChar char="∙"/>
            </a:pPr>
            <a:r>
              <a:rPr lang="en-US" sz="1800" dirty="0">
                <a:latin typeface="Calibri"/>
                <a:ea typeface="Calibri"/>
                <a:cs typeface="Calibri"/>
                <a:sym typeface="Calibri"/>
              </a:rPr>
              <a:t>Create a climate for honest crucial conversations sharing experiences to determine what works at local level with regards diversity and what still needs attention. </a:t>
            </a:r>
            <a:endParaRPr dirty="0"/>
          </a:p>
          <a:p>
            <a:pPr marL="0" lvl="0" indent="0" algn="l" rtl="0">
              <a:lnSpc>
                <a:spcPct val="100000"/>
              </a:lnSpc>
              <a:spcBef>
                <a:spcPts val="1160"/>
              </a:spcBef>
              <a:spcAft>
                <a:spcPts val="0"/>
              </a:spcAft>
              <a:buSzPct val="77837"/>
              <a:buNone/>
            </a:pPr>
            <a:endParaRPr sz="2500" dirty="0">
              <a:solidFill>
                <a:srgbClr val="000000"/>
              </a:solidFill>
              <a:highlight>
                <a:srgbClr val="FFFF00"/>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rgbClr val="FFFF00"/>
              </a:highlight>
              <a:latin typeface="Arial"/>
              <a:ea typeface="Arial"/>
              <a:cs typeface="Arial"/>
              <a:sym typeface="Arial"/>
            </a:endParaRPr>
          </a:p>
          <a:p>
            <a:pPr marL="0" lvl="0" indent="0" algn="l" rtl="0">
              <a:lnSpc>
                <a:spcPct val="100000"/>
              </a:lnSpc>
              <a:spcBef>
                <a:spcPts val="360"/>
              </a:spcBef>
              <a:spcAft>
                <a:spcPts val="0"/>
              </a:spcAft>
              <a:buSzPct val="77837"/>
              <a:buNone/>
            </a:pPr>
            <a:endParaRPr sz="2500" dirty="0">
              <a:solidFill>
                <a:srgbClr val="000000"/>
              </a:solidFill>
              <a:highlight>
                <a:schemeClr val="lt1"/>
              </a:highlight>
              <a:latin typeface="Arial"/>
              <a:ea typeface="Arial"/>
              <a:cs typeface="Arial"/>
              <a:sym typeface="Arial"/>
            </a:endParaRPr>
          </a:p>
        </p:txBody>
      </p:sp>
      <p:sp>
        <p:nvSpPr>
          <p:cNvPr id="142" name="Google Shape;142;p1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43" name="Google Shape;143;p1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44" name="Google Shape;144;p16"/>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4"/>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dirty="0" err="1">
                <a:solidFill>
                  <a:srgbClr val="0070C0"/>
                </a:solidFill>
              </a:rPr>
              <a:t>Menningarforysta</a:t>
            </a:r>
            <a:endParaRPr dirty="0"/>
          </a:p>
        </p:txBody>
      </p:sp>
      <p:sp>
        <p:nvSpPr>
          <p:cNvPr id="427" name="Google Shape;427;p34"/>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SzPts val="1800"/>
              <a:buNone/>
            </a:pPr>
            <a:r>
              <a:rPr lang="en-US" sz="2800" b="1" dirty="0"/>
              <a:t>Truism -  </a:t>
            </a:r>
            <a:r>
              <a:rPr lang="en-US" sz="2800" dirty="0"/>
              <a:t>lead from the top showing exemplary attitudes and </a:t>
            </a:r>
            <a:r>
              <a:rPr lang="en-US" sz="2800" dirty="0" err="1"/>
              <a:t>behaviours</a:t>
            </a:r>
            <a:r>
              <a:rPr lang="en-US" sz="2800" dirty="0"/>
              <a:t>, but needs to incorporate  operational, developmental  and strategic plans.</a:t>
            </a:r>
            <a:endParaRPr dirty="0"/>
          </a:p>
          <a:p>
            <a:pPr marL="0" lvl="0" indent="0" algn="l" rtl="0">
              <a:lnSpc>
                <a:spcPct val="100000"/>
              </a:lnSpc>
              <a:spcBef>
                <a:spcPts val="360"/>
              </a:spcBef>
              <a:spcAft>
                <a:spcPts val="0"/>
              </a:spcAft>
              <a:buSzPts val="1800"/>
              <a:buNone/>
            </a:pPr>
            <a:endParaRPr sz="2800" b="1" dirty="0"/>
          </a:p>
          <a:p>
            <a:pPr marL="0" lvl="0" indent="0" algn="l" rtl="0">
              <a:lnSpc>
                <a:spcPct val="100000"/>
              </a:lnSpc>
              <a:spcBef>
                <a:spcPts val="360"/>
              </a:spcBef>
              <a:spcAft>
                <a:spcPts val="0"/>
              </a:spcAft>
              <a:buSzPts val="1800"/>
              <a:buNone/>
            </a:pPr>
            <a:r>
              <a:rPr lang="en-US" sz="2800" b="1" dirty="0"/>
              <a:t>Strategic alignment - </a:t>
            </a:r>
            <a:r>
              <a:rPr lang="en-US" sz="2800" dirty="0"/>
              <a:t>throughout all layers in </a:t>
            </a:r>
            <a:r>
              <a:rPr lang="en-US" sz="2800" dirty="0" err="1"/>
              <a:t>organisation</a:t>
            </a:r>
            <a:r>
              <a:rPr lang="en-US" sz="2800" dirty="0"/>
              <a:t>, </a:t>
            </a:r>
            <a:r>
              <a:rPr lang="en-US" sz="2800" dirty="0" err="1"/>
              <a:t>behaviour</a:t>
            </a:r>
            <a:r>
              <a:rPr lang="en-US" sz="2800" dirty="0"/>
              <a:t>, policy, strategy.</a:t>
            </a:r>
            <a:endParaRPr dirty="0"/>
          </a:p>
          <a:p>
            <a:pPr marL="0" lvl="0" indent="0" algn="l" rtl="0">
              <a:lnSpc>
                <a:spcPct val="100000"/>
              </a:lnSpc>
              <a:spcBef>
                <a:spcPts val="360"/>
              </a:spcBef>
              <a:spcAft>
                <a:spcPts val="0"/>
              </a:spcAft>
              <a:buSzPts val="1800"/>
              <a:buNone/>
            </a:pPr>
            <a:endParaRPr sz="2800" b="1" dirty="0"/>
          </a:p>
          <a:p>
            <a:pPr marL="0" lvl="0" indent="0" algn="l" rtl="0">
              <a:lnSpc>
                <a:spcPct val="100000"/>
              </a:lnSpc>
              <a:spcBef>
                <a:spcPts val="360"/>
              </a:spcBef>
              <a:spcAft>
                <a:spcPts val="0"/>
              </a:spcAft>
              <a:buSzPts val="1800"/>
              <a:buNone/>
            </a:pPr>
            <a:r>
              <a:rPr lang="en-US" sz="2800" b="1" dirty="0"/>
              <a:t>However: </a:t>
            </a:r>
            <a:r>
              <a:rPr lang="en-US" sz="2800" dirty="0"/>
              <a:t>Trust often breaks down in </a:t>
            </a:r>
            <a:r>
              <a:rPr lang="en-US" sz="2800" dirty="0" err="1"/>
              <a:t>organisations</a:t>
            </a:r>
            <a:r>
              <a:rPr lang="en-US" sz="2800" dirty="0"/>
              <a:t> because of mixed messages and contradictory messaging.</a:t>
            </a: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428" name="Google Shape;428;p34"/>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29" name="Google Shape;429;p34"/>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30" name="Google Shape;430;p34"/>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0"/>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dirty="0">
                <a:solidFill>
                  <a:srgbClr val="0070C0"/>
                </a:solidFill>
              </a:rPr>
              <a:t>Efni annars hluta:</a:t>
            </a:r>
            <a:br>
              <a:rPr lang="en-US" b="1" dirty="0">
                <a:solidFill>
                  <a:srgbClr val="0070C0"/>
                </a:solidFill>
              </a:rPr>
            </a:br>
            <a:endParaRPr dirty="0"/>
          </a:p>
        </p:txBody>
      </p:sp>
      <p:sp>
        <p:nvSpPr>
          <p:cNvPr id="436" name="Google Shape;436;p60"/>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437" name="Google Shape;437;p60"/>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38" name="Google Shape;438;p60"/>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39" name="Google Shape;439;p60"/>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440" name="Google Shape;440;p60"/>
          <p:cNvSpPr txBox="1"/>
          <p:nvPr/>
        </p:nvSpPr>
        <p:spPr>
          <a:xfrm>
            <a:off x="379186" y="1582450"/>
            <a:ext cx="4270829" cy="5000900"/>
          </a:xfrm>
          <a:prstGeom prst="rect">
            <a:avLst/>
          </a:prstGeom>
          <a:noFill/>
          <a:ln>
            <a:noFill/>
          </a:ln>
        </p:spPr>
        <p:txBody>
          <a:bodyPr spcFirstLastPara="1" wrap="square" lIns="91425" tIns="45700" rIns="91425" bIns="45700" anchor="t" anchorCtr="0">
            <a:normAutofit/>
          </a:bodyPr>
          <a:lstStyle/>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Inclusion and diversity mindsets- what do we need to pay attention to in organisations e.g. language</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pic>
        <p:nvPicPr>
          <p:cNvPr id="441" name="Google Shape;441;p60" descr="shallow focus photography of books"/>
          <p:cNvPicPr preferRelativeResize="0"/>
          <p:nvPr/>
        </p:nvPicPr>
        <p:blipFill rotWithShape="1">
          <a:blip r:embed="rId5">
            <a:alphaModFix/>
          </a:blip>
          <a:srcRect/>
          <a:stretch/>
        </p:blipFill>
        <p:spPr>
          <a:xfrm>
            <a:off x="5075724" y="1740337"/>
            <a:ext cx="3689090" cy="2453245"/>
          </a:xfrm>
          <a:prstGeom prst="rect">
            <a:avLst/>
          </a:prstGeom>
          <a:solidFill>
            <a:srgbClr val="FFFFFF"/>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dirty="0" err="1">
                <a:solidFill>
                  <a:srgbClr val="0070C0"/>
                </a:solidFill>
              </a:rPr>
              <a:t>Orðræða</a:t>
            </a:r>
            <a:r>
              <a:rPr lang="en-US" b="1" dirty="0">
                <a:solidFill>
                  <a:srgbClr val="0070C0"/>
                </a:solidFill>
              </a:rPr>
              <a:t>/</a:t>
            </a:r>
            <a:r>
              <a:rPr lang="en-US" b="1" dirty="0" err="1">
                <a:solidFill>
                  <a:srgbClr val="0070C0"/>
                </a:solidFill>
              </a:rPr>
              <a:t>tungumál</a:t>
            </a:r>
            <a:r>
              <a:rPr lang="en-US" b="1" dirty="0">
                <a:solidFill>
                  <a:srgbClr val="0070C0"/>
                </a:solidFill>
              </a:rPr>
              <a:t> </a:t>
            </a:r>
            <a:r>
              <a:rPr lang="en-US" b="1" dirty="0" err="1">
                <a:solidFill>
                  <a:srgbClr val="0070C0"/>
                </a:solidFill>
              </a:rPr>
              <a:t>sem</a:t>
            </a:r>
            <a:r>
              <a:rPr lang="en-US" b="1" dirty="0">
                <a:solidFill>
                  <a:srgbClr val="0070C0"/>
                </a:solidFill>
              </a:rPr>
              <a:t> </a:t>
            </a:r>
            <a:r>
              <a:rPr lang="en-US" b="1" dirty="0" err="1">
                <a:solidFill>
                  <a:srgbClr val="0070C0"/>
                </a:solidFill>
              </a:rPr>
              <a:t>dæmi</a:t>
            </a:r>
            <a:endParaRPr dirty="0"/>
          </a:p>
        </p:txBody>
      </p:sp>
      <p:sp>
        <p:nvSpPr>
          <p:cNvPr id="447" name="Google Shape;447;p36"/>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400"/>
              <a:t>Our ethos is communicated in documents, emails, letters, invitations, telephone calls, texts, appraisals.</a:t>
            </a:r>
            <a:endParaRPr/>
          </a:p>
          <a:p>
            <a:pPr marL="457200" lvl="0" indent="-228600" algn="l" rtl="0">
              <a:lnSpc>
                <a:spcPct val="100000"/>
              </a:lnSpc>
              <a:spcBef>
                <a:spcPts val="360"/>
              </a:spcBef>
              <a:spcAft>
                <a:spcPts val="0"/>
              </a:spcAft>
              <a:buClr>
                <a:schemeClr val="dk1"/>
              </a:buClr>
              <a:buSzPts val="1800"/>
              <a:buNone/>
            </a:pPr>
            <a:endParaRPr sz="2500">
              <a:solidFill>
                <a:srgbClr val="333333"/>
              </a:solidFill>
              <a:latin typeface="Calibri"/>
              <a:ea typeface="Calibri"/>
              <a:cs typeface="Calibri"/>
              <a:sym typeface="Calibri"/>
            </a:endParaRPr>
          </a:p>
          <a:p>
            <a:pPr marL="457200" lvl="0" indent="-342900" algn="l" rtl="0">
              <a:lnSpc>
                <a:spcPct val="100000"/>
              </a:lnSpc>
              <a:spcBef>
                <a:spcPts val="360"/>
              </a:spcBef>
              <a:spcAft>
                <a:spcPts val="0"/>
              </a:spcAft>
              <a:buClr>
                <a:schemeClr val="dk1"/>
              </a:buClr>
              <a:buSzPts val="1800"/>
              <a:buChar char="•"/>
            </a:pPr>
            <a:r>
              <a:rPr lang="en-US" sz="2500">
                <a:solidFill>
                  <a:srgbClr val="333333"/>
                </a:solidFill>
                <a:latin typeface="Calibri"/>
                <a:ea typeface="Calibri"/>
                <a:cs typeface="Calibri"/>
                <a:sym typeface="Calibri"/>
              </a:rPr>
              <a:t>Language used can be rooted in stereotypical conditioning.</a:t>
            </a:r>
            <a:endParaRPr/>
          </a:p>
          <a:p>
            <a:pPr marL="457200" lvl="0" indent="-228600" algn="l" rtl="0">
              <a:lnSpc>
                <a:spcPct val="100000"/>
              </a:lnSpc>
              <a:spcBef>
                <a:spcPts val="360"/>
              </a:spcBef>
              <a:spcAft>
                <a:spcPts val="0"/>
              </a:spcAft>
              <a:buClr>
                <a:schemeClr val="dk1"/>
              </a:buClr>
              <a:buSzPts val="1800"/>
              <a:buNone/>
            </a:pPr>
            <a:endParaRPr sz="2500">
              <a:solidFill>
                <a:srgbClr val="333333"/>
              </a:solidFill>
              <a:latin typeface="Calibri"/>
              <a:ea typeface="Calibri"/>
              <a:cs typeface="Calibri"/>
              <a:sym typeface="Calibri"/>
            </a:endParaRPr>
          </a:p>
          <a:p>
            <a:pPr marL="457200" lvl="0" indent="-342900" algn="l" rtl="0">
              <a:lnSpc>
                <a:spcPct val="100000"/>
              </a:lnSpc>
              <a:spcBef>
                <a:spcPts val="360"/>
              </a:spcBef>
              <a:spcAft>
                <a:spcPts val="0"/>
              </a:spcAft>
              <a:buClr>
                <a:schemeClr val="dk1"/>
              </a:buClr>
              <a:buSzPts val="1800"/>
              <a:buChar char="•"/>
            </a:pPr>
            <a:r>
              <a:rPr lang="en-US" sz="2500">
                <a:solidFill>
                  <a:srgbClr val="333333"/>
                </a:solidFill>
                <a:latin typeface="Calibri"/>
                <a:ea typeface="Calibri"/>
                <a:cs typeface="Calibri"/>
                <a:sym typeface="Calibri"/>
              </a:rPr>
              <a:t>Gender bias can turn up in feedback and performance appraisals.</a:t>
            </a:r>
            <a:endParaRPr/>
          </a:p>
          <a:p>
            <a:pPr marL="342900" marR="3029585" lvl="0" indent="-279400" algn="l" rtl="0">
              <a:lnSpc>
                <a:spcPct val="107000"/>
              </a:lnSpc>
              <a:spcBef>
                <a:spcPts val="360"/>
              </a:spcBef>
              <a:spcAft>
                <a:spcPts val="0"/>
              </a:spcAft>
              <a:buSzPts val="1000"/>
              <a:buFont typeface="Noto Sans Symbols"/>
              <a:buNone/>
            </a:pPr>
            <a:endParaRPr sz="2500">
              <a:solidFill>
                <a:srgbClr val="333333"/>
              </a:solidFill>
              <a:latin typeface="Calibri"/>
              <a:ea typeface="Calibri"/>
              <a:cs typeface="Calibri"/>
              <a:sym typeface="Calibri"/>
            </a:endParaRPr>
          </a:p>
          <a:p>
            <a:pPr marL="0" lvl="0" indent="0" algn="l" rtl="0">
              <a:lnSpc>
                <a:spcPct val="100000"/>
              </a:lnSpc>
              <a:spcBef>
                <a:spcPts val="11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448" name="Google Shape;448;p3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9" name="Google Shape;449;p3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50" name="Google Shape;450;p36"/>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7"/>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dirty="0" err="1">
                <a:solidFill>
                  <a:srgbClr val="0070C0"/>
                </a:solidFill>
              </a:rPr>
              <a:t>Kynja</a:t>
            </a:r>
            <a:r>
              <a:rPr lang="en-US" sz="3600" b="1" dirty="0">
                <a:solidFill>
                  <a:srgbClr val="0070C0"/>
                </a:solidFill>
              </a:rPr>
              <a:t>- og </a:t>
            </a:r>
            <a:r>
              <a:rPr lang="en-US" sz="3600" b="1" dirty="0" err="1">
                <a:solidFill>
                  <a:srgbClr val="0070C0"/>
                </a:solidFill>
              </a:rPr>
              <a:t>menningarhalli</a:t>
            </a:r>
            <a:r>
              <a:rPr lang="en-US" sz="3600" b="1" dirty="0">
                <a:solidFill>
                  <a:srgbClr val="0070C0"/>
                </a:solidFill>
              </a:rPr>
              <a:t> í </a:t>
            </a:r>
            <a:r>
              <a:rPr lang="en-US" sz="3600" b="1" dirty="0" err="1">
                <a:solidFill>
                  <a:srgbClr val="0070C0"/>
                </a:solidFill>
              </a:rPr>
              <a:t>málnotkun</a:t>
            </a:r>
            <a:r>
              <a:rPr lang="en-US" sz="3600" b="1" dirty="0">
                <a:solidFill>
                  <a:srgbClr val="0070C0"/>
                </a:solidFill>
              </a:rPr>
              <a:t> í </a:t>
            </a:r>
            <a:r>
              <a:rPr lang="en-US" sz="3600" b="1" dirty="0" err="1">
                <a:solidFill>
                  <a:srgbClr val="0070C0"/>
                </a:solidFill>
              </a:rPr>
              <a:t>frammistöðumötum</a:t>
            </a:r>
            <a:endParaRPr sz="3600" dirty="0"/>
          </a:p>
        </p:txBody>
      </p:sp>
      <p:sp>
        <p:nvSpPr>
          <p:cNvPr id="456" name="Google Shape;456;p37"/>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457" name="Google Shape;457;p37"/>
          <p:cNvSpPr/>
          <p:nvPr/>
        </p:nvSpPr>
        <p:spPr>
          <a:xfrm>
            <a:off x="457200" y="14176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58" name="Google Shape;458;p3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59" name="Google Shape;459;p37"/>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60" name="Google Shape;460;p37"/>
          <p:cNvPicPr preferRelativeResize="0"/>
          <p:nvPr/>
        </p:nvPicPr>
        <p:blipFill rotWithShape="1">
          <a:blip r:embed="rId5">
            <a:alphaModFix/>
          </a:blip>
          <a:srcRect/>
          <a:stretch/>
        </p:blipFill>
        <p:spPr>
          <a:xfrm>
            <a:off x="457200" y="1758103"/>
            <a:ext cx="7059263" cy="483213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8"/>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r>
              <a:rPr lang="en-US" sz="2800" b="1"/>
              <a:t>What examples do you have of gender or culture bias and exclusion in language?</a:t>
            </a:r>
            <a:endParaRPr sz="2500">
              <a:solidFill>
                <a:srgbClr val="000000"/>
              </a:solidFill>
              <a:highlight>
                <a:schemeClr val="lt1"/>
              </a:highlight>
              <a:latin typeface="Arial"/>
              <a:ea typeface="Arial"/>
              <a:cs typeface="Arial"/>
              <a:sym typeface="Arial"/>
            </a:endParaRPr>
          </a:p>
        </p:txBody>
      </p:sp>
      <p:sp>
        <p:nvSpPr>
          <p:cNvPr id="466" name="Google Shape;466;p3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67" name="Google Shape;467;p3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68" name="Google Shape;468;p38"/>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469" name="Google Shape;469;p38"/>
          <p:cNvPicPr preferRelativeResize="0"/>
          <p:nvPr/>
        </p:nvPicPr>
        <p:blipFill rotWithShape="1">
          <a:blip r:embed="rId5">
            <a:alphaModFix/>
          </a:blip>
          <a:srcRect/>
          <a:stretch/>
        </p:blipFill>
        <p:spPr>
          <a:xfrm>
            <a:off x="4865466" y="3568981"/>
            <a:ext cx="3762622" cy="2575553"/>
          </a:xfrm>
          <a:prstGeom prst="rect">
            <a:avLst/>
          </a:prstGeom>
          <a:noFill/>
          <a:ln>
            <a:noFill/>
          </a:ln>
        </p:spPr>
      </p:pic>
      <p:sp>
        <p:nvSpPr>
          <p:cNvPr id="470" name="Google Shape;470;p38"/>
          <p:cNvSpPr txBox="1">
            <a:spLocks noGrp="1"/>
          </p:cNvSpPr>
          <p:nvPr>
            <p:ph type="title"/>
          </p:nvPr>
        </p:nvSpPr>
        <p:spPr>
          <a:xfrm>
            <a:off x="457200" y="274638"/>
            <a:ext cx="7627257" cy="108970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800"/>
              <a:buNone/>
            </a:pPr>
            <a:br>
              <a:rPr lang="en-US" sz="3200" b="1" dirty="0">
                <a:solidFill>
                  <a:srgbClr val="0070C0"/>
                </a:solidFill>
              </a:rPr>
            </a:br>
            <a:br>
              <a:rPr lang="en-US" sz="3200" b="1" dirty="0">
                <a:solidFill>
                  <a:srgbClr val="0070C0"/>
                </a:solidFill>
              </a:rPr>
            </a:br>
            <a:r>
              <a:rPr lang="en-US" sz="3200" b="1" dirty="0" err="1">
                <a:solidFill>
                  <a:srgbClr val="0070C0"/>
                </a:solidFill>
              </a:rPr>
              <a:t>Umræður</a:t>
            </a:r>
            <a:r>
              <a:rPr lang="en-US" sz="3200" b="1" dirty="0">
                <a:solidFill>
                  <a:srgbClr val="0070C0"/>
                </a:solidFill>
              </a:rPr>
              <a:t>-</a:t>
            </a:r>
            <a:r>
              <a:rPr lang="en-US" sz="3200" b="1" dirty="0"/>
              <a:t> </a:t>
            </a:r>
            <a:r>
              <a:rPr lang="en-US" sz="3200" b="1" dirty="0">
                <a:solidFill>
                  <a:srgbClr val="0070C0"/>
                </a:solidFill>
              </a:rPr>
              <a:t>hvernig </a:t>
            </a:r>
            <a:r>
              <a:rPr lang="en-US" sz="3200" b="1" dirty="0" err="1">
                <a:solidFill>
                  <a:srgbClr val="0070C0"/>
                </a:solidFill>
              </a:rPr>
              <a:t>orðfæri</a:t>
            </a:r>
            <a:r>
              <a:rPr lang="en-US" sz="3200" b="1" dirty="0">
                <a:solidFill>
                  <a:srgbClr val="0070C0"/>
                </a:solidFill>
              </a:rPr>
              <a:t> er notað á </a:t>
            </a:r>
            <a:r>
              <a:rPr lang="en-US" sz="3200" b="1" dirty="0" err="1">
                <a:solidFill>
                  <a:srgbClr val="0070C0"/>
                </a:solidFill>
              </a:rPr>
              <a:t>þínum</a:t>
            </a:r>
            <a:r>
              <a:rPr lang="en-US" sz="3200" b="1" dirty="0">
                <a:solidFill>
                  <a:srgbClr val="0070C0"/>
                </a:solidFill>
              </a:rPr>
              <a:t> </a:t>
            </a:r>
            <a:r>
              <a:rPr lang="en-US" sz="3200" b="1" dirty="0" err="1">
                <a:solidFill>
                  <a:srgbClr val="0070C0"/>
                </a:solidFill>
              </a:rPr>
              <a:t>vinnustað</a:t>
            </a:r>
            <a:r>
              <a:rPr lang="en-US" sz="3200" b="1" dirty="0">
                <a:solidFill>
                  <a:srgbClr val="0070C0"/>
                </a:solidFill>
              </a:rPr>
              <a:t>?</a:t>
            </a:r>
            <a:br>
              <a:rPr lang="en-US" sz="3200" b="1" dirty="0">
                <a:solidFill>
                  <a:srgbClr val="0070C0"/>
                </a:solidFill>
              </a:rPr>
            </a:br>
            <a:br>
              <a:rPr lang="en-US" sz="3200" b="1" dirty="0">
                <a:solidFill>
                  <a:srgbClr val="0070C0"/>
                </a:solidFill>
              </a:rPr>
            </a:br>
            <a:endParaRPr sz="3200" b="1" dirty="0">
              <a:solidFill>
                <a:srgbClr val="0070C0"/>
              </a:solidFill>
            </a:endParaRPr>
          </a:p>
        </p:txBody>
      </p:sp>
      <p:pic>
        <p:nvPicPr>
          <p:cNvPr id="471" name="Google Shape;471;p38" descr="Chat"/>
          <p:cNvPicPr preferRelativeResize="0"/>
          <p:nvPr/>
        </p:nvPicPr>
        <p:blipFill rotWithShape="1">
          <a:blip r:embed="rId6">
            <a:alphaModFix/>
          </a:blip>
          <a:srcRect/>
          <a:stretch/>
        </p:blipFill>
        <p:spPr>
          <a:xfrm>
            <a:off x="1035900" y="3568981"/>
            <a:ext cx="2693526" cy="26935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5"/>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6250"/>
              <a:buNone/>
            </a:pPr>
            <a:r>
              <a:rPr lang="en-US" sz="3200" b="1">
                <a:solidFill>
                  <a:srgbClr val="0070C0"/>
                </a:solidFill>
                <a:latin typeface="Arial"/>
                <a:ea typeface="Arial"/>
                <a:cs typeface="Arial"/>
                <a:sym typeface="Arial"/>
              </a:rPr>
              <a:t>Stanford University’s </a:t>
            </a:r>
            <a:r>
              <a:rPr lang="en-US" sz="3200" b="1" i="0">
                <a:solidFill>
                  <a:srgbClr val="0070C0"/>
                </a:solidFill>
                <a:latin typeface="Arial"/>
                <a:ea typeface="Arial"/>
                <a:cs typeface="Arial"/>
                <a:sym typeface="Arial"/>
              </a:rPr>
              <a:t>Clayman Institute for Gender Research findings:</a:t>
            </a:r>
            <a:endParaRPr sz="3200" b="1">
              <a:latin typeface="Arial"/>
              <a:ea typeface="Arial"/>
              <a:cs typeface="Arial"/>
              <a:sym typeface="Arial"/>
            </a:endParaRPr>
          </a:p>
        </p:txBody>
      </p:sp>
      <p:sp>
        <p:nvSpPr>
          <p:cNvPr id="477" name="Google Shape;477;p45"/>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62500" lnSpcReduction="20000"/>
          </a:bodyPr>
          <a:lstStyle/>
          <a:p>
            <a:pPr marL="457200" lvl="0" indent="-342900" algn="l" rtl="0">
              <a:lnSpc>
                <a:spcPct val="100000"/>
              </a:lnSpc>
              <a:spcBef>
                <a:spcPts val="360"/>
              </a:spcBef>
              <a:spcAft>
                <a:spcPts val="0"/>
              </a:spcAft>
              <a:buSzPct val="90000"/>
              <a:buFont typeface="Arial"/>
              <a:buChar char="•"/>
            </a:pPr>
            <a:r>
              <a:rPr lang="en-US" sz="3200" b="0" i="0" dirty="0">
                <a:solidFill>
                  <a:srgbClr val="303030"/>
                </a:solidFill>
                <a:latin typeface="Open Sans"/>
                <a:ea typeface="Open Sans"/>
                <a:cs typeface="Open Sans"/>
                <a:sym typeface="Open Sans"/>
              </a:rPr>
              <a:t>Bias creates disadvantage.</a:t>
            </a:r>
            <a:endParaRPr dirty="0"/>
          </a:p>
          <a:p>
            <a:pPr marL="0" lvl="0" indent="0" algn="l" rtl="0">
              <a:lnSpc>
                <a:spcPct val="100000"/>
              </a:lnSpc>
              <a:spcBef>
                <a:spcPts val="360"/>
              </a:spcBef>
              <a:spcAft>
                <a:spcPts val="0"/>
              </a:spcAft>
              <a:buSzPct val="90000"/>
              <a:buNone/>
            </a:pPr>
            <a:endParaRPr sz="3200" b="0" i="0" dirty="0">
              <a:solidFill>
                <a:srgbClr val="303030"/>
              </a:solidFill>
              <a:latin typeface="Open Sans"/>
              <a:ea typeface="Open Sans"/>
              <a:cs typeface="Open Sans"/>
              <a:sym typeface="Open Sans"/>
            </a:endParaRPr>
          </a:p>
          <a:p>
            <a:pPr marL="457200" lvl="0" indent="-342900" algn="l" rtl="0">
              <a:lnSpc>
                <a:spcPct val="100000"/>
              </a:lnSpc>
              <a:spcBef>
                <a:spcPts val="360"/>
              </a:spcBef>
              <a:spcAft>
                <a:spcPts val="0"/>
              </a:spcAft>
              <a:buSzPct val="102856"/>
              <a:buChar char="•"/>
            </a:pPr>
            <a:r>
              <a:rPr lang="en-US" sz="2800" b="0" i="0" dirty="0">
                <a:solidFill>
                  <a:srgbClr val="303030"/>
                </a:solidFill>
                <a:latin typeface="Open Sans"/>
                <a:ea typeface="Open Sans"/>
                <a:cs typeface="Open Sans"/>
                <a:sym typeface="Open Sans"/>
              </a:rPr>
              <a:t>‘</a:t>
            </a:r>
            <a:r>
              <a:rPr lang="en-US" sz="2800" b="0" i="1" dirty="0">
                <a:solidFill>
                  <a:srgbClr val="303030"/>
                </a:solidFill>
                <a:latin typeface="Open Sans"/>
                <a:ea typeface="Open Sans"/>
                <a:cs typeface="Open Sans"/>
                <a:sym typeface="Open Sans"/>
              </a:rPr>
              <a:t>Heidi seems to shrink when she’s around others, and especially around clients, she needs to be more self-confident</a:t>
            </a:r>
            <a:r>
              <a:rPr lang="en-US" sz="2800" b="0" i="0" dirty="0">
                <a:solidFill>
                  <a:srgbClr val="303030"/>
                </a:solidFill>
                <a:latin typeface="Open Sans"/>
                <a:ea typeface="Open Sans"/>
                <a:cs typeface="Open Sans"/>
                <a:sym typeface="Open Sans"/>
              </a:rPr>
              <a:t>.’  But a similar problem – confidence in working with clients – was given a positive spin when a man was struggling with it: ‘J</a:t>
            </a:r>
            <a:r>
              <a:rPr lang="en-US" sz="2800" b="0" i="1" dirty="0">
                <a:solidFill>
                  <a:srgbClr val="303030"/>
                </a:solidFill>
                <a:latin typeface="Open Sans"/>
                <a:ea typeface="Open Sans"/>
                <a:cs typeface="Open Sans"/>
                <a:sym typeface="Open Sans"/>
              </a:rPr>
              <a:t>im needs to develop his natural ability to work with people</a:t>
            </a:r>
            <a:r>
              <a:rPr lang="en-US" sz="2800" b="0" i="0" dirty="0">
                <a:solidFill>
                  <a:srgbClr val="303030"/>
                </a:solidFill>
                <a:latin typeface="Open Sans"/>
                <a:ea typeface="Open Sans"/>
                <a:cs typeface="Open Sans"/>
                <a:sym typeface="Open Sans"/>
              </a:rPr>
              <a:t>.’</a:t>
            </a:r>
            <a:endParaRPr dirty="0"/>
          </a:p>
          <a:p>
            <a:pPr marL="457200" lvl="0" indent="-228600" algn="l" rtl="0">
              <a:lnSpc>
                <a:spcPct val="100000"/>
              </a:lnSpc>
              <a:spcBef>
                <a:spcPts val="360"/>
              </a:spcBef>
              <a:spcAft>
                <a:spcPts val="0"/>
              </a:spcAft>
              <a:buSzPct val="102856"/>
              <a:buNone/>
            </a:pPr>
            <a:endParaRPr sz="2800" b="0" i="0" dirty="0">
              <a:solidFill>
                <a:srgbClr val="303030"/>
              </a:solidFill>
              <a:latin typeface="Open Sans"/>
              <a:ea typeface="Open Sans"/>
              <a:cs typeface="Open Sans"/>
              <a:sym typeface="Open Sans"/>
            </a:endParaRPr>
          </a:p>
          <a:p>
            <a:pPr marL="457200" lvl="0" indent="-342900" algn="l" rtl="0">
              <a:lnSpc>
                <a:spcPct val="100000"/>
              </a:lnSpc>
              <a:spcBef>
                <a:spcPts val="360"/>
              </a:spcBef>
              <a:spcAft>
                <a:spcPts val="0"/>
              </a:spcAft>
              <a:buSzPct val="102856"/>
              <a:buChar char="•"/>
            </a:pPr>
            <a:r>
              <a:rPr lang="en-US" sz="2800" b="0" i="0" dirty="0">
                <a:solidFill>
                  <a:srgbClr val="303030"/>
                </a:solidFill>
                <a:latin typeface="Open Sans"/>
                <a:ea typeface="Open Sans"/>
                <a:cs typeface="Open Sans"/>
                <a:sym typeface="Open Sans"/>
              </a:rPr>
              <a:t>In another pair of reviews, the reviewer highlighted the woman’s ‘analysis paralysis,’ while the same </a:t>
            </a:r>
            <a:r>
              <a:rPr lang="en-US" sz="2800" b="0" i="0" dirty="0" err="1">
                <a:solidFill>
                  <a:srgbClr val="303030"/>
                </a:solidFill>
                <a:latin typeface="Open Sans"/>
                <a:ea typeface="Open Sans"/>
                <a:cs typeface="Open Sans"/>
                <a:sym typeface="Open Sans"/>
              </a:rPr>
              <a:t>behaviour</a:t>
            </a:r>
            <a:r>
              <a:rPr lang="en-US" sz="2800" b="0" i="0" dirty="0">
                <a:solidFill>
                  <a:srgbClr val="303030"/>
                </a:solidFill>
                <a:latin typeface="Open Sans"/>
                <a:ea typeface="Open Sans"/>
                <a:cs typeface="Open Sans"/>
                <a:sym typeface="Open Sans"/>
              </a:rPr>
              <a:t> in a male colleague was seen as careful thoughtfulness: ‘</a:t>
            </a:r>
            <a:r>
              <a:rPr lang="en-US" sz="2800" b="0" i="1" dirty="0">
                <a:solidFill>
                  <a:srgbClr val="303030"/>
                </a:solidFill>
                <a:latin typeface="Open Sans"/>
                <a:ea typeface="Open Sans"/>
                <a:cs typeface="Open Sans"/>
                <a:sym typeface="Open Sans"/>
              </a:rPr>
              <a:t>Simone seems paralyzed and confused when facing tight deadlines to make decisions</a:t>
            </a:r>
            <a:r>
              <a:rPr lang="en-US" sz="2800" b="0" i="0" dirty="0">
                <a:solidFill>
                  <a:srgbClr val="303030"/>
                </a:solidFill>
                <a:latin typeface="Open Sans"/>
                <a:ea typeface="Open Sans"/>
                <a:cs typeface="Open Sans"/>
                <a:sym typeface="Open Sans"/>
              </a:rPr>
              <a:t>,’ while ‘C</a:t>
            </a:r>
            <a:r>
              <a:rPr lang="en-US" sz="2800" b="0" i="1" dirty="0">
                <a:solidFill>
                  <a:srgbClr val="303030"/>
                </a:solidFill>
                <a:latin typeface="Open Sans"/>
                <a:ea typeface="Open Sans"/>
                <a:cs typeface="Open Sans"/>
                <a:sym typeface="Open Sans"/>
              </a:rPr>
              <a:t>ameron seems hesitant in making decisions, yet he is able to work out multiple alternative solutions and determined the most suitable one</a:t>
            </a:r>
            <a:r>
              <a:rPr lang="en-US" sz="2800" b="0" i="0" dirty="0">
                <a:solidFill>
                  <a:srgbClr val="303030"/>
                </a:solidFill>
                <a:latin typeface="Open Sans"/>
                <a:ea typeface="Open Sans"/>
                <a:cs typeface="Open Sans"/>
                <a:sym typeface="Open Sans"/>
              </a:rPr>
              <a:t>.’</a:t>
            </a:r>
            <a:endParaRPr dirty="0"/>
          </a:p>
          <a:p>
            <a:pPr marL="457200" lvl="0" indent="-228600" algn="l" rtl="0">
              <a:lnSpc>
                <a:spcPct val="100000"/>
              </a:lnSpc>
              <a:spcBef>
                <a:spcPts val="360"/>
              </a:spcBef>
              <a:spcAft>
                <a:spcPts val="0"/>
              </a:spcAft>
              <a:buSzPct val="90000"/>
              <a:buFont typeface="Arial"/>
              <a:buNone/>
            </a:pPr>
            <a:endParaRPr sz="3200" b="0" i="0" dirty="0">
              <a:solidFill>
                <a:srgbClr val="303030"/>
              </a:solidFill>
              <a:latin typeface="Open Sans"/>
              <a:ea typeface="Open Sans"/>
              <a:cs typeface="Open Sans"/>
              <a:sym typeface="Open Sans"/>
            </a:endParaRPr>
          </a:p>
          <a:p>
            <a:pPr marL="457200" lvl="0" indent="-342900" algn="l" rtl="0">
              <a:lnSpc>
                <a:spcPct val="100000"/>
              </a:lnSpc>
              <a:spcBef>
                <a:spcPts val="360"/>
              </a:spcBef>
              <a:spcAft>
                <a:spcPts val="0"/>
              </a:spcAft>
              <a:buSzPct val="90000"/>
              <a:buFont typeface="Arial"/>
              <a:buChar char="•"/>
            </a:pPr>
            <a:r>
              <a:rPr lang="en-US" sz="3200" dirty="0">
                <a:solidFill>
                  <a:srgbClr val="303030"/>
                </a:solidFill>
                <a:latin typeface="Open Sans"/>
                <a:ea typeface="Open Sans"/>
                <a:cs typeface="Open Sans"/>
                <a:sym typeface="Open Sans"/>
              </a:rPr>
              <a:t>The same </a:t>
            </a:r>
            <a:r>
              <a:rPr lang="en-US" sz="3200" dirty="0" err="1">
                <a:solidFill>
                  <a:srgbClr val="303030"/>
                </a:solidFill>
                <a:latin typeface="Open Sans"/>
                <a:ea typeface="Open Sans"/>
                <a:cs typeface="Open Sans"/>
                <a:sym typeface="Open Sans"/>
              </a:rPr>
              <a:t>behaviours</a:t>
            </a:r>
            <a:r>
              <a:rPr lang="en-US" sz="3200" dirty="0">
                <a:solidFill>
                  <a:srgbClr val="303030"/>
                </a:solidFill>
                <a:latin typeface="Open Sans"/>
                <a:ea typeface="Open Sans"/>
                <a:cs typeface="Open Sans"/>
                <a:sym typeface="Open Sans"/>
              </a:rPr>
              <a:t> are depicted in a biased manner.</a:t>
            </a:r>
            <a:endParaRPr sz="3200" b="0" i="0" dirty="0">
              <a:solidFill>
                <a:srgbClr val="303030"/>
              </a:solidFill>
              <a:latin typeface="Open Sans"/>
              <a:ea typeface="Open Sans"/>
              <a:cs typeface="Open Sans"/>
              <a:sym typeface="Open Sans"/>
            </a:endParaRPr>
          </a:p>
          <a:p>
            <a:pPr marL="0" lvl="0" indent="0" algn="l" rtl="0">
              <a:lnSpc>
                <a:spcPct val="100000"/>
              </a:lnSpc>
              <a:spcBef>
                <a:spcPts val="360"/>
              </a:spcBef>
              <a:spcAft>
                <a:spcPts val="0"/>
              </a:spcAft>
              <a:buSzPct val="11519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7"/>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115197"/>
              <a:buNone/>
            </a:pPr>
            <a:endParaRPr sz="2500" dirty="0">
              <a:solidFill>
                <a:srgbClr val="000000"/>
              </a:solidFill>
              <a:highlight>
                <a:schemeClr val="lt1"/>
              </a:highlight>
              <a:latin typeface="Arial"/>
              <a:ea typeface="Arial"/>
              <a:cs typeface="Arial"/>
              <a:sym typeface="Arial"/>
            </a:endParaRPr>
          </a:p>
        </p:txBody>
      </p:sp>
      <p:sp>
        <p:nvSpPr>
          <p:cNvPr id="478" name="Google Shape;478;p45"/>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79" name="Google Shape;479;p45"/>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80" name="Google Shape;480;p45"/>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6"/>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56250"/>
              <a:buNone/>
            </a:pPr>
            <a:r>
              <a:rPr lang="en-US" sz="3200" b="1" dirty="0">
                <a:solidFill>
                  <a:srgbClr val="0070C0"/>
                </a:solidFill>
                <a:latin typeface="Arial"/>
                <a:ea typeface="Arial"/>
                <a:cs typeface="Arial"/>
                <a:sym typeface="Arial"/>
              </a:rPr>
              <a:t>Stanford University’s </a:t>
            </a:r>
            <a:r>
              <a:rPr lang="en-US" sz="3200" b="1" dirty="0" err="1">
                <a:solidFill>
                  <a:srgbClr val="0070C0"/>
                </a:solidFill>
                <a:latin typeface="Arial"/>
                <a:ea typeface="Arial"/>
                <a:cs typeface="Arial"/>
                <a:sym typeface="Arial"/>
              </a:rPr>
              <a:t>Clayman</a:t>
            </a:r>
            <a:r>
              <a:rPr lang="en-US" sz="3200" b="1" dirty="0">
                <a:solidFill>
                  <a:srgbClr val="0070C0"/>
                </a:solidFill>
                <a:latin typeface="Arial"/>
                <a:ea typeface="Arial"/>
                <a:cs typeface="Arial"/>
                <a:sym typeface="Arial"/>
              </a:rPr>
              <a:t> Institute for Gender Research findings:</a:t>
            </a:r>
            <a:endParaRPr sz="3200" dirty="0">
              <a:latin typeface="Arial"/>
              <a:ea typeface="Arial"/>
              <a:cs typeface="Arial"/>
              <a:sym typeface="Arial"/>
            </a:endParaRPr>
          </a:p>
        </p:txBody>
      </p:sp>
      <p:sp>
        <p:nvSpPr>
          <p:cNvPr id="486" name="Google Shape;486;p46"/>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00000"/>
              </a:lnSpc>
              <a:spcBef>
                <a:spcPts val="360"/>
              </a:spcBef>
              <a:spcAft>
                <a:spcPts val="0"/>
              </a:spcAft>
              <a:buSzPct val="115197"/>
              <a:buNone/>
            </a:pPr>
            <a:endParaRPr sz="2500" dirty="0">
              <a:solidFill>
                <a:srgbClr val="000000"/>
              </a:solidFill>
              <a:highlight>
                <a:schemeClr val="lt1"/>
              </a:highlight>
              <a:latin typeface="Arial"/>
              <a:ea typeface="Arial"/>
              <a:cs typeface="Arial"/>
              <a:sym typeface="Arial"/>
            </a:endParaRPr>
          </a:p>
          <a:p>
            <a:pPr marL="457200" lvl="0" indent="-342900" algn="l" rtl="0">
              <a:lnSpc>
                <a:spcPct val="100000"/>
              </a:lnSpc>
              <a:spcBef>
                <a:spcPts val="360"/>
              </a:spcBef>
              <a:spcAft>
                <a:spcPts val="0"/>
              </a:spcAft>
              <a:buSzPct val="102856"/>
              <a:buFont typeface="Arial"/>
              <a:buChar char="•"/>
            </a:pPr>
            <a:r>
              <a:rPr lang="en-US" sz="2800" b="0" i="0" dirty="0">
                <a:solidFill>
                  <a:srgbClr val="303030"/>
                </a:solidFill>
                <a:latin typeface="Open Sans"/>
                <a:ea typeface="Open Sans"/>
                <a:cs typeface="Open Sans"/>
                <a:sym typeface="Open Sans"/>
              </a:rPr>
              <a:t>Women’s evaluations contain nearly twice as much language about their communal or nurturing style (e.g., “helpful” or “dedicated.”)</a:t>
            </a:r>
            <a:endParaRPr dirty="0"/>
          </a:p>
          <a:p>
            <a:pPr marL="457200" lvl="0" indent="-342900" algn="l" rtl="0">
              <a:lnSpc>
                <a:spcPct val="100000"/>
              </a:lnSpc>
              <a:spcBef>
                <a:spcPts val="360"/>
              </a:spcBef>
              <a:spcAft>
                <a:spcPts val="0"/>
              </a:spcAft>
              <a:buSzPct val="102856"/>
              <a:buFont typeface="Arial"/>
              <a:buChar char="•"/>
            </a:pPr>
            <a:r>
              <a:rPr lang="en-US" sz="2800" b="0" i="0" dirty="0">
                <a:solidFill>
                  <a:srgbClr val="303030"/>
                </a:solidFill>
                <a:latin typeface="Open Sans"/>
                <a:ea typeface="Open Sans"/>
                <a:cs typeface="Open Sans"/>
                <a:sym typeface="Open Sans"/>
              </a:rPr>
              <a:t>Managers are nearly seven times more likely to tell their male employees that their communication style is too soft. Women, on the other hand, receive 2.5 times as much feedback related to their aggressive communication style.</a:t>
            </a:r>
            <a:endParaRPr dirty="0"/>
          </a:p>
          <a:p>
            <a:pPr marL="457200" lvl="0" indent="-342900" algn="l" rtl="0">
              <a:lnSpc>
                <a:spcPct val="100000"/>
              </a:lnSpc>
              <a:spcBef>
                <a:spcPts val="360"/>
              </a:spcBef>
              <a:spcAft>
                <a:spcPts val="0"/>
              </a:spcAft>
              <a:buSzPct val="102856"/>
              <a:buFont typeface="Arial"/>
              <a:buChar char="•"/>
            </a:pPr>
            <a:r>
              <a:rPr lang="en-US" sz="2800" b="0" i="0" dirty="0">
                <a:solidFill>
                  <a:srgbClr val="303030"/>
                </a:solidFill>
                <a:latin typeface="Open Sans"/>
                <a:ea typeface="Open Sans"/>
                <a:cs typeface="Open Sans"/>
                <a:sym typeface="Open Sans"/>
              </a:rPr>
              <a:t>Men are more than three times more likely to hear feedback related to a general business outcome.</a:t>
            </a:r>
            <a:endParaRPr dirty="0"/>
          </a:p>
          <a:p>
            <a:pPr marL="457200" lvl="0" indent="-342900" algn="l" rtl="0">
              <a:lnSpc>
                <a:spcPct val="100000"/>
              </a:lnSpc>
              <a:spcBef>
                <a:spcPts val="360"/>
              </a:spcBef>
              <a:spcAft>
                <a:spcPts val="0"/>
              </a:spcAft>
              <a:buSzPct val="102856"/>
              <a:buFont typeface="Arial"/>
              <a:buChar char="•"/>
            </a:pPr>
            <a:r>
              <a:rPr lang="en-US" sz="2800" b="0" i="0" dirty="0">
                <a:solidFill>
                  <a:srgbClr val="303030"/>
                </a:solidFill>
                <a:latin typeface="Open Sans"/>
                <a:ea typeface="Open Sans"/>
                <a:cs typeface="Open Sans"/>
                <a:sym typeface="Open Sans"/>
              </a:rPr>
              <a:t>Women’s evaluations contain 2.39 times the number of references to team accomplishments, as opposed to individual ones.</a:t>
            </a:r>
            <a:endParaRPr dirty="0"/>
          </a:p>
          <a:p>
            <a:pPr marL="457200" lvl="0" indent="-342900" algn="l" rtl="0">
              <a:lnSpc>
                <a:spcPct val="100000"/>
              </a:lnSpc>
              <a:spcBef>
                <a:spcPts val="360"/>
              </a:spcBef>
              <a:spcAft>
                <a:spcPts val="0"/>
              </a:spcAft>
              <a:buSzPct val="102856"/>
              <a:buFont typeface="Arial"/>
              <a:buChar char="•"/>
            </a:pPr>
            <a:r>
              <a:rPr lang="en-US" sz="2800" b="0" i="0" dirty="0">
                <a:solidFill>
                  <a:srgbClr val="303030"/>
                </a:solidFill>
                <a:latin typeface="Open Sans"/>
                <a:ea typeface="Open Sans"/>
                <a:cs typeface="Open Sans"/>
                <a:sym typeface="Open Sans"/>
              </a:rPr>
              <a:t>Men hear nearly twice as many references to their technical expertise and their vision.</a:t>
            </a:r>
            <a:endParaRPr dirty="0"/>
          </a:p>
          <a:p>
            <a:pPr marL="0" lvl="0" indent="0" algn="l" rtl="0">
              <a:lnSpc>
                <a:spcPct val="100000"/>
              </a:lnSpc>
              <a:spcBef>
                <a:spcPts val="360"/>
              </a:spcBef>
              <a:spcAft>
                <a:spcPts val="0"/>
              </a:spcAft>
              <a:buSzPct val="102856"/>
              <a:buNone/>
            </a:pPr>
            <a:endParaRPr sz="2800" b="0" i="0" dirty="0">
              <a:solidFill>
                <a:srgbClr val="303030"/>
              </a:solidFill>
              <a:latin typeface="Open Sans"/>
              <a:ea typeface="Open Sans"/>
              <a:cs typeface="Open Sans"/>
              <a:sym typeface="Open Sans"/>
            </a:endParaRPr>
          </a:p>
          <a:p>
            <a:pPr marL="0" lvl="0" indent="0" algn="l" rtl="0">
              <a:lnSpc>
                <a:spcPct val="100000"/>
              </a:lnSpc>
              <a:spcBef>
                <a:spcPts val="360"/>
              </a:spcBef>
              <a:spcAft>
                <a:spcPts val="0"/>
              </a:spcAft>
              <a:buSzPct val="115197"/>
              <a:buNone/>
            </a:pPr>
            <a:endParaRPr sz="2500" dirty="0">
              <a:solidFill>
                <a:srgbClr val="000000"/>
              </a:solidFill>
              <a:highlight>
                <a:schemeClr val="lt1"/>
              </a:highlight>
              <a:latin typeface="Arial"/>
              <a:ea typeface="Arial"/>
              <a:cs typeface="Arial"/>
              <a:sym typeface="Arial"/>
            </a:endParaRPr>
          </a:p>
        </p:txBody>
      </p:sp>
      <p:sp>
        <p:nvSpPr>
          <p:cNvPr id="487" name="Google Shape;487;p46"/>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88" name="Google Shape;488;p46"/>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89" name="Google Shape;489;p46"/>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1"/>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dirty="0">
                <a:solidFill>
                  <a:srgbClr val="0070C0"/>
                </a:solidFill>
              </a:rPr>
              <a:t>Efni </a:t>
            </a:r>
            <a:r>
              <a:rPr lang="en-US" b="1" dirty="0" err="1">
                <a:solidFill>
                  <a:srgbClr val="0070C0"/>
                </a:solidFill>
              </a:rPr>
              <a:t>þriðja</a:t>
            </a:r>
            <a:r>
              <a:rPr lang="en-US" b="1" dirty="0">
                <a:solidFill>
                  <a:srgbClr val="0070C0"/>
                </a:solidFill>
              </a:rPr>
              <a:t> hluta:</a:t>
            </a:r>
            <a:br>
              <a:rPr lang="en-US" b="1" dirty="0">
                <a:solidFill>
                  <a:srgbClr val="0070C0"/>
                </a:solidFill>
              </a:rPr>
            </a:br>
            <a:endParaRPr dirty="0"/>
          </a:p>
        </p:txBody>
      </p:sp>
      <p:sp>
        <p:nvSpPr>
          <p:cNvPr id="495" name="Google Shape;495;p61"/>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496" name="Google Shape;496;p61"/>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97" name="Google Shape;497;p61"/>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498" name="Google Shape;498;p61"/>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499" name="Google Shape;499;p61"/>
          <p:cNvSpPr txBox="1"/>
          <p:nvPr/>
        </p:nvSpPr>
        <p:spPr>
          <a:xfrm>
            <a:off x="552261" y="1742264"/>
            <a:ext cx="4270829" cy="5000900"/>
          </a:xfrm>
          <a:prstGeom prst="rect">
            <a:avLst/>
          </a:prstGeom>
          <a:noFill/>
          <a:ln>
            <a:noFill/>
          </a:ln>
        </p:spPr>
        <p:txBody>
          <a:bodyPr spcFirstLastPara="1" wrap="square" lIns="91425" tIns="45700" rIns="91425" bIns="45700" anchor="t" anchorCtr="0">
            <a:normAutofit/>
          </a:bodyPr>
          <a:lstStyle/>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Discussions of pertinent issues case studies</a:t>
            </a:r>
            <a:endParaRPr sz="2000" b="0" i="0" u="none" strike="noStrike" cap="none">
              <a:solidFill>
                <a:schemeClr val="dk1"/>
              </a:solidFill>
              <a:latin typeface="Arial"/>
              <a:ea typeface="Arial"/>
              <a:cs typeface="Arial"/>
              <a:sym typeface="Arial"/>
            </a:endParaRPr>
          </a:p>
        </p:txBody>
      </p:sp>
      <p:pic>
        <p:nvPicPr>
          <p:cNvPr id="500" name="Google Shape;500;p61" descr="shallow focus photography of books"/>
          <p:cNvPicPr preferRelativeResize="0"/>
          <p:nvPr/>
        </p:nvPicPr>
        <p:blipFill rotWithShape="1">
          <a:blip r:embed="rId5">
            <a:alphaModFix/>
          </a:blip>
          <a:srcRect/>
          <a:stretch/>
        </p:blipFill>
        <p:spPr>
          <a:xfrm>
            <a:off x="5288594" y="1521480"/>
            <a:ext cx="3689090" cy="2453245"/>
          </a:xfrm>
          <a:prstGeom prst="rect">
            <a:avLst/>
          </a:prstGeom>
          <a:solidFill>
            <a:srgbClr val="FFFFFF"/>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13e01226eb7_1_27"/>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dirty="0">
                <a:solidFill>
                  <a:srgbClr val="0070C0"/>
                </a:solidFill>
              </a:rPr>
              <a:t>Verkefni – </a:t>
            </a:r>
            <a:r>
              <a:rPr lang="en-US" b="1" dirty="0" err="1">
                <a:solidFill>
                  <a:srgbClr val="0070C0"/>
                </a:solidFill>
              </a:rPr>
              <a:t>Hugrænt</a:t>
            </a:r>
            <a:r>
              <a:rPr lang="en-US" b="1" dirty="0">
                <a:solidFill>
                  <a:srgbClr val="0070C0"/>
                </a:solidFill>
              </a:rPr>
              <a:t> </a:t>
            </a:r>
            <a:r>
              <a:rPr lang="en-US" b="1" dirty="0" err="1">
                <a:solidFill>
                  <a:srgbClr val="0070C0"/>
                </a:solidFill>
              </a:rPr>
              <a:t>misræmi</a:t>
            </a:r>
            <a:endParaRPr dirty="0"/>
          </a:p>
        </p:txBody>
      </p:sp>
      <p:sp>
        <p:nvSpPr>
          <p:cNvPr id="506" name="Google Shape;506;g13e01226eb7_1_27"/>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360"/>
              </a:spcBef>
              <a:spcAft>
                <a:spcPts val="0"/>
              </a:spcAft>
              <a:buSzPct val="100454"/>
              <a:buNone/>
            </a:pPr>
            <a:endParaRPr sz="2500">
              <a:solidFill>
                <a:srgbClr val="000000"/>
              </a:solidFill>
              <a:highlight>
                <a:schemeClr val="lt1"/>
              </a:highlight>
              <a:latin typeface="Arial"/>
              <a:ea typeface="Arial"/>
              <a:cs typeface="Arial"/>
              <a:sym typeface="Arial"/>
            </a:endParaRPr>
          </a:p>
          <a:p>
            <a:pPr marL="0" lvl="0" indent="0" algn="ctr" rtl="0">
              <a:lnSpc>
                <a:spcPct val="100000"/>
              </a:lnSpc>
              <a:spcBef>
                <a:spcPts val="360"/>
              </a:spcBef>
              <a:spcAft>
                <a:spcPts val="0"/>
              </a:spcAft>
              <a:buSzPct val="62782"/>
              <a:buNone/>
            </a:pPr>
            <a:r>
              <a:rPr lang="en-US" sz="4000" b="1"/>
              <a:t>‘We are an inclusive organisation.’</a:t>
            </a:r>
            <a:endParaRPr/>
          </a:p>
          <a:p>
            <a:pPr marL="0" lvl="0" indent="0" algn="ctr" rtl="0">
              <a:lnSpc>
                <a:spcPct val="100000"/>
              </a:lnSpc>
              <a:spcBef>
                <a:spcPts val="360"/>
              </a:spcBef>
              <a:spcAft>
                <a:spcPts val="0"/>
              </a:spcAft>
              <a:buSzPct val="62782"/>
              <a:buNone/>
            </a:pPr>
            <a:endParaRPr sz="4000" b="1"/>
          </a:p>
          <a:p>
            <a:pPr marL="0" lvl="0" indent="0" algn="l" rtl="0">
              <a:lnSpc>
                <a:spcPct val="100000"/>
              </a:lnSpc>
              <a:spcBef>
                <a:spcPts val="360"/>
              </a:spcBef>
              <a:spcAft>
                <a:spcPts val="0"/>
              </a:spcAft>
              <a:buSzPct val="89691"/>
              <a:buNone/>
            </a:pPr>
            <a:r>
              <a:rPr lang="en-US" sz="2800"/>
              <a:t>What messages does your organisation give about inclusion/ exclusion?</a:t>
            </a:r>
            <a:endParaRPr sz="2800"/>
          </a:p>
          <a:p>
            <a:pPr marL="0" lvl="0" indent="0" algn="l" rtl="0">
              <a:lnSpc>
                <a:spcPct val="100000"/>
              </a:lnSpc>
              <a:spcBef>
                <a:spcPts val="360"/>
              </a:spcBef>
              <a:spcAft>
                <a:spcPts val="0"/>
              </a:spcAft>
              <a:buSzPct val="89691"/>
              <a:buNone/>
            </a:pPr>
            <a:endParaRPr sz="2800"/>
          </a:p>
          <a:p>
            <a:pPr marL="0" lvl="0" indent="0" algn="l" rtl="0">
              <a:lnSpc>
                <a:spcPct val="100000"/>
              </a:lnSpc>
              <a:spcBef>
                <a:spcPts val="360"/>
              </a:spcBef>
              <a:spcAft>
                <a:spcPts val="0"/>
              </a:spcAft>
              <a:buSzPct val="89691"/>
              <a:buNone/>
            </a:pPr>
            <a:r>
              <a:rPr lang="en-US" sz="2800"/>
              <a:t>What messages do organisations send out to individuals unwittingly? </a:t>
            </a:r>
            <a:endParaRPr/>
          </a:p>
          <a:p>
            <a:pPr marL="0" lvl="0" indent="0" algn="l" rtl="0">
              <a:lnSpc>
                <a:spcPct val="100000"/>
              </a:lnSpc>
              <a:spcBef>
                <a:spcPts val="360"/>
              </a:spcBef>
              <a:spcAft>
                <a:spcPts val="0"/>
              </a:spcAft>
              <a:buSzPct val="89691"/>
              <a:buNone/>
            </a:pPr>
            <a:endParaRPr sz="2800"/>
          </a:p>
          <a:p>
            <a:pPr marL="0" lvl="0" indent="0" algn="l" rtl="0">
              <a:lnSpc>
                <a:spcPct val="100000"/>
              </a:lnSpc>
              <a:spcBef>
                <a:spcPts val="360"/>
              </a:spcBef>
              <a:spcAft>
                <a:spcPts val="0"/>
              </a:spcAft>
              <a:buSzPct val="89691"/>
              <a:buNone/>
            </a:pPr>
            <a:r>
              <a:rPr lang="en-US" sz="2800"/>
              <a:t>What needs to change?</a:t>
            </a:r>
            <a:endParaRPr sz="2800"/>
          </a:p>
          <a:p>
            <a:pPr marL="0" lvl="0" indent="0" algn="l" rtl="0">
              <a:lnSpc>
                <a:spcPct val="100000"/>
              </a:lnSpc>
              <a:spcBef>
                <a:spcPts val="360"/>
              </a:spcBef>
              <a:spcAft>
                <a:spcPts val="0"/>
              </a:spcAft>
              <a:buSzPct val="100454"/>
              <a:buNone/>
            </a:pPr>
            <a:endParaRPr sz="2500">
              <a:solidFill>
                <a:srgbClr val="000000"/>
              </a:solidFill>
              <a:highlight>
                <a:schemeClr val="lt1"/>
              </a:highlight>
              <a:latin typeface="Arial"/>
              <a:ea typeface="Arial"/>
              <a:cs typeface="Arial"/>
              <a:sym typeface="Arial"/>
            </a:endParaRPr>
          </a:p>
        </p:txBody>
      </p:sp>
      <p:sp>
        <p:nvSpPr>
          <p:cNvPr id="507" name="Google Shape;507;g13e01226eb7_1_2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08" name="Google Shape;508;g13e01226eb7_1_2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09" name="Google Shape;509;g13e01226eb7_1_27"/>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8"/>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ts val="1800"/>
              <a:buNone/>
            </a:pPr>
            <a:r>
              <a:rPr lang="en-US" b="1" dirty="0">
                <a:solidFill>
                  <a:srgbClr val="0070C0"/>
                </a:solidFill>
              </a:rPr>
              <a:t>Hvað virkar í </a:t>
            </a:r>
            <a:r>
              <a:rPr lang="en-US" b="1" dirty="0" err="1">
                <a:solidFill>
                  <a:srgbClr val="0070C0"/>
                </a:solidFill>
              </a:rPr>
              <a:t>baráttu</a:t>
            </a:r>
            <a:r>
              <a:rPr lang="en-US" b="1" dirty="0">
                <a:solidFill>
                  <a:srgbClr val="0070C0"/>
                </a:solidFill>
              </a:rPr>
              <a:t> </a:t>
            </a:r>
            <a:r>
              <a:rPr lang="en-US" b="1" dirty="0" err="1">
                <a:solidFill>
                  <a:srgbClr val="0070C0"/>
                </a:solidFill>
              </a:rPr>
              <a:t>gegn</a:t>
            </a:r>
            <a:r>
              <a:rPr lang="en-US" b="1" dirty="0">
                <a:solidFill>
                  <a:srgbClr val="0070C0"/>
                </a:solidFill>
              </a:rPr>
              <a:t> </a:t>
            </a:r>
            <a:r>
              <a:rPr lang="en-US" b="1" dirty="0" err="1">
                <a:solidFill>
                  <a:srgbClr val="0070C0"/>
                </a:solidFill>
              </a:rPr>
              <a:t>mismunun</a:t>
            </a:r>
            <a:r>
              <a:rPr lang="en-US" b="1" dirty="0">
                <a:solidFill>
                  <a:srgbClr val="0070C0"/>
                </a:solidFill>
              </a:rPr>
              <a:t>?</a:t>
            </a:r>
            <a:endParaRPr dirty="0"/>
          </a:p>
        </p:txBody>
      </p:sp>
      <p:sp>
        <p:nvSpPr>
          <p:cNvPr id="515" name="Google Shape;515;p48"/>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77500" lnSpcReduction="20000"/>
          </a:bodyPr>
          <a:lstStyle/>
          <a:p>
            <a:pPr marL="457200" lvl="0" indent="-342898" algn="l" rtl="0">
              <a:lnSpc>
                <a:spcPct val="100000"/>
              </a:lnSpc>
              <a:spcBef>
                <a:spcPts val="360"/>
              </a:spcBef>
              <a:spcAft>
                <a:spcPts val="0"/>
              </a:spcAft>
              <a:buClr>
                <a:schemeClr val="dk1"/>
              </a:buClr>
              <a:buSzPct val="88235"/>
              <a:buChar char="•"/>
            </a:pPr>
            <a:r>
              <a:rPr lang="en-US" sz="2400" dirty="0">
                <a:solidFill>
                  <a:schemeClr val="dk1"/>
                </a:solidFill>
              </a:rPr>
              <a:t>One-off training does not necessarily lead to </a:t>
            </a:r>
            <a:r>
              <a:rPr lang="en-US" sz="2400" dirty="0" err="1">
                <a:solidFill>
                  <a:schemeClr val="dk1"/>
                </a:solidFill>
              </a:rPr>
              <a:t>behaviour</a:t>
            </a:r>
            <a:r>
              <a:rPr lang="en-US" sz="2400" dirty="0">
                <a:solidFill>
                  <a:schemeClr val="dk1"/>
                </a:solidFill>
              </a:rPr>
              <a:t> change</a:t>
            </a:r>
            <a:endParaRPr dirty="0"/>
          </a:p>
          <a:p>
            <a:pPr marL="457200" lvl="0" indent="-228600" algn="l" rtl="0">
              <a:lnSpc>
                <a:spcPct val="100000"/>
              </a:lnSpc>
              <a:spcBef>
                <a:spcPts val="360"/>
              </a:spcBef>
              <a:spcAft>
                <a:spcPts val="0"/>
              </a:spcAft>
              <a:buClr>
                <a:schemeClr val="dk1"/>
              </a:buClr>
              <a:buSzPct val="88235"/>
              <a:buNone/>
            </a:pPr>
            <a:endParaRPr sz="2400" dirty="0">
              <a:solidFill>
                <a:schemeClr val="dk1"/>
              </a:solidFill>
            </a:endParaRPr>
          </a:p>
          <a:p>
            <a:pPr marL="457200" lvl="0" indent="-342898" algn="l" rtl="0">
              <a:lnSpc>
                <a:spcPct val="100000"/>
              </a:lnSpc>
              <a:spcBef>
                <a:spcPts val="360"/>
              </a:spcBef>
              <a:spcAft>
                <a:spcPts val="0"/>
              </a:spcAft>
              <a:buClr>
                <a:schemeClr val="dk1"/>
              </a:buClr>
              <a:buSzPct val="88235"/>
              <a:buChar char="•"/>
            </a:pPr>
            <a:r>
              <a:rPr lang="en-US" sz="2400" dirty="0">
                <a:solidFill>
                  <a:schemeClr val="dk1"/>
                </a:solidFill>
              </a:rPr>
              <a:t>Ask for people to volunteer to do training and take part in working groups, don’t coerce people</a:t>
            </a:r>
            <a:endParaRPr dirty="0"/>
          </a:p>
          <a:p>
            <a:pPr marL="457200" lvl="0" indent="-228600" algn="l" rtl="0">
              <a:lnSpc>
                <a:spcPct val="100000"/>
              </a:lnSpc>
              <a:spcBef>
                <a:spcPts val="360"/>
              </a:spcBef>
              <a:spcAft>
                <a:spcPts val="0"/>
              </a:spcAft>
              <a:buClr>
                <a:schemeClr val="dk1"/>
              </a:buClr>
              <a:buSzPct val="88235"/>
              <a:buNone/>
            </a:pPr>
            <a:endParaRPr sz="2400" dirty="0">
              <a:solidFill>
                <a:schemeClr val="dk1"/>
              </a:solidFill>
            </a:endParaRPr>
          </a:p>
          <a:p>
            <a:pPr marL="457200" lvl="0" indent="-342898" algn="l" rtl="0">
              <a:lnSpc>
                <a:spcPct val="100000"/>
              </a:lnSpc>
              <a:spcBef>
                <a:spcPts val="360"/>
              </a:spcBef>
              <a:spcAft>
                <a:spcPts val="0"/>
              </a:spcAft>
              <a:buClr>
                <a:schemeClr val="dk1"/>
              </a:buClr>
              <a:buSzPct val="88235"/>
              <a:buChar char="•"/>
            </a:pPr>
            <a:r>
              <a:rPr lang="en-US" sz="2400" dirty="0">
                <a:solidFill>
                  <a:schemeClr val="dk1"/>
                </a:solidFill>
              </a:rPr>
              <a:t>Assume diversity and inclusion is a journey with no end point- constant work</a:t>
            </a:r>
            <a:endParaRPr dirty="0"/>
          </a:p>
          <a:p>
            <a:pPr marL="457200" lvl="0" indent="-228600" algn="l" rtl="0">
              <a:lnSpc>
                <a:spcPct val="100000"/>
              </a:lnSpc>
              <a:spcBef>
                <a:spcPts val="360"/>
              </a:spcBef>
              <a:spcAft>
                <a:spcPts val="0"/>
              </a:spcAft>
              <a:buClr>
                <a:schemeClr val="dk1"/>
              </a:buClr>
              <a:buSzPct val="88235"/>
              <a:buNone/>
            </a:pPr>
            <a:endParaRPr sz="2400" dirty="0">
              <a:solidFill>
                <a:schemeClr val="dk1"/>
              </a:solidFill>
            </a:endParaRPr>
          </a:p>
          <a:p>
            <a:pPr marL="457200" lvl="0" indent="-342898" algn="l" rtl="0">
              <a:lnSpc>
                <a:spcPct val="100000"/>
              </a:lnSpc>
              <a:spcBef>
                <a:spcPts val="360"/>
              </a:spcBef>
              <a:spcAft>
                <a:spcPts val="0"/>
              </a:spcAft>
              <a:buClr>
                <a:schemeClr val="dk1"/>
              </a:buClr>
              <a:buSzPct val="88235"/>
              <a:buChar char="•"/>
            </a:pPr>
            <a:r>
              <a:rPr lang="en-US" sz="2400" dirty="0">
                <a:solidFill>
                  <a:schemeClr val="dk1"/>
                </a:solidFill>
              </a:rPr>
              <a:t>Make sessions exploratory, rather than punitive. Use multiple voices to help people have a deeper, more nuanced understanding of different experiences as told through lived experience.</a:t>
            </a:r>
            <a:endParaRPr dirty="0"/>
          </a:p>
          <a:p>
            <a:pPr marL="0" lvl="0" indent="0" algn="l" rtl="0">
              <a:lnSpc>
                <a:spcPct val="100000"/>
              </a:lnSpc>
              <a:spcBef>
                <a:spcPts val="360"/>
              </a:spcBef>
              <a:spcAft>
                <a:spcPts val="0"/>
              </a:spcAft>
              <a:buSzPct val="88235"/>
              <a:buNone/>
            </a:pPr>
            <a:endParaRPr sz="2400" dirty="0">
              <a:solidFill>
                <a:schemeClr val="dk1"/>
              </a:solidFill>
            </a:endParaRPr>
          </a:p>
          <a:p>
            <a:pPr marL="457200" lvl="0" indent="-342898" algn="l" rtl="0">
              <a:lnSpc>
                <a:spcPct val="100000"/>
              </a:lnSpc>
              <a:spcBef>
                <a:spcPts val="360"/>
              </a:spcBef>
              <a:spcAft>
                <a:spcPts val="0"/>
              </a:spcAft>
              <a:buClr>
                <a:schemeClr val="dk1"/>
              </a:buClr>
              <a:buSzPct val="88235"/>
              <a:buChar char="•"/>
            </a:pPr>
            <a:r>
              <a:rPr lang="en-US" sz="2400" dirty="0">
                <a:solidFill>
                  <a:schemeClr val="dk1"/>
                </a:solidFill>
              </a:rPr>
              <a:t>Use the concept ‘from whose gaze?’ are you viewing policy- adopt multiple perspectives for robustness.</a:t>
            </a:r>
            <a:endParaRPr dirty="0"/>
          </a:p>
          <a:p>
            <a:pPr marL="114300" lvl="0" indent="0" algn="l" rtl="0">
              <a:lnSpc>
                <a:spcPct val="100000"/>
              </a:lnSpc>
              <a:spcBef>
                <a:spcPts val="360"/>
              </a:spcBef>
              <a:spcAft>
                <a:spcPts val="0"/>
              </a:spcAft>
              <a:buClr>
                <a:schemeClr val="dk1"/>
              </a:buClr>
              <a:buSzPct val="88235"/>
              <a:buNone/>
            </a:pPr>
            <a:endParaRPr sz="2400" dirty="0">
              <a:solidFill>
                <a:schemeClr val="dk1"/>
              </a:solidFill>
            </a:endParaRPr>
          </a:p>
          <a:p>
            <a:pPr marL="457200" lvl="0" indent="-342898" algn="l" rtl="0">
              <a:lnSpc>
                <a:spcPct val="100000"/>
              </a:lnSpc>
              <a:spcBef>
                <a:spcPts val="360"/>
              </a:spcBef>
              <a:spcAft>
                <a:spcPts val="0"/>
              </a:spcAft>
              <a:buClr>
                <a:schemeClr val="dk1"/>
              </a:buClr>
              <a:buSzPct val="88235"/>
              <a:buChar char="•"/>
            </a:pPr>
            <a:r>
              <a:rPr lang="en-US" sz="2400" dirty="0"/>
              <a:t>Allyship- to be discussed in later modules.</a:t>
            </a:r>
            <a:endParaRPr dirty="0"/>
          </a:p>
          <a:p>
            <a:pPr marL="0" lvl="0" indent="0" algn="l" rtl="0">
              <a:lnSpc>
                <a:spcPct val="100000"/>
              </a:lnSpc>
              <a:spcBef>
                <a:spcPts val="360"/>
              </a:spcBef>
              <a:spcAft>
                <a:spcPts val="0"/>
              </a:spcAft>
              <a:buSzPct val="84705"/>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84705"/>
              <a:buNone/>
            </a:pPr>
            <a:endParaRPr sz="2500" dirty="0">
              <a:solidFill>
                <a:srgbClr val="000000"/>
              </a:solidFill>
              <a:highlight>
                <a:schemeClr val="lt1"/>
              </a:highlight>
              <a:latin typeface="Arial"/>
              <a:ea typeface="Arial"/>
              <a:cs typeface="Arial"/>
              <a:sym typeface="Arial"/>
            </a:endParaRPr>
          </a:p>
        </p:txBody>
      </p:sp>
      <p:sp>
        <p:nvSpPr>
          <p:cNvPr id="516" name="Google Shape;516;p4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17" name="Google Shape;517;p4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18" name="Google Shape;518;p48"/>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519" name="Google Shape;519;p48" descr="Chat"/>
          <p:cNvPicPr preferRelativeResize="0"/>
          <p:nvPr/>
        </p:nvPicPr>
        <p:blipFill rotWithShape="1">
          <a:blip r:embed="rId5">
            <a:alphaModFix/>
          </a:blip>
          <a:srcRect/>
          <a:stretch/>
        </p:blipFill>
        <p:spPr>
          <a:xfrm>
            <a:off x="5978869" y="5596825"/>
            <a:ext cx="1058699" cy="10586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7"/>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b="1" dirty="0">
                <a:solidFill>
                  <a:srgbClr val="0070C0"/>
                </a:solidFill>
              </a:rPr>
              <a:t>Efni </a:t>
            </a:r>
            <a:r>
              <a:rPr lang="en-US" b="1" dirty="0" err="1">
                <a:solidFill>
                  <a:srgbClr val="0070C0"/>
                </a:solidFill>
              </a:rPr>
              <a:t>lotunnar</a:t>
            </a:r>
            <a:r>
              <a:rPr lang="en-US" b="1" dirty="0">
                <a:solidFill>
                  <a:srgbClr val="0070C0"/>
                </a:solidFill>
              </a:rPr>
              <a:t>:</a:t>
            </a:r>
            <a:endParaRPr dirty="0"/>
          </a:p>
        </p:txBody>
      </p:sp>
      <p:sp>
        <p:nvSpPr>
          <p:cNvPr id="150" name="Google Shape;150;p17"/>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151" name="Google Shape;151;p17"/>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2" name="Google Shape;152;p17"/>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53" name="Google Shape;153;p17"/>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154" name="Google Shape;154;p17"/>
          <p:cNvSpPr txBox="1"/>
          <p:nvPr/>
        </p:nvSpPr>
        <p:spPr>
          <a:xfrm>
            <a:off x="4571999" y="1500588"/>
            <a:ext cx="4270829" cy="50009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Benefits of gender equality-the business case</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Inclusion and diversity mindsets- what do we need to pay attention to in organisations e.g. language</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Making change happen-cultural leadership</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Discussions of pertinent issues case studies</a:t>
            </a:r>
            <a:endParaRPr sz="2000" b="0" i="0" u="none" strike="noStrike" cap="none">
              <a:solidFill>
                <a:schemeClr val="dk1"/>
              </a:solidFill>
              <a:latin typeface="Arial"/>
              <a:ea typeface="Arial"/>
              <a:cs typeface="Arial"/>
              <a:sym typeface="Arial"/>
            </a:endParaRPr>
          </a:p>
        </p:txBody>
      </p:sp>
      <p:pic>
        <p:nvPicPr>
          <p:cNvPr id="155" name="Google Shape;155;p17" descr="shallow focus photography of books"/>
          <p:cNvPicPr preferRelativeResize="0"/>
          <p:nvPr/>
        </p:nvPicPr>
        <p:blipFill rotWithShape="1">
          <a:blip r:embed="rId5">
            <a:alphaModFix/>
          </a:blip>
          <a:srcRect/>
          <a:stretch/>
        </p:blipFill>
        <p:spPr>
          <a:xfrm>
            <a:off x="319887" y="1872574"/>
            <a:ext cx="3689090" cy="2453245"/>
          </a:xfrm>
          <a:prstGeom prst="rect">
            <a:avLst/>
          </a:prstGeom>
          <a:solidFill>
            <a:srgbClr val="FFFFFF"/>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2"/>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45"/>
              <a:buNone/>
            </a:pPr>
            <a:r>
              <a:rPr lang="en-US" sz="2000" b="1" dirty="0" err="1">
                <a:solidFill>
                  <a:srgbClr val="0070C0"/>
                </a:solidFill>
              </a:rPr>
              <a:t>Aðgerðaráætlanir</a:t>
            </a:r>
            <a:br>
              <a:rPr lang="en-US" sz="2000" b="1" dirty="0">
                <a:solidFill>
                  <a:srgbClr val="0070C0"/>
                </a:solidFill>
              </a:rPr>
            </a:br>
            <a:r>
              <a:rPr lang="en-US" sz="2000" b="1" dirty="0" err="1">
                <a:solidFill>
                  <a:srgbClr val="0070C0"/>
                </a:solidFill>
              </a:rPr>
              <a:t>Tölfræði</a:t>
            </a:r>
            <a:r>
              <a:rPr lang="en-US" sz="2000" b="1" dirty="0">
                <a:solidFill>
                  <a:srgbClr val="0070C0"/>
                </a:solidFill>
              </a:rPr>
              <a:t> </a:t>
            </a:r>
            <a:r>
              <a:rPr lang="en-US" sz="2000" b="1" dirty="0" err="1">
                <a:solidFill>
                  <a:srgbClr val="0070C0"/>
                </a:solidFill>
              </a:rPr>
              <a:t>til</a:t>
            </a:r>
            <a:r>
              <a:rPr lang="en-US" sz="2000" b="1" dirty="0">
                <a:solidFill>
                  <a:srgbClr val="0070C0"/>
                </a:solidFill>
              </a:rPr>
              <a:t> </a:t>
            </a:r>
            <a:r>
              <a:rPr lang="en-US" sz="2000" b="1" dirty="0" err="1">
                <a:solidFill>
                  <a:srgbClr val="0070C0"/>
                </a:solidFill>
              </a:rPr>
              <a:t>að</a:t>
            </a:r>
            <a:r>
              <a:rPr lang="en-US" sz="2000" b="1" dirty="0">
                <a:solidFill>
                  <a:srgbClr val="0070C0"/>
                </a:solidFill>
              </a:rPr>
              <a:t> </a:t>
            </a:r>
            <a:r>
              <a:rPr lang="en-US" sz="2000" b="1" dirty="0" err="1">
                <a:solidFill>
                  <a:srgbClr val="0070C0"/>
                </a:solidFill>
              </a:rPr>
              <a:t>undirbyggja</a:t>
            </a:r>
            <a:r>
              <a:rPr lang="en-US" sz="2000" b="1" dirty="0">
                <a:solidFill>
                  <a:srgbClr val="0070C0"/>
                </a:solidFill>
              </a:rPr>
              <a:t> </a:t>
            </a:r>
            <a:r>
              <a:rPr lang="en-US" sz="2000" b="1" dirty="0" err="1">
                <a:solidFill>
                  <a:srgbClr val="0070C0"/>
                </a:solidFill>
              </a:rPr>
              <a:t>ákvarðanir</a:t>
            </a:r>
            <a:r>
              <a:rPr lang="en-US" sz="2000" b="1" dirty="0">
                <a:solidFill>
                  <a:srgbClr val="0070C0"/>
                </a:solidFill>
              </a:rPr>
              <a:t> og </a:t>
            </a:r>
            <a:r>
              <a:rPr lang="en-US" sz="2000" b="1" dirty="0" err="1">
                <a:solidFill>
                  <a:srgbClr val="0070C0"/>
                </a:solidFill>
              </a:rPr>
              <a:t>mæla</a:t>
            </a:r>
            <a:r>
              <a:rPr lang="en-US" sz="2000" b="1" dirty="0">
                <a:solidFill>
                  <a:srgbClr val="0070C0"/>
                </a:solidFill>
              </a:rPr>
              <a:t> </a:t>
            </a:r>
            <a:r>
              <a:rPr lang="en-US" sz="2000" b="1" dirty="0" err="1">
                <a:solidFill>
                  <a:srgbClr val="0070C0"/>
                </a:solidFill>
              </a:rPr>
              <a:t>árangur</a:t>
            </a:r>
            <a:r>
              <a:rPr lang="en-US" sz="2000" b="1" dirty="0">
                <a:solidFill>
                  <a:srgbClr val="0070C0"/>
                </a:solidFill>
              </a:rPr>
              <a:t> – eru </a:t>
            </a:r>
            <a:r>
              <a:rPr lang="en-US" sz="2000" b="1" dirty="0" err="1">
                <a:solidFill>
                  <a:srgbClr val="0070C0"/>
                </a:solidFill>
              </a:rPr>
              <a:t>til</a:t>
            </a:r>
            <a:r>
              <a:rPr lang="en-US" sz="2000" b="1" dirty="0">
                <a:solidFill>
                  <a:srgbClr val="0070C0"/>
                </a:solidFill>
              </a:rPr>
              <a:t> </a:t>
            </a:r>
            <a:r>
              <a:rPr lang="en-US" sz="2000" b="1" dirty="0" err="1">
                <a:solidFill>
                  <a:srgbClr val="0070C0"/>
                </a:solidFill>
              </a:rPr>
              <a:t>gögn</a:t>
            </a:r>
            <a:r>
              <a:rPr lang="en-US" sz="2000" b="1" dirty="0">
                <a:solidFill>
                  <a:srgbClr val="0070C0"/>
                </a:solidFill>
              </a:rPr>
              <a:t> </a:t>
            </a:r>
            <a:r>
              <a:rPr lang="en-US" sz="2000" b="1" dirty="0" err="1">
                <a:solidFill>
                  <a:srgbClr val="0070C0"/>
                </a:solidFill>
              </a:rPr>
              <a:t>til</a:t>
            </a:r>
            <a:r>
              <a:rPr lang="en-US" sz="2000" b="1" dirty="0">
                <a:solidFill>
                  <a:srgbClr val="0070C0"/>
                </a:solidFill>
              </a:rPr>
              <a:t> </a:t>
            </a:r>
            <a:r>
              <a:rPr lang="en-US" sz="2000" b="1" dirty="0" err="1">
                <a:solidFill>
                  <a:srgbClr val="0070C0"/>
                </a:solidFill>
              </a:rPr>
              <a:t>að</a:t>
            </a:r>
            <a:r>
              <a:rPr lang="en-US" sz="2000" b="1" dirty="0">
                <a:solidFill>
                  <a:srgbClr val="0070C0"/>
                </a:solidFill>
              </a:rPr>
              <a:t> </a:t>
            </a:r>
            <a:r>
              <a:rPr lang="en-US" sz="2000" b="1" dirty="0" err="1">
                <a:solidFill>
                  <a:srgbClr val="0070C0"/>
                </a:solidFill>
              </a:rPr>
              <a:t>miða</a:t>
            </a:r>
            <a:r>
              <a:rPr lang="en-US" sz="2000" b="1" dirty="0">
                <a:solidFill>
                  <a:srgbClr val="0070C0"/>
                </a:solidFill>
              </a:rPr>
              <a:t> við?</a:t>
            </a:r>
            <a:endParaRPr sz="2800" dirty="0"/>
          </a:p>
        </p:txBody>
      </p:sp>
      <p:sp>
        <p:nvSpPr>
          <p:cNvPr id="525" name="Google Shape;525;p62"/>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2118"/>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2118"/>
              <a:buNone/>
            </a:pPr>
            <a:endParaRPr sz="2500">
              <a:solidFill>
                <a:srgbClr val="000000"/>
              </a:solidFill>
              <a:highlight>
                <a:schemeClr val="lt1"/>
              </a:highlight>
              <a:latin typeface="Arial"/>
              <a:ea typeface="Arial"/>
              <a:cs typeface="Arial"/>
              <a:sym typeface="Arial"/>
            </a:endParaRPr>
          </a:p>
        </p:txBody>
      </p:sp>
      <p:sp>
        <p:nvSpPr>
          <p:cNvPr id="526" name="Google Shape;526;p62"/>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27" name="Google Shape;527;p62"/>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28" name="Google Shape;528;p62"/>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529" name="Google Shape;529;p62" descr="Chat"/>
          <p:cNvPicPr preferRelativeResize="0"/>
          <p:nvPr/>
        </p:nvPicPr>
        <p:blipFill rotWithShape="1">
          <a:blip r:embed="rId5">
            <a:alphaModFix/>
          </a:blip>
          <a:srcRect/>
          <a:stretch/>
        </p:blipFill>
        <p:spPr>
          <a:xfrm>
            <a:off x="7820171" y="5216580"/>
            <a:ext cx="1058699" cy="1058699"/>
          </a:xfrm>
          <a:prstGeom prst="rect">
            <a:avLst/>
          </a:prstGeom>
          <a:noFill/>
          <a:ln>
            <a:noFill/>
          </a:ln>
        </p:spPr>
      </p:pic>
      <p:pic>
        <p:nvPicPr>
          <p:cNvPr id="530" name="Google Shape;530;p62" descr="A collage of a person&#10;&#10;Description automatically generated with medium confidence"/>
          <p:cNvPicPr preferRelativeResize="0"/>
          <p:nvPr/>
        </p:nvPicPr>
        <p:blipFill rotWithShape="1">
          <a:blip r:embed="rId6">
            <a:alphaModFix/>
          </a:blip>
          <a:srcRect/>
          <a:stretch/>
        </p:blipFill>
        <p:spPr>
          <a:xfrm>
            <a:off x="1684505" y="1993526"/>
            <a:ext cx="5943596" cy="396239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0"/>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a:solidFill>
                  <a:srgbClr val="0070C0"/>
                </a:solidFill>
              </a:rPr>
              <a:t>Mentimeter</a:t>
            </a:r>
            <a:endParaRPr/>
          </a:p>
        </p:txBody>
      </p:sp>
      <p:sp>
        <p:nvSpPr>
          <p:cNvPr id="536" name="Google Shape;536;p50"/>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457200" lvl="0" indent="-342900" algn="l" rtl="0">
              <a:lnSpc>
                <a:spcPct val="100000"/>
              </a:lnSpc>
              <a:spcBef>
                <a:spcPts val="360"/>
              </a:spcBef>
              <a:spcAft>
                <a:spcPts val="0"/>
              </a:spcAft>
              <a:buClr>
                <a:schemeClr val="dk1"/>
              </a:buClr>
              <a:buSzPts val="1800"/>
              <a:buChar char="•"/>
            </a:pPr>
            <a:r>
              <a:rPr lang="en-US" sz="2400"/>
              <a:t>What challenges do you see for you/ your organisation?</a:t>
            </a:r>
            <a:endParaRPr/>
          </a:p>
          <a:p>
            <a:pPr marL="457200" lvl="0" indent="-228600" algn="l" rtl="0">
              <a:lnSpc>
                <a:spcPct val="100000"/>
              </a:lnSpc>
              <a:spcBef>
                <a:spcPts val="360"/>
              </a:spcBef>
              <a:spcAft>
                <a:spcPts val="0"/>
              </a:spcAft>
              <a:buClr>
                <a:schemeClr val="dk1"/>
              </a:buClr>
              <a:buSzPts val="1800"/>
              <a:buNone/>
            </a:pPr>
            <a:endParaRPr sz="2400"/>
          </a:p>
          <a:p>
            <a:pPr marL="457200" lvl="0" indent="-342900" algn="l" rtl="0">
              <a:lnSpc>
                <a:spcPct val="100000"/>
              </a:lnSpc>
              <a:spcBef>
                <a:spcPts val="360"/>
              </a:spcBef>
              <a:spcAft>
                <a:spcPts val="0"/>
              </a:spcAft>
              <a:buClr>
                <a:schemeClr val="dk1"/>
              </a:buClr>
              <a:buSzPts val="1800"/>
              <a:buChar char="•"/>
            </a:pPr>
            <a:r>
              <a:rPr lang="en-US" sz="2400"/>
              <a:t>What challenges is your organisation facing now in terms of inclusion?</a:t>
            </a:r>
            <a:endParaRPr/>
          </a:p>
          <a:p>
            <a:pPr marL="457200" lvl="0" indent="-228600" algn="l" rtl="0">
              <a:lnSpc>
                <a:spcPct val="100000"/>
              </a:lnSpc>
              <a:spcBef>
                <a:spcPts val="360"/>
              </a:spcBef>
              <a:spcAft>
                <a:spcPts val="0"/>
              </a:spcAft>
              <a:buClr>
                <a:schemeClr val="dk1"/>
              </a:buClr>
              <a:buSzPts val="1800"/>
              <a:buNone/>
            </a:pPr>
            <a:endParaRPr sz="2400"/>
          </a:p>
          <a:p>
            <a:pPr marL="457200" lvl="0" indent="-342900" algn="l" rtl="0">
              <a:lnSpc>
                <a:spcPct val="100000"/>
              </a:lnSpc>
              <a:spcBef>
                <a:spcPts val="360"/>
              </a:spcBef>
              <a:spcAft>
                <a:spcPts val="0"/>
              </a:spcAft>
              <a:buClr>
                <a:schemeClr val="dk1"/>
              </a:buClr>
              <a:buSzPts val="1800"/>
              <a:buChar char="•"/>
            </a:pPr>
            <a:r>
              <a:rPr lang="en-US" sz="2400"/>
              <a:t>How has Covid added to the challenges?</a:t>
            </a:r>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537" name="Google Shape;537;p50"/>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38" name="Google Shape;538;p50"/>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539" name="Google Shape;539;p50"/>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540" name="Google Shape;540;p50" descr="Chat"/>
          <p:cNvPicPr preferRelativeResize="0"/>
          <p:nvPr/>
        </p:nvPicPr>
        <p:blipFill rotWithShape="1">
          <a:blip r:embed="rId5">
            <a:alphaModFix/>
          </a:blip>
          <a:srcRect/>
          <a:stretch/>
        </p:blipFill>
        <p:spPr>
          <a:xfrm>
            <a:off x="6513910" y="3974725"/>
            <a:ext cx="1667965" cy="16679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1"/>
          <p:cNvSpPr txBox="1">
            <a:spLocks noGrp="1"/>
          </p:cNvSpPr>
          <p:nvPr>
            <p:ph type="title"/>
          </p:nvPr>
        </p:nvSpPr>
        <p:spPr>
          <a:xfrm>
            <a:off x="4885341" y="1131094"/>
            <a:ext cx="3630008" cy="1355479"/>
          </a:xfrm>
          <a:prstGeom prst="rect">
            <a:avLst/>
          </a:prstGeom>
          <a:noFill/>
          <a:ln>
            <a:noFill/>
          </a:ln>
        </p:spPr>
        <p:txBody>
          <a:bodyPr spcFirstLastPara="1" wrap="square" lIns="171450" tIns="171450" rIns="171450" bIns="0" anchor="ctr" anchorCtr="0">
            <a:normAutofit/>
          </a:bodyPr>
          <a:lstStyle/>
          <a:p>
            <a:pPr marL="0" lvl="0" indent="0" algn="ctr" rtl="0">
              <a:lnSpc>
                <a:spcPct val="100000"/>
              </a:lnSpc>
              <a:spcBef>
                <a:spcPts val="0"/>
              </a:spcBef>
              <a:spcAft>
                <a:spcPts val="0"/>
              </a:spcAft>
              <a:buSzPct val="111111"/>
              <a:buNone/>
            </a:pPr>
            <a:r>
              <a:rPr lang="en-US" b="1" dirty="0" err="1">
                <a:solidFill>
                  <a:srgbClr val="0070C0"/>
                </a:solidFill>
              </a:rPr>
              <a:t>Matsblað</a:t>
            </a:r>
            <a:endParaRPr dirty="0"/>
          </a:p>
        </p:txBody>
      </p:sp>
      <p:pic>
        <p:nvPicPr>
          <p:cNvPr id="547" name="Google Shape;547;p51" descr="A pencil on a piece of paper&#10;&#10;Description automatically generated with medium confidence"/>
          <p:cNvPicPr preferRelativeResize="0"/>
          <p:nvPr/>
        </p:nvPicPr>
        <p:blipFill rotWithShape="1">
          <a:blip r:embed="rId3">
            <a:alphaModFix/>
          </a:blip>
          <a:srcRect l="42027"/>
          <a:stretch/>
        </p:blipFill>
        <p:spPr>
          <a:xfrm>
            <a:off x="15" y="857257"/>
            <a:ext cx="4587412" cy="5143493"/>
          </a:xfrm>
          <a:custGeom>
            <a:avLst/>
            <a:gdLst/>
            <a:ahLst/>
            <a:cxnLst/>
            <a:rect l="l" t="t" r="r" b="b"/>
            <a:pathLst>
              <a:path w="6116569" h="6879321" extrusionOk="0">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sp>
        <p:nvSpPr>
          <p:cNvPr id="548" name="Google Shape;548;p51"/>
          <p:cNvSpPr txBox="1">
            <a:spLocks noGrp="1"/>
          </p:cNvSpPr>
          <p:nvPr>
            <p:ph type="body" idx="1"/>
          </p:nvPr>
        </p:nvSpPr>
        <p:spPr>
          <a:xfrm>
            <a:off x="4885341" y="2607223"/>
            <a:ext cx="3630008" cy="2882750"/>
          </a:xfrm>
          <a:prstGeom prst="rect">
            <a:avLst/>
          </a:prstGeom>
          <a:noFill/>
          <a:ln>
            <a:noFill/>
          </a:ln>
        </p:spPr>
        <p:txBody>
          <a:bodyPr spcFirstLastPara="1" wrap="square" lIns="68550" tIns="34275" rIns="68550" bIns="34275" anchor="t" anchorCtr="0">
            <a:normAutofit/>
          </a:bodyPr>
          <a:lstStyle/>
          <a:p>
            <a:pPr marL="0" lvl="0" indent="0" algn="ctr" rtl="0">
              <a:lnSpc>
                <a:spcPct val="100000"/>
              </a:lnSpc>
              <a:spcBef>
                <a:spcPts val="0"/>
              </a:spcBef>
              <a:spcAft>
                <a:spcPts val="0"/>
              </a:spcAft>
              <a:buSzPts val="2800"/>
              <a:buNone/>
            </a:pPr>
            <a:r>
              <a:rPr lang="en-US" sz="1500"/>
              <a:t>Please complete this short evaluation form found in chat</a:t>
            </a:r>
            <a:endParaRPr/>
          </a:p>
          <a:p>
            <a:pPr marL="0" lvl="0" indent="0" algn="ctr" rtl="0">
              <a:lnSpc>
                <a:spcPct val="100000"/>
              </a:lnSpc>
              <a:spcBef>
                <a:spcPts val="0"/>
              </a:spcBef>
              <a:spcAft>
                <a:spcPts val="0"/>
              </a:spcAft>
              <a:buSzPts val="2800"/>
              <a:buNone/>
            </a:pPr>
            <a:endParaRPr sz="1500"/>
          </a:p>
          <a:p>
            <a:pPr marL="0" lvl="0" indent="0" algn="ctr" rtl="0">
              <a:lnSpc>
                <a:spcPct val="100000"/>
              </a:lnSpc>
              <a:spcBef>
                <a:spcPts val="0"/>
              </a:spcBef>
              <a:spcAft>
                <a:spcPts val="0"/>
              </a:spcAft>
              <a:buSzPts val="2800"/>
              <a:buNone/>
            </a:pPr>
            <a:endParaRPr sz="1500"/>
          </a:p>
          <a:p>
            <a:pPr marL="0" lvl="0" indent="0" algn="ctr" rtl="0">
              <a:lnSpc>
                <a:spcPct val="100000"/>
              </a:lnSpc>
              <a:spcBef>
                <a:spcPts val="0"/>
              </a:spcBef>
              <a:spcAft>
                <a:spcPts val="0"/>
              </a:spcAft>
              <a:buSzPts val="2800"/>
              <a:buNone/>
            </a:pPr>
            <a:endParaRPr sz="1500"/>
          </a:p>
          <a:p>
            <a:pPr marL="0" lvl="0" indent="0" algn="ctr" rtl="0">
              <a:lnSpc>
                <a:spcPct val="100000"/>
              </a:lnSpc>
              <a:spcBef>
                <a:spcPts val="0"/>
              </a:spcBef>
              <a:spcAft>
                <a:spcPts val="0"/>
              </a:spcAft>
              <a:buSzPts val="2800"/>
              <a:buNone/>
            </a:pPr>
            <a:r>
              <a:rPr lang="en-US" sz="1500"/>
              <a:t>Your feedback is so valuable to us!</a:t>
            </a:r>
            <a:endParaRPr/>
          </a:p>
          <a:p>
            <a:pPr marL="0" lvl="0" indent="0" algn="l" rtl="0">
              <a:lnSpc>
                <a:spcPct val="100000"/>
              </a:lnSpc>
              <a:spcBef>
                <a:spcPts val="750"/>
              </a:spcBef>
              <a:spcAft>
                <a:spcPts val="0"/>
              </a:spcAft>
              <a:buSzPts val="2800"/>
              <a:buNone/>
            </a:pPr>
            <a:endParaRPr sz="1500"/>
          </a:p>
        </p:txBody>
      </p:sp>
      <p:pic>
        <p:nvPicPr>
          <p:cNvPr id="549" name="Google Shape;549;p51" descr="Logo&#10;&#10;Description automatically generated"/>
          <p:cNvPicPr preferRelativeResize="0"/>
          <p:nvPr/>
        </p:nvPicPr>
        <p:blipFill rotWithShape="1">
          <a:blip r:embed="rId4">
            <a:alphaModFix/>
          </a:blip>
          <a:srcRect/>
          <a:stretch/>
        </p:blipFill>
        <p:spPr>
          <a:xfrm>
            <a:off x="582417" y="5469062"/>
            <a:ext cx="1174464" cy="335561"/>
          </a:xfrm>
          <a:prstGeom prst="rect">
            <a:avLst/>
          </a:prstGeom>
          <a:noFill/>
          <a:ln>
            <a:noFill/>
          </a:ln>
        </p:spPr>
      </p:pic>
      <p:pic>
        <p:nvPicPr>
          <p:cNvPr id="550" name="Google Shape;550;p51"/>
          <p:cNvPicPr preferRelativeResize="0"/>
          <p:nvPr/>
        </p:nvPicPr>
        <p:blipFill rotWithShape="1">
          <a:blip r:embed="rId5">
            <a:alphaModFix/>
          </a:blip>
          <a:srcRect/>
          <a:stretch/>
        </p:blipFill>
        <p:spPr>
          <a:xfrm>
            <a:off x="8181875" y="89649"/>
            <a:ext cx="892426" cy="881527"/>
          </a:xfrm>
          <a:prstGeom prst="rect">
            <a:avLst/>
          </a:prstGeom>
          <a:noFill/>
          <a:ln>
            <a:noFill/>
          </a:ln>
        </p:spPr>
      </p:pic>
      <p:pic>
        <p:nvPicPr>
          <p:cNvPr id="551" name="Google Shape;551;p51"/>
          <p:cNvPicPr preferRelativeResize="0"/>
          <p:nvPr/>
        </p:nvPicPr>
        <p:blipFill rotWithShape="1">
          <a:blip r:embed="rId6">
            <a:alphaModFix/>
          </a:blip>
          <a:srcRect/>
          <a:stretch/>
        </p:blipFill>
        <p:spPr>
          <a:xfrm>
            <a:off x="7718900" y="6209113"/>
            <a:ext cx="1261242" cy="584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g12474296616_0_12"/>
          <p:cNvPicPr preferRelativeResize="0"/>
          <p:nvPr/>
        </p:nvPicPr>
        <p:blipFill rotWithShape="1">
          <a:blip r:embed="rId3">
            <a:alphaModFix amt="13000"/>
          </a:blip>
          <a:srcRect/>
          <a:stretch/>
        </p:blipFill>
        <p:spPr>
          <a:xfrm>
            <a:off x="1346278" y="1113719"/>
            <a:ext cx="6637173" cy="3792670"/>
          </a:xfrm>
          <a:prstGeom prst="rect">
            <a:avLst/>
          </a:prstGeom>
          <a:noFill/>
          <a:ln>
            <a:noFill/>
          </a:ln>
        </p:spPr>
      </p:pic>
      <p:sp>
        <p:nvSpPr>
          <p:cNvPr id="558" name="Google Shape;558;g12474296616_0_12"/>
          <p:cNvSpPr txBox="1">
            <a:spLocks noGrp="1"/>
          </p:cNvSpPr>
          <p:nvPr>
            <p:ph type="ctrTitle"/>
          </p:nvPr>
        </p:nvSpPr>
        <p:spPr>
          <a:xfrm>
            <a:off x="1635840" y="3445395"/>
            <a:ext cx="6058049" cy="1790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800"/>
              <a:buNone/>
            </a:pPr>
            <a:br>
              <a:rPr lang="en-US" sz="3000" dirty="0"/>
            </a:br>
            <a:r>
              <a:rPr lang="en-US" sz="3000" b="1" dirty="0" err="1">
                <a:solidFill>
                  <a:srgbClr val="0563C1"/>
                </a:solidFill>
              </a:rPr>
              <a:t>Spurningar</a:t>
            </a:r>
            <a:r>
              <a:rPr lang="en-US" sz="3000" b="1" dirty="0">
                <a:solidFill>
                  <a:srgbClr val="0563C1"/>
                </a:solidFill>
              </a:rPr>
              <a:t>?</a:t>
            </a:r>
            <a:br>
              <a:rPr lang="en-US" sz="3000" b="1" dirty="0">
                <a:solidFill>
                  <a:srgbClr val="0563C1"/>
                </a:solidFill>
              </a:rPr>
            </a:br>
            <a:br>
              <a:rPr lang="en-US" sz="3000" dirty="0">
                <a:solidFill>
                  <a:srgbClr val="0563C1"/>
                </a:solidFill>
              </a:rPr>
            </a:br>
            <a:r>
              <a:rPr lang="en-US" sz="3000" b="1" dirty="0">
                <a:solidFill>
                  <a:srgbClr val="0563C1"/>
                </a:solidFill>
              </a:rPr>
              <a:t>Takk </a:t>
            </a:r>
            <a:r>
              <a:rPr lang="en-US" sz="3000" b="1" dirty="0" err="1">
                <a:solidFill>
                  <a:srgbClr val="0563C1"/>
                </a:solidFill>
              </a:rPr>
              <a:t>fyrir</a:t>
            </a:r>
            <a:r>
              <a:rPr lang="en-US" sz="3000" b="1" dirty="0">
                <a:solidFill>
                  <a:srgbClr val="0563C1"/>
                </a:solidFill>
              </a:rPr>
              <a:t> </a:t>
            </a:r>
            <a:r>
              <a:rPr lang="en-US" sz="3000" b="1" dirty="0" err="1">
                <a:solidFill>
                  <a:srgbClr val="0563C1"/>
                </a:solidFill>
              </a:rPr>
              <a:t>þátttökuna</a:t>
            </a:r>
            <a:r>
              <a:rPr lang="en-US" sz="3000" b="1" dirty="0">
                <a:solidFill>
                  <a:srgbClr val="0563C1"/>
                </a:solidFill>
              </a:rPr>
              <a:t>!</a:t>
            </a:r>
            <a:br>
              <a:rPr lang="en-US" sz="3000" b="1" dirty="0">
                <a:solidFill>
                  <a:srgbClr val="0563C1"/>
                </a:solidFill>
                <a:latin typeface="Helvetica Neue"/>
                <a:ea typeface="Helvetica Neue"/>
                <a:cs typeface="Helvetica Neue"/>
                <a:sym typeface="Helvetica Neue"/>
              </a:rPr>
            </a:br>
            <a:br>
              <a:rPr lang="en-US" sz="3000" b="1" dirty="0">
                <a:solidFill>
                  <a:srgbClr val="0563C1"/>
                </a:solidFill>
              </a:rPr>
            </a:br>
            <a:br>
              <a:rPr lang="en-US" sz="1500" b="1" dirty="0">
                <a:solidFill>
                  <a:srgbClr val="0563C1"/>
                </a:solidFill>
              </a:rPr>
            </a:br>
            <a:endParaRPr sz="3000" b="1" dirty="0">
              <a:solidFill>
                <a:srgbClr val="0563C1"/>
              </a:solidFill>
            </a:endParaRPr>
          </a:p>
        </p:txBody>
      </p:sp>
      <p:pic>
        <p:nvPicPr>
          <p:cNvPr id="559" name="Google Shape;559;g12474296616_0_12"/>
          <p:cNvPicPr preferRelativeResize="0"/>
          <p:nvPr/>
        </p:nvPicPr>
        <p:blipFill rotWithShape="1">
          <a:blip r:embed="rId4">
            <a:alphaModFix/>
          </a:blip>
          <a:srcRect/>
          <a:stretch/>
        </p:blipFill>
        <p:spPr>
          <a:xfrm>
            <a:off x="8181875" y="89649"/>
            <a:ext cx="892426" cy="881527"/>
          </a:xfrm>
          <a:prstGeom prst="rect">
            <a:avLst/>
          </a:prstGeom>
          <a:noFill/>
          <a:ln>
            <a:noFill/>
          </a:ln>
        </p:spPr>
      </p:pic>
      <p:pic>
        <p:nvPicPr>
          <p:cNvPr id="560" name="Google Shape;560;g12474296616_0_12"/>
          <p:cNvPicPr preferRelativeResize="0"/>
          <p:nvPr/>
        </p:nvPicPr>
        <p:blipFill rotWithShape="1">
          <a:blip r:embed="rId5">
            <a:alphaModFix/>
          </a:blip>
          <a:srcRect/>
          <a:stretch/>
        </p:blipFill>
        <p:spPr>
          <a:xfrm>
            <a:off x="7718900" y="6209113"/>
            <a:ext cx="1261242" cy="5847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2"/>
          <p:cNvSpPr txBox="1">
            <a:spLocks noGrp="1"/>
          </p:cNvSpPr>
          <p:nvPr>
            <p:ph type="title"/>
          </p:nvPr>
        </p:nvSpPr>
        <p:spPr>
          <a:xfrm>
            <a:off x="468126" y="642183"/>
            <a:ext cx="7886700" cy="9941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45454"/>
              <a:buNone/>
            </a:pPr>
            <a:r>
              <a:rPr lang="en-US" b="1" dirty="0" err="1">
                <a:solidFill>
                  <a:srgbClr val="0070C0"/>
                </a:solidFill>
              </a:rPr>
              <a:t>Tilvísanir</a:t>
            </a:r>
            <a:r>
              <a:rPr lang="en-US" b="1" dirty="0">
                <a:solidFill>
                  <a:srgbClr val="0070C0"/>
                </a:solidFill>
              </a:rPr>
              <a:t> og </a:t>
            </a:r>
            <a:r>
              <a:rPr lang="en-US" b="1" dirty="0" err="1">
                <a:solidFill>
                  <a:srgbClr val="0070C0"/>
                </a:solidFill>
              </a:rPr>
              <a:t>heimildir</a:t>
            </a:r>
            <a:br>
              <a:rPr lang="en-US" b="1" dirty="0"/>
            </a:br>
            <a:endParaRPr dirty="0"/>
          </a:p>
        </p:txBody>
      </p:sp>
      <p:sp>
        <p:nvSpPr>
          <p:cNvPr id="567" name="Google Shape;567;p52"/>
          <p:cNvSpPr txBox="1">
            <a:spLocks noGrp="1"/>
          </p:cNvSpPr>
          <p:nvPr>
            <p:ph type="body" idx="1"/>
          </p:nvPr>
        </p:nvSpPr>
        <p:spPr>
          <a:xfrm>
            <a:off x="468126" y="1850362"/>
            <a:ext cx="6351347" cy="249496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900"/>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a:latin typeface="Calibri"/>
              <a:ea typeface="Calibri"/>
              <a:cs typeface="Calibri"/>
              <a:sym typeface="Calibri"/>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p:txBody>
      </p:sp>
      <p:pic>
        <p:nvPicPr>
          <p:cNvPr id="568" name="Google Shape;568;p52" descr="Books"/>
          <p:cNvPicPr preferRelativeResize="0"/>
          <p:nvPr/>
        </p:nvPicPr>
        <p:blipFill rotWithShape="1">
          <a:blip r:embed="rId3">
            <a:alphaModFix/>
          </a:blip>
          <a:srcRect/>
          <a:stretch/>
        </p:blipFill>
        <p:spPr>
          <a:xfrm>
            <a:off x="7137041" y="3344639"/>
            <a:ext cx="1156190" cy="1156190"/>
          </a:xfrm>
          <a:prstGeom prst="rect">
            <a:avLst/>
          </a:prstGeom>
          <a:noFill/>
          <a:ln>
            <a:noFill/>
          </a:ln>
        </p:spPr>
      </p:pic>
      <p:pic>
        <p:nvPicPr>
          <p:cNvPr id="569" name="Google Shape;569;p52" descr="Laptop"/>
          <p:cNvPicPr preferRelativeResize="0"/>
          <p:nvPr/>
        </p:nvPicPr>
        <p:blipFill rotWithShape="1">
          <a:blip r:embed="rId4">
            <a:alphaModFix/>
          </a:blip>
          <a:srcRect/>
          <a:stretch/>
        </p:blipFill>
        <p:spPr>
          <a:xfrm>
            <a:off x="6979997" y="1850362"/>
            <a:ext cx="1313234" cy="1313234"/>
          </a:xfrm>
          <a:prstGeom prst="rect">
            <a:avLst/>
          </a:prstGeom>
          <a:noFill/>
          <a:ln>
            <a:noFill/>
          </a:ln>
        </p:spPr>
      </p:pic>
      <p:sp>
        <p:nvSpPr>
          <p:cNvPr id="570" name="Google Shape;570;p52"/>
          <p:cNvSpPr txBox="1"/>
          <p:nvPr/>
        </p:nvSpPr>
        <p:spPr>
          <a:xfrm>
            <a:off x="352933" y="1478865"/>
            <a:ext cx="6244200" cy="483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https://www.mckinsey.com/business-functions/organization/our-insights/gender-diversity-a-corporate-performance-driver</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https://assets.publishing.service.gov.uk/government/uploads/system/uploads/attachment_data/file/594336/race-in-workplace-mcgregor-smith-review.pdf</a:t>
            </a: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https://www.gov.uk/government/publications/the-report-of-the-commission-on-race-and-ethnic-disparities/summary-of-recommendations</a:t>
            </a:r>
            <a:r>
              <a:rPr lang="en-US" sz="1100" b="0" i="0" u="none" strike="noStrike" cap="none">
                <a:solidFill>
                  <a:srgbClr val="0000FF"/>
                </a:solidFill>
                <a:latin typeface="Arial"/>
                <a:ea typeface="Arial"/>
                <a:cs typeface="Arial"/>
                <a:sym typeface="Arial"/>
              </a:rPr>
              <a:t>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https://www.gov.uk/government/publications/unconscious-bias-and-diversity-training-what-the-evidence-says</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8">
                  <a:extLst>
                    <a:ext uri="{A12FA001-AC4F-418D-AE19-62706E023703}">
                      <ahyp:hlinkClr xmlns:ahyp="http://schemas.microsoft.com/office/drawing/2018/hyperlinkcolor" val="tx"/>
                    </a:ext>
                  </a:extLst>
                </a:hlinkClick>
              </a:rPr>
              <a:t>https://hbr.org/2021/02/are-your-diversity-efforts-othering-underrepresented-groups</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9">
                  <a:extLst>
                    <a:ext uri="{A12FA001-AC4F-418D-AE19-62706E023703}">
                      <ahyp:hlinkClr xmlns:ahyp="http://schemas.microsoft.com/office/drawing/2018/hyperlinkcolor" val="tx"/>
                    </a:ext>
                  </a:extLst>
                </a:hlinkClick>
              </a:rPr>
              <a:t>https://hbr.org/2021/04/research-adding-women-to-the-c-suite-changes-how-companies-think?utm_campaign=hbr&amp;utm_medium=social&amp;utm_source=linkedin</a:t>
            </a: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10">
                  <a:extLst>
                    <a:ext uri="{A12FA001-AC4F-418D-AE19-62706E023703}">
                      <ahyp:hlinkClr xmlns:ahyp="http://schemas.microsoft.com/office/drawing/2018/hyperlinkcolor" val="tx"/>
                    </a:ext>
                  </a:extLst>
                </a:hlinkClick>
              </a:rPr>
              <a:t>https://wgha.org.au/how-to-avoid-gender-bias-in-performance-reviews/</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11">
                  <a:extLst>
                    <a:ext uri="{A12FA001-AC4F-418D-AE19-62706E023703}">
                      <ahyp:hlinkClr xmlns:ahyp="http://schemas.microsoft.com/office/drawing/2018/hyperlinkcolor" val="tx"/>
                    </a:ext>
                  </a:extLst>
                </a:hlinkClick>
              </a:rPr>
              <a:t>https://menopauseintheworkplace.co.uk/articles/how-to-write-your-menopause-policy/</a:t>
            </a:r>
            <a:r>
              <a:rPr lang="en-US" sz="1100" b="0" i="0" u="none" strike="noStrike" cap="none">
                <a:solidFill>
                  <a:srgbClr val="0000FF"/>
                </a:solidFill>
                <a:latin typeface="Arial"/>
                <a:ea typeface="Arial"/>
                <a:cs typeface="Arial"/>
                <a:sym typeface="Arial"/>
              </a:rPr>
              <a:t>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p:txBody>
      </p:sp>
      <p:pic>
        <p:nvPicPr>
          <p:cNvPr id="571" name="Google Shape;571;p52"/>
          <p:cNvPicPr preferRelativeResize="0"/>
          <p:nvPr/>
        </p:nvPicPr>
        <p:blipFill rotWithShape="1">
          <a:blip r:embed="rId12">
            <a:alphaModFix/>
          </a:blip>
          <a:srcRect/>
          <a:stretch/>
        </p:blipFill>
        <p:spPr>
          <a:xfrm>
            <a:off x="8181875" y="89649"/>
            <a:ext cx="892426" cy="881527"/>
          </a:xfrm>
          <a:prstGeom prst="rect">
            <a:avLst/>
          </a:prstGeom>
          <a:noFill/>
          <a:ln>
            <a:noFill/>
          </a:ln>
        </p:spPr>
      </p:pic>
      <p:pic>
        <p:nvPicPr>
          <p:cNvPr id="572" name="Google Shape;572;p52"/>
          <p:cNvPicPr preferRelativeResize="0"/>
          <p:nvPr/>
        </p:nvPicPr>
        <p:blipFill rotWithShape="1">
          <a:blip r:embed="rId13">
            <a:alphaModFix/>
          </a:blip>
          <a:srcRect/>
          <a:stretch/>
        </p:blipFill>
        <p:spPr>
          <a:xfrm>
            <a:off x="7718900" y="6209113"/>
            <a:ext cx="1261242" cy="584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53"/>
          <p:cNvSpPr txBox="1">
            <a:spLocks noGrp="1"/>
          </p:cNvSpPr>
          <p:nvPr>
            <p:ph type="title"/>
          </p:nvPr>
        </p:nvSpPr>
        <p:spPr>
          <a:xfrm>
            <a:off x="628650" y="856190"/>
            <a:ext cx="7886700" cy="99417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ct val="45454"/>
              <a:buNone/>
            </a:pPr>
            <a:r>
              <a:rPr lang="en-US" b="1" dirty="0" err="1">
                <a:solidFill>
                  <a:srgbClr val="0070C0"/>
                </a:solidFill>
              </a:rPr>
              <a:t>Ítarefni</a:t>
            </a:r>
            <a:r>
              <a:rPr lang="en-US" b="1" dirty="0">
                <a:solidFill>
                  <a:srgbClr val="0070C0"/>
                </a:solidFill>
              </a:rPr>
              <a:t> og gagnlegar vefsíður</a:t>
            </a:r>
            <a:endParaRPr dirty="0"/>
          </a:p>
        </p:txBody>
      </p:sp>
      <p:sp>
        <p:nvSpPr>
          <p:cNvPr id="579" name="Google Shape;579;p53"/>
          <p:cNvSpPr txBox="1">
            <a:spLocks noGrp="1"/>
          </p:cNvSpPr>
          <p:nvPr>
            <p:ph type="body" idx="1"/>
          </p:nvPr>
        </p:nvSpPr>
        <p:spPr>
          <a:xfrm>
            <a:off x="468126" y="1850362"/>
            <a:ext cx="6351347" cy="249496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900"/>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b="1"/>
          </a:p>
          <a:p>
            <a:pPr marL="0" lvl="0" indent="0" algn="l" rtl="0">
              <a:lnSpc>
                <a:spcPct val="100000"/>
              </a:lnSpc>
              <a:spcBef>
                <a:spcPts val="360"/>
              </a:spcBef>
              <a:spcAft>
                <a:spcPts val="0"/>
              </a:spcAft>
              <a:buSzPts val="1800"/>
              <a:buNone/>
            </a:pPr>
            <a:endParaRPr sz="1350">
              <a:latin typeface="Calibri"/>
              <a:ea typeface="Calibri"/>
              <a:cs typeface="Calibri"/>
              <a:sym typeface="Calibri"/>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a:p>
            <a:pPr marL="457200" lvl="0" indent="-228600" algn="l" rtl="0">
              <a:lnSpc>
                <a:spcPct val="100000"/>
              </a:lnSpc>
              <a:spcBef>
                <a:spcPts val="360"/>
              </a:spcBef>
              <a:spcAft>
                <a:spcPts val="0"/>
              </a:spcAft>
              <a:buClr>
                <a:schemeClr val="dk1"/>
              </a:buClr>
              <a:buSzPts val="1800"/>
              <a:buNone/>
            </a:pPr>
            <a:endParaRPr/>
          </a:p>
        </p:txBody>
      </p:sp>
      <p:pic>
        <p:nvPicPr>
          <p:cNvPr id="580" name="Google Shape;580;p53" descr="Books"/>
          <p:cNvPicPr preferRelativeResize="0"/>
          <p:nvPr/>
        </p:nvPicPr>
        <p:blipFill rotWithShape="1">
          <a:blip r:embed="rId3">
            <a:alphaModFix/>
          </a:blip>
          <a:srcRect/>
          <a:stretch/>
        </p:blipFill>
        <p:spPr>
          <a:xfrm>
            <a:off x="7137041" y="3344639"/>
            <a:ext cx="1156190" cy="1156190"/>
          </a:xfrm>
          <a:prstGeom prst="rect">
            <a:avLst/>
          </a:prstGeom>
          <a:noFill/>
          <a:ln>
            <a:noFill/>
          </a:ln>
        </p:spPr>
      </p:pic>
      <p:pic>
        <p:nvPicPr>
          <p:cNvPr id="581" name="Google Shape;581;p53" descr="Laptop"/>
          <p:cNvPicPr preferRelativeResize="0"/>
          <p:nvPr/>
        </p:nvPicPr>
        <p:blipFill rotWithShape="1">
          <a:blip r:embed="rId4">
            <a:alphaModFix/>
          </a:blip>
          <a:srcRect/>
          <a:stretch/>
        </p:blipFill>
        <p:spPr>
          <a:xfrm>
            <a:off x="6979997" y="1850362"/>
            <a:ext cx="1313234" cy="1313234"/>
          </a:xfrm>
          <a:prstGeom prst="rect">
            <a:avLst/>
          </a:prstGeom>
          <a:noFill/>
          <a:ln>
            <a:noFill/>
          </a:ln>
        </p:spPr>
      </p:pic>
      <p:sp>
        <p:nvSpPr>
          <p:cNvPr id="582" name="Google Shape;582;p53"/>
          <p:cNvSpPr txBox="1"/>
          <p:nvPr/>
        </p:nvSpPr>
        <p:spPr>
          <a:xfrm>
            <a:off x="521723" y="1975952"/>
            <a:ext cx="6244200" cy="3124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r>
              <a:rPr lang="en-US" sz="11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https://www.peoplemanagement.co.uk/news/articles/three-quarters-men-feel-stigmatised-taking-extended-paternity-leave</a:t>
            </a:r>
            <a:endParaRPr sz="11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none" strike="noStrike" cap="none">
                <a:solidFill>
                  <a:schemeClr val="dk1"/>
                </a:solidFill>
                <a:latin typeface="Arial"/>
                <a:ea typeface="Arial"/>
                <a:cs typeface="Arial"/>
                <a:sym typeface="Arial"/>
              </a:rPr>
              <a:t>Document with timelines of legislation and women’s rights and gender equality pertaining to reproductive  rights and sexual health, violence against women, home and family, education, work, women in senior roles, political representation: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https://www.fawcettsociety.org.uk/Handlers/Download.ashx?IDMF=45a5a7f5-ffbd-4078-b0b7-4bfcccab159d</a:t>
            </a:r>
            <a:r>
              <a:rPr lang="en-US" sz="1100" b="0" i="0" u="none" strike="noStrike" cap="none">
                <a:solidFill>
                  <a:srgbClr val="0000FF"/>
                </a:solidFill>
                <a:latin typeface="Arial"/>
                <a:ea typeface="Arial"/>
                <a:cs typeface="Arial"/>
                <a:sym typeface="Arial"/>
              </a:rPr>
              <a:t>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https://www.vox.com/2015/2/16/8031073/what-are-microaggressions</a:t>
            </a:r>
            <a:r>
              <a:rPr lang="en-US" sz="1100" b="0" i="0" u="none" strike="noStrike" cap="none">
                <a:solidFill>
                  <a:srgbClr val="0000FF"/>
                </a:solidFill>
                <a:latin typeface="Arial"/>
                <a:ea typeface="Arial"/>
                <a:cs typeface="Arial"/>
                <a:sym typeface="Arial"/>
              </a:rPr>
              <a:t>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8">
                  <a:extLst>
                    <a:ext uri="{A12FA001-AC4F-418D-AE19-62706E023703}">
                      <ahyp:hlinkClr xmlns:ahyp="http://schemas.microsoft.com/office/drawing/2018/hyperlinkcolor" val="tx"/>
                    </a:ext>
                  </a:extLst>
                </a:hlinkClick>
              </a:rPr>
              <a:t>http://genderedinnovations.stanford.edu/policy/timeline.html</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9">
                  <a:extLst>
                    <a:ext uri="{A12FA001-AC4F-418D-AE19-62706E023703}">
                      <ahyp:hlinkClr xmlns:ahyp="http://schemas.microsoft.com/office/drawing/2018/hyperlinkcolor" val="tx"/>
                    </a:ext>
                  </a:extLst>
                </a:hlinkClick>
              </a:rPr>
              <a:t>https://socialprotection-humanrights.org/key-issues/disadvantaged-and-vulnerable-groups/lgbtqi/</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100" b="0" i="0" u="sng" strike="noStrike" cap="none">
                <a:solidFill>
                  <a:srgbClr val="0000FF"/>
                </a:solidFill>
                <a:latin typeface="Arial"/>
                <a:ea typeface="Arial"/>
                <a:cs typeface="Arial"/>
                <a:sym typeface="Arial"/>
                <a:hlinkClick r:id="rId10">
                  <a:extLst>
                    <a:ext uri="{A12FA001-AC4F-418D-AE19-62706E023703}">
                      <ahyp:hlinkClr xmlns:ahyp="http://schemas.microsoft.com/office/drawing/2018/hyperlinkcolor" val="tx"/>
                    </a:ext>
                  </a:extLst>
                </a:hlinkClick>
              </a:rPr>
              <a:t>https://www.youngwomenstrust.org/</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C4BD97"/>
              </a:solidFill>
              <a:latin typeface="Arial"/>
              <a:ea typeface="Arial"/>
              <a:cs typeface="Arial"/>
              <a:sym typeface="Arial"/>
            </a:endParaRPr>
          </a:p>
        </p:txBody>
      </p:sp>
      <p:pic>
        <p:nvPicPr>
          <p:cNvPr id="583" name="Google Shape;583;p53"/>
          <p:cNvPicPr preferRelativeResize="0"/>
          <p:nvPr/>
        </p:nvPicPr>
        <p:blipFill rotWithShape="1">
          <a:blip r:embed="rId11">
            <a:alphaModFix/>
          </a:blip>
          <a:srcRect/>
          <a:stretch/>
        </p:blipFill>
        <p:spPr>
          <a:xfrm>
            <a:off x="8181875" y="89649"/>
            <a:ext cx="892426" cy="881527"/>
          </a:xfrm>
          <a:prstGeom prst="rect">
            <a:avLst/>
          </a:prstGeom>
          <a:noFill/>
          <a:ln>
            <a:noFill/>
          </a:ln>
        </p:spPr>
      </p:pic>
      <p:pic>
        <p:nvPicPr>
          <p:cNvPr id="584" name="Google Shape;584;p53"/>
          <p:cNvPicPr preferRelativeResize="0"/>
          <p:nvPr/>
        </p:nvPicPr>
        <p:blipFill rotWithShape="1">
          <a:blip r:embed="rId12">
            <a:alphaModFix/>
          </a:blip>
          <a:srcRect/>
          <a:stretch/>
        </p:blipFill>
        <p:spPr>
          <a:xfrm>
            <a:off x="7718900" y="6209113"/>
            <a:ext cx="1261242" cy="5847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2418acd849_0_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pic>
        <p:nvPicPr>
          <p:cNvPr id="600" name="Google Shape;600;g12418acd849_0_21"/>
          <p:cNvPicPr preferRelativeResize="0"/>
          <p:nvPr/>
        </p:nvPicPr>
        <p:blipFill rotWithShape="1">
          <a:blip r:embed="rId3">
            <a:alphaModFix/>
          </a:blip>
          <a:srcRect l="1762" t="47329" r="7327"/>
          <a:stretch/>
        </p:blipFill>
        <p:spPr>
          <a:xfrm>
            <a:off x="30225" y="-38403"/>
            <a:ext cx="9143982" cy="6857990"/>
          </a:xfrm>
          <a:prstGeom prst="rect">
            <a:avLst/>
          </a:prstGeom>
          <a:noFill/>
          <a:ln>
            <a:noFill/>
          </a:ln>
        </p:spPr>
      </p:pic>
      <p:pic>
        <p:nvPicPr>
          <p:cNvPr id="601" name="Google Shape;601;g12418acd849_0_21" descr="Protect"/>
          <p:cNvPicPr preferRelativeResize="0"/>
          <p:nvPr/>
        </p:nvPicPr>
        <p:blipFill rotWithShape="1">
          <a:blip r:embed="rId4">
            <a:alphaModFix/>
          </a:blip>
          <a:srcRect/>
          <a:stretch/>
        </p:blipFill>
        <p:spPr>
          <a:xfrm>
            <a:off x="30225" y="56600"/>
            <a:ext cx="1910035" cy="415500"/>
          </a:xfrm>
          <a:prstGeom prst="rect">
            <a:avLst/>
          </a:prstGeom>
          <a:noFill/>
          <a:ln>
            <a:noFill/>
          </a:ln>
        </p:spPr>
      </p:pic>
      <p:sp>
        <p:nvSpPr>
          <p:cNvPr id="602" name="Google Shape;602;g12418acd849_0_21"/>
          <p:cNvSpPr txBox="1"/>
          <p:nvPr/>
        </p:nvSpPr>
        <p:spPr>
          <a:xfrm>
            <a:off x="276652" y="6408810"/>
            <a:ext cx="88674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1D2129"/>
                </a:solidFill>
                <a:latin typeface="Helvetica Neue"/>
                <a:ea typeface="Helvetica Neue"/>
                <a:cs typeface="Helvetica Neue"/>
                <a:sym typeface="Helvetica Neue"/>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1000" b="0" i="0" u="none" strike="noStrike" cap="none">
              <a:solidFill>
                <a:schemeClr val="dk1"/>
              </a:solidFill>
              <a:latin typeface="Calibri"/>
              <a:ea typeface="Calibri"/>
              <a:cs typeface="Calibri"/>
              <a:sym typeface="Calibri"/>
            </a:endParaRPr>
          </a:p>
        </p:txBody>
      </p:sp>
      <p:sp>
        <p:nvSpPr>
          <p:cNvPr id="603" name="Google Shape;603;g12418acd849_0_21"/>
          <p:cNvSpPr txBox="1"/>
          <p:nvPr/>
        </p:nvSpPr>
        <p:spPr>
          <a:xfrm>
            <a:off x="1453200" y="2274600"/>
            <a:ext cx="6237600" cy="6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700"/>
              <a:buFont typeface="Arial"/>
              <a:buNone/>
            </a:pPr>
            <a:r>
              <a:rPr lang="en-US" sz="3700" b="0" i="0" u="none" strike="noStrike" cap="none" dirty="0">
                <a:solidFill>
                  <a:schemeClr val="dk1"/>
                </a:solidFill>
                <a:latin typeface="Arial"/>
                <a:ea typeface="Arial"/>
                <a:cs typeface="Arial"/>
                <a:sym typeface="Arial"/>
              </a:rPr>
              <a:t>Kærar þakkir!</a:t>
            </a:r>
            <a:endParaRPr sz="3700" b="0" i="0" u="none" strike="noStrike" cap="none" dirty="0">
              <a:solidFill>
                <a:srgbClr val="000000"/>
              </a:solidFill>
              <a:latin typeface="Arial"/>
              <a:ea typeface="Arial"/>
              <a:cs typeface="Arial"/>
              <a:sym typeface="Arial"/>
            </a:endParaRPr>
          </a:p>
        </p:txBody>
      </p:sp>
      <p:sp>
        <p:nvSpPr>
          <p:cNvPr id="604" name="Google Shape;604;g12418acd849_0_21"/>
          <p:cNvSpPr txBox="1"/>
          <p:nvPr/>
        </p:nvSpPr>
        <p:spPr>
          <a:xfrm>
            <a:off x="3072000" y="3658675"/>
            <a:ext cx="30000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5000"/>
              </a:lnSpc>
              <a:spcBef>
                <a:spcPts val="0"/>
              </a:spcBef>
              <a:spcAft>
                <a:spcPts val="0"/>
              </a:spcAft>
              <a:buClr>
                <a:srgbClr val="000000"/>
              </a:buClr>
              <a:buSzPts val="1500"/>
              <a:buFont typeface="Arial"/>
              <a:buNone/>
            </a:pPr>
            <a:endParaRPr sz="1500" b="0" i="0" u="none" strike="noStrike" cap="none">
              <a:solidFill>
                <a:srgbClr val="1E0A3C"/>
              </a:solidFill>
              <a:latin typeface="Roboto"/>
              <a:ea typeface="Roboto"/>
              <a:cs typeface="Roboto"/>
              <a:sym typeface="Roboto"/>
            </a:endParaRPr>
          </a:p>
        </p:txBody>
      </p:sp>
      <p:pic>
        <p:nvPicPr>
          <p:cNvPr id="605" name="Google Shape;605;g12418acd849_0_21"/>
          <p:cNvPicPr preferRelativeResize="0"/>
          <p:nvPr/>
        </p:nvPicPr>
        <p:blipFill rotWithShape="1">
          <a:blip r:embed="rId5">
            <a:alphaModFix/>
          </a:blip>
          <a:srcRect/>
          <a:stretch/>
        </p:blipFill>
        <p:spPr>
          <a:xfrm>
            <a:off x="7490768" y="90150"/>
            <a:ext cx="1488906" cy="481276"/>
          </a:xfrm>
          <a:prstGeom prst="rect">
            <a:avLst/>
          </a:prstGeom>
          <a:noFill/>
          <a:ln>
            <a:noFill/>
          </a:ln>
        </p:spPr>
      </p:pic>
      <p:pic>
        <p:nvPicPr>
          <p:cNvPr id="606" name="Google Shape;606;g12418acd849_0_21"/>
          <p:cNvPicPr preferRelativeResize="0"/>
          <p:nvPr/>
        </p:nvPicPr>
        <p:blipFill rotWithShape="1">
          <a:blip r:embed="rId6">
            <a:alphaModFix/>
          </a:blip>
          <a:srcRect/>
          <a:stretch/>
        </p:blipFill>
        <p:spPr>
          <a:xfrm>
            <a:off x="2712742" y="0"/>
            <a:ext cx="1261242" cy="584750"/>
          </a:xfrm>
          <a:prstGeom prst="rect">
            <a:avLst/>
          </a:prstGeom>
          <a:noFill/>
          <a:ln>
            <a:noFill/>
          </a:ln>
        </p:spPr>
      </p:pic>
      <p:pic>
        <p:nvPicPr>
          <p:cNvPr id="2" name="Picture 1">
            <a:extLst>
              <a:ext uri="{FF2B5EF4-FFF2-40B4-BE49-F238E27FC236}">
                <a16:creationId xmlns:a16="http://schemas.microsoft.com/office/drawing/2014/main" id="{C8CEFEC9-9302-FB7A-DCAE-DA8E747DECBB}"/>
              </a:ext>
            </a:extLst>
          </p:cNvPr>
          <p:cNvPicPr>
            <a:picLocks noChangeAspect="1"/>
          </p:cNvPicPr>
          <p:nvPr/>
        </p:nvPicPr>
        <p:blipFill>
          <a:blip r:embed="rId7"/>
          <a:stretch>
            <a:fillRect/>
          </a:stretch>
        </p:blipFill>
        <p:spPr>
          <a:xfrm>
            <a:off x="4804715" y="0"/>
            <a:ext cx="1304657" cy="7132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8"/>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b="1" dirty="0" err="1">
                <a:solidFill>
                  <a:srgbClr val="0070C0"/>
                </a:solidFill>
              </a:rPr>
              <a:t>Sáttmáli</a:t>
            </a:r>
            <a:r>
              <a:rPr lang="en-US" b="1" dirty="0">
                <a:solidFill>
                  <a:srgbClr val="0070C0"/>
                </a:solidFill>
              </a:rPr>
              <a:t> </a:t>
            </a:r>
            <a:r>
              <a:rPr lang="en-US" b="1" dirty="0" err="1">
                <a:solidFill>
                  <a:srgbClr val="0070C0"/>
                </a:solidFill>
              </a:rPr>
              <a:t>þátttakenda</a:t>
            </a:r>
            <a:endParaRPr dirty="0"/>
          </a:p>
        </p:txBody>
      </p:sp>
      <p:sp>
        <p:nvSpPr>
          <p:cNvPr id="161" name="Google Shape;161;p18"/>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360"/>
              </a:spcBef>
              <a:spcAft>
                <a:spcPts val="0"/>
              </a:spcAft>
              <a:buSzPts val="1800"/>
              <a:buChar char="•"/>
            </a:pPr>
            <a:r>
              <a:rPr lang="en-US" sz="2500" dirty="0">
                <a:solidFill>
                  <a:srgbClr val="000000"/>
                </a:solidFill>
                <a:highlight>
                  <a:schemeClr val="lt1"/>
                </a:highlight>
                <a:latin typeface="Arial"/>
                <a:ea typeface="Arial"/>
                <a:cs typeface="Arial"/>
                <a:sym typeface="Arial"/>
              </a:rPr>
              <a:t>To be discussed and agreed with learners</a:t>
            </a:r>
            <a:endParaRPr dirty="0"/>
          </a:p>
          <a:p>
            <a:pPr marL="342900" lvl="0" indent="-22860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342900" lvl="0" indent="-342900" algn="l" rtl="0">
              <a:lnSpc>
                <a:spcPct val="100000"/>
              </a:lnSpc>
              <a:spcBef>
                <a:spcPts val="360"/>
              </a:spcBef>
              <a:spcAft>
                <a:spcPts val="0"/>
              </a:spcAft>
              <a:buSzPts val="1800"/>
              <a:buChar char="•"/>
            </a:pPr>
            <a:r>
              <a:rPr lang="en-US" sz="2500" dirty="0">
                <a:solidFill>
                  <a:srgbClr val="000000"/>
                </a:solidFill>
                <a:highlight>
                  <a:schemeClr val="lt1"/>
                </a:highlight>
                <a:latin typeface="Arial"/>
                <a:ea typeface="Arial"/>
                <a:cs typeface="Arial"/>
                <a:sym typeface="Arial"/>
              </a:rPr>
              <a:t>Sharing information but respecting business privacy</a:t>
            </a:r>
            <a:endParaRPr dirty="0"/>
          </a:p>
          <a:p>
            <a:pPr marL="342900" lvl="0" indent="-342900" algn="l" rtl="0">
              <a:lnSpc>
                <a:spcPct val="100000"/>
              </a:lnSpc>
              <a:spcBef>
                <a:spcPts val="360"/>
              </a:spcBef>
              <a:spcAft>
                <a:spcPts val="0"/>
              </a:spcAft>
              <a:buSzPts val="1800"/>
              <a:buChar char="•"/>
            </a:pPr>
            <a:r>
              <a:rPr lang="en-US" sz="2500" dirty="0">
                <a:solidFill>
                  <a:srgbClr val="000000"/>
                </a:solidFill>
                <a:highlight>
                  <a:schemeClr val="lt1"/>
                </a:highlight>
                <a:latin typeface="Arial"/>
                <a:ea typeface="Arial"/>
                <a:cs typeface="Arial"/>
                <a:sym typeface="Arial"/>
              </a:rPr>
              <a:t>Confidentiality</a:t>
            </a:r>
            <a:endParaRPr dirty="0"/>
          </a:p>
          <a:p>
            <a:pPr marL="342900" lvl="0" indent="-342900" algn="l" rtl="0">
              <a:lnSpc>
                <a:spcPct val="100000"/>
              </a:lnSpc>
              <a:spcBef>
                <a:spcPts val="360"/>
              </a:spcBef>
              <a:spcAft>
                <a:spcPts val="0"/>
              </a:spcAft>
              <a:buSzPts val="1800"/>
              <a:buChar char="•"/>
            </a:pPr>
            <a:r>
              <a:rPr lang="en-US" sz="2500" dirty="0">
                <a:solidFill>
                  <a:srgbClr val="000000"/>
                </a:solidFill>
                <a:highlight>
                  <a:schemeClr val="lt1"/>
                </a:highlight>
                <a:latin typeface="Arial"/>
                <a:ea typeface="Arial"/>
                <a:cs typeface="Arial"/>
                <a:sym typeface="Arial"/>
              </a:rPr>
              <a:t>Openness and honesty</a:t>
            </a:r>
            <a:endParaRPr dirty="0"/>
          </a:p>
          <a:p>
            <a:pPr marL="342900" lvl="0" indent="-342900" algn="l" rtl="0">
              <a:lnSpc>
                <a:spcPct val="100000"/>
              </a:lnSpc>
              <a:spcBef>
                <a:spcPts val="360"/>
              </a:spcBef>
              <a:spcAft>
                <a:spcPts val="0"/>
              </a:spcAft>
              <a:buSzPts val="1800"/>
              <a:buChar char="•"/>
            </a:pPr>
            <a:r>
              <a:rPr lang="en-US" sz="2500" dirty="0">
                <a:solidFill>
                  <a:srgbClr val="000000"/>
                </a:solidFill>
                <a:highlight>
                  <a:schemeClr val="lt1"/>
                </a:highlight>
                <a:latin typeface="Arial"/>
                <a:ea typeface="Arial"/>
                <a:cs typeface="Arial"/>
                <a:sym typeface="Arial"/>
              </a:rPr>
              <a:t>Listening with attention</a:t>
            </a:r>
            <a:endParaRPr dirty="0"/>
          </a:p>
          <a:p>
            <a:pPr marL="342900" lvl="0" indent="-342900" algn="l" rtl="0">
              <a:lnSpc>
                <a:spcPct val="100000"/>
              </a:lnSpc>
              <a:spcBef>
                <a:spcPts val="360"/>
              </a:spcBef>
              <a:spcAft>
                <a:spcPts val="0"/>
              </a:spcAft>
              <a:buSzPts val="1800"/>
              <a:buChar char="•"/>
            </a:pPr>
            <a:r>
              <a:rPr lang="en-US" sz="2500" dirty="0">
                <a:solidFill>
                  <a:srgbClr val="000000"/>
                </a:solidFill>
                <a:highlight>
                  <a:schemeClr val="lt1"/>
                </a:highlight>
                <a:latin typeface="Arial"/>
                <a:ea typeface="Arial"/>
                <a:cs typeface="Arial"/>
                <a:sym typeface="Arial"/>
              </a:rPr>
              <a:t>Acceptance</a:t>
            </a:r>
            <a:endParaRPr dirty="0"/>
          </a:p>
          <a:p>
            <a:pPr marL="342900" lvl="0" indent="-22860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342900" lvl="0" indent="-342900" algn="l" rtl="0">
              <a:lnSpc>
                <a:spcPct val="100000"/>
              </a:lnSpc>
              <a:spcBef>
                <a:spcPts val="360"/>
              </a:spcBef>
              <a:spcAft>
                <a:spcPts val="0"/>
              </a:spcAft>
              <a:buSzPts val="1800"/>
              <a:buChar char="•"/>
            </a:pPr>
            <a:r>
              <a:rPr lang="en-US" sz="2500" dirty="0">
                <a:solidFill>
                  <a:srgbClr val="000000"/>
                </a:solidFill>
                <a:highlight>
                  <a:schemeClr val="lt1"/>
                </a:highlight>
                <a:latin typeface="Arial"/>
                <a:ea typeface="Arial"/>
                <a:cs typeface="Arial"/>
                <a:sym typeface="Arial"/>
              </a:rPr>
              <a:t>Anything else?</a:t>
            </a: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dirty="0">
              <a:solidFill>
                <a:srgbClr val="000000"/>
              </a:solidFill>
              <a:highlight>
                <a:schemeClr val="lt1"/>
              </a:highlight>
              <a:latin typeface="Arial"/>
              <a:ea typeface="Arial"/>
              <a:cs typeface="Arial"/>
              <a:sym typeface="Arial"/>
            </a:endParaRPr>
          </a:p>
        </p:txBody>
      </p:sp>
      <p:sp>
        <p:nvSpPr>
          <p:cNvPr id="162" name="Google Shape;162;p18"/>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63" name="Google Shape;163;p18"/>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64" name="Google Shape;164;p18"/>
          <p:cNvPicPr preferRelativeResize="0"/>
          <p:nvPr/>
        </p:nvPicPr>
        <p:blipFill rotWithShape="1">
          <a:blip r:embed="rId4">
            <a:alphaModFix/>
          </a:blip>
          <a:srcRect/>
          <a:stretch/>
        </p:blipFill>
        <p:spPr>
          <a:xfrm>
            <a:off x="7718900" y="6209113"/>
            <a:ext cx="1261242" cy="584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45454"/>
              <a:buNone/>
            </a:pPr>
            <a:r>
              <a:rPr lang="en-US" b="1" dirty="0">
                <a:solidFill>
                  <a:srgbClr val="0070C0"/>
                </a:solidFill>
              </a:rPr>
              <a:t>Efni 1. hluta:</a:t>
            </a:r>
            <a:br>
              <a:rPr lang="en-US" b="1" dirty="0">
                <a:solidFill>
                  <a:srgbClr val="0070C0"/>
                </a:solidFill>
              </a:rPr>
            </a:br>
            <a:endParaRPr dirty="0"/>
          </a:p>
        </p:txBody>
      </p:sp>
      <p:sp>
        <p:nvSpPr>
          <p:cNvPr id="170" name="Google Shape;170;p43"/>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171" name="Google Shape;171;p43"/>
          <p:cNvSpPr/>
          <p:nvPr/>
        </p:nvSpPr>
        <p:spPr>
          <a:xfrm>
            <a:off x="457200" y="13192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2" name="Google Shape;172;p43"/>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73" name="Google Shape;173;p43"/>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174" name="Google Shape;174;p43"/>
          <p:cNvSpPr txBox="1"/>
          <p:nvPr/>
        </p:nvSpPr>
        <p:spPr>
          <a:xfrm>
            <a:off x="4571999" y="1500588"/>
            <a:ext cx="4270829" cy="50009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err="1">
                <a:solidFill>
                  <a:schemeClr val="dk1"/>
                </a:solidFill>
                <a:latin typeface="Arial"/>
                <a:ea typeface="Arial"/>
                <a:cs typeface="Arial"/>
                <a:sym typeface="Arial"/>
              </a:rPr>
              <a:t>Kostir</a:t>
            </a:r>
            <a:r>
              <a:rPr lang="en-US" sz="2000" b="0" i="0" u="none" strike="noStrike" cap="none" dirty="0">
                <a:solidFill>
                  <a:schemeClr val="dk1"/>
                </a:solidFill>
                <a:latin typeface="Arial"/>
                <a:ea typeface="Arial"/>
                <a:cs typeface="Arial"/>
                <a:sym typeface="Arial"/>
              </a:rPr>
              <a:t> kynjajafnréttis og </a:t>
            </a:r>
            <a:r>
              <a:rPr lang="en-US" sz="2000" b="0" i="0" u="none" strike="noStrike" cap="none" dirty="0" err="1">
                <a:solidFill>
                  <a:schemeClr val="dk1"/>
                </a:solidFill>
                <a:latin typeface="Arial"/>
                <a:ea typeface="Arial"/>
                <a:cs typeface="Arial"/>
                <a:sym typeface="Arial"/>
              </a:rPr>
              <a:t>hagkvæmnisrök</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fyrir</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fjölbreytileika</a:t>
            </a:r>
            <a:endParaRPr sz="1400" b="0" i="0" u="none" strike="noStrike" cap="none" dirty="0">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a:ea typeface="Arial"/>
              <a:cs typeface="Arial"/>
              <a:sym typeface="Arial"/>
            </a:endParaRPr>
          </a:p>
        </p:txBody>
      </p:sp>
      <p:pic>
        <p:nvPicPr>
          <p:cNvPr id="175" name="Google Shape;175;p43" descr="shallow focus photography of books"/>
          <p:cNvPicPr preferRelativeResize="0"/>
          <p:nvPr/>
        </p:nvPicPr>
        <p:blipFill rotWithShape="1">
          <a:blip r:embed="rId5">
            <a:alphaModFix/>
          </a:blip>
          <a:srcRect/>
          <a:stretch/>
        </p:blipFill>
        <p:spPr>
          <a:xfrm>
            <a:off x="319887" y="1872574"/>
            <a:ext cx="3689090" cy="2453245"/>
          </a:xfrm>
          <a:prstGeom prst="rect">
            <a:avLst/>
          </a:prstGeom>
          <a:solidFill>
            <a:srgbClr val="FFFFFF"/>
          </a:solidFill>
          <a:ln>
            <a:noFill/>
          </a:ln>
        </p:spPr>
      </p:pic>
      <p:grpSp>
        <p:nvGrpSpPr>
          <p:cNvPr id="176" name="Google Shape;176;p43"/>
          <p:cNvGrpSpPr/>
          <p:nvPr/>
        </p:nvGrpSpPr>
        <p:grpSpPr>
          <a:xfrm>
            <a:off x="4768088" y="2609791"/>
            <a:ext cx="3413787" cy="3516384"/>
            <a:chOff x="3047986" y="870840"/>
            <a:chExt cx="3413787" cy="3516384"/>
          </a:xfrm>
        </p:grpSpPr>
        <p:sp>
          <p:nvSpPr>
            <p:cNvPr id="177" name="Google Shape;177;p43"/>
            <p:cNvSpPr/>
            <p:nvPr/>
          </p:nvSpPr>
          <p:spPr>
            <a:xfrm>
              <a:off x="3048013" y="870840"/>
              <a:ext cx="3413760" cy="3413760"/>
            </a:xfrm>
            <a:prstGeom prst="pie">
              <a:avLst>
                <a:gd name="adj1" fmla="val 16200000"/>
                <a:gd name="adj2" fmla="val 180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43"/>
            <p:cNvSpPr txBox="1"/>
            <p:nvPr/>
          </p:nvSpPr>
          <p:spPr>
            <a:xfrm>
              <a:off x="4904041" y="1500760"/>
              <a:ext cx="1158240" cy="113792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Fairness</a:t>
              </a:r>
              <a:endParaRPr sz="1400" b="0" i="0" u="none" strike="noStrike" cap="none">
                <a:solidFill>
                  <a:srgbClr val="000000"/>
                </a:solidFill>
                <a:latin typeface="Arial"/>
                <a:ea typeface="Arial"/>
                <a:cs typeface="Arial"/>
                <a:sym typeface="Arial"/>
              </a:endParaRPr>
            </a:p>
          </p:txBody>
        </p:sp>
        <p:sp>
          <p:nvSpPr>
            <p:cNvPr id="179" name="Google Shape;179;p43"/>
            <p:cNvSpPr/>
            <p:nvPr/>
          </p:nvSpPr>
          <p:spPr>
            <a:xfrm>
              <a:off x="3047986" y="973464"/>
              <a:ext cx="3413760" cy="3413760"/>
            </a:xfrm>
            <a:prstGeom prst="pie">
              <a:avLst>
                <a:gd name="adj1" fmla="val 1800000"/>
                <a:gd name="adj2" fmla="val 900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43"/>
            <p:cNvSpPr txBox="1"/>
            <p:nvPr/>
          </p:nvSpPr>
          <p:spPr>
            <a:xfrm>
              <a:off x="3982706" y="3127384"/>
              <a:ext cx="1544320" cy="105664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Individual rights</a:t>
              </a:r>
              <a:endParaRPr sz="1400" b="0" i="0" u="none" strike="noStrike" cap="none">
                <a:solidFill>
                  <a:srgbClr val="000000"/>
                </a:solidFill>
                <a:latin typeface="Arial"/>
                <a:ea typeface="Arial"/>
                <a:cs typeface="Arial"/>
                <a:sym typeface="Arial"/>
              </a:endParaRPr>
            </a:p>
          </p:txBody>
        </p:sp>
        <p:sp>
          <p:nvSpPr>
            <p:cNvPr id="181" name="Google Shape;181;p43"/>
            <p:cNvSpPr/>
            <p:nvPr/>
          </p:nvSpPr>
          <p:spPr>
            <a:xfrm>
              <a:off x="3047986" y="897167"/>
              <a:ext cx="3413760" cy="3413760"/>
            </a:xfrm>
            <a:prstGeom prst="pie">
              <a:avLst>
                <a:gd name="adj1" fmla="val 9000000"/>
                <a:gd name="adj2" fmla="val 1620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43"/>
            <p:cNvSpPr txBox="1"/>
            <p:nvPr/>
          </p:nvSpPr>
          <p:spPr>
            <a:xfrm>
              <a:off x="3413746" y="1567727"/>
              <a:ext cx="1158240" cy="113792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Business argument for diversity-bottom line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0"/>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dirty="0" err="1">
                <a:solidFill>
                  <a:srgbClr val="0070C0"/>
                </a:solidFill>
              </a:rPr>
              <a:t>Af</a:t>
            </a:r>
            <a:r>
              <a:rPr lang="en-US" sz="3600" b="1" dirty="0">
                <a:solidFill>
                  <a:srgbClr val="0070C0"/>
                </a:solidFill>
              </a:rPr>
              <a:t> </a:t>
            </a:r>
            <a:r>
              <a:rPr lang="en-US" sz="3600" b="1" dirty="0" err="1">
                <a:solidFill>
                  <a:srgbClr val="0070C0"/>
                </a:solidFill>
              </a:rPr>
              <a:t>hverju</a:t>
            </a:r>
            <a:r>
              <a:rPr lang="en-US" sz="3600" b="1" dirty="0">
                <a:solidFill>
                  <a:srgbClr val="0070C0"/>
                </a:solidFill>
              </a:rPr>
              <a:t> Jafnrétti </a:t>
            </a:r>
            <a:r>
              <a:rPr lang="en-US" sz="3600" b="1" dirty="0" err="1">
                <a:solidFill>
                  <a:srgbClr val="0070C0"/>
                </a:solidFill>
              </a:rPr>
              <a:t>kynjanna</a:t>
            </a:r>
            <a:r>
              <a:rPr lang="en-US" sz="3600" b="1" dirty="0">
                <a:solidFill>
                  <a:srgbClr val="0070C0"/>
                </a:solidFill>
              </a:rPr>
              <a:t>? </a:t>
            </a:r>
            <a:endParaRPr sz="3600" dirty="0"/>
          </a:p>
        </p:txBody>
      </p:sp>
      <p:sp>
        <p:nvSpPr>
          <p:cNvPr id="188" name="Google Shape;188;p20"/>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fontScale="85000" lnSpcReduction="10000"/>
          </a:bodyPr>
          <a:lstStyle/>
          <a:p>
            <a:pPr marL="114300" lvl="0" indent="0" algn="l" rtl="0">
              <a:lnSpc>
                <a:spcPct val="100000"/>
              </a:lnSpc>
              <a:spcBef>
                <a:spcPts val="360"/>
              </a:spcBef>
              <a:spcAft>
                <a:spcPts val="0"/>
              </a:spcAft>
              <a:buSzPct val="72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5000"/>
              <a:buNone/>
            </a:pPr>
            <a:r>
              <a:rPr lang="en-US" sz="2400" b="1" dirty="0" err="1">
                <a:solidFill>
                  <a:srgbClr val="0070C0"/>
                </a:solidFill>
              </a:rPr>
              <a:t>Hagrænir</a:t>
            </a:r>
            <a:r>
              <a:rPr lang="en-US" sz="2400" b="1" dirty="0">
                <a:solidFill>
                  <a:srgbClr val="0070C0"/>
                </a:solidFill>
              </a:rPr>
              <a:t> </a:t>
            </a:r>
            <a:r>
              <a:rPr lang="en-US" sz="2400" b="1" dirty="0" err="1">
                <a:solidFill>
                  <a:srgbClr val="0070C0"/>
                </a:solidFill>
              </a:rPr>
              <a:t>hvatar</a:t>
            </a:r>
            <a:endParaRPr sz="2400" b="1" dirty="0">
              <a:solidFill>
                <a:srgbClr val="0070C0"/>
              </a:solidFill>
            </a:endParaRPr>
          </a:p>
          <a:p>
            <a:pPr marL="114300" lvl="0" indent="0" algn="l" rtl="0">
              <a:lnSpc>
                <a:spcPct val="100000"/>
              </a:lnSpc>
              <a:spcBef>
                <a:spcPts val="360"/>
              </a:spcBef>
              <a:spcAft>
                <a:spcPts val="0"/>
              </a:spcAft>
              <a:buSzPct val="75000"/>
              <a:buNone/>
            </a:pPr>
            <a:endParaRPr sz="2400" b="1" dirty="0">
              <a:solidFill>
                <a:srgbClr val="0070C0"/>
              </a:solidFill>
              <a:highlight>
                <a:srgbClr val="FFFF00"/>
              </a:highlight>
            </a:endParaRPr>
          </a:p>
          <a:p>
            <a:pPr marL="0" lvl="0" indent="0" algn="l" rtl="0">
              <a:lnSpc>
                <a:spcPct val="100000"/>
              </a:lnSpc>
              <a:spcBef>
                <a:spcPts val="360"/>
              </a:spcBef>
              <a:spcAft>
                <a:spcPts val="0"/>
              </a:spcAft>
              <a:buSzPct val="75000"/>
              <a:buNone/>
            </a:pPr>
            <a:r>
              <a:rPr lang="en-US" sz="2400" b="1" dirty="0"/>
              <a:t>McKinsey and Company Report </a:t>
            </a:r>
            <a:r>
              <a:rPr lang="en-US" sz="2400" b="1" i="1" dirty="0"/>
              <a:t>Women Matter 2015 </a:t>
            </a:r>
            <a:endParaRPr dirty="0"/>
          </a:p>
          <a:p>
            <a:pPr marL="0" lvl="0" indent="0" algn="l" rtl="0">
              <a:lnSpc>
                <a:spcPct val="100000"/>
              </a:lnSpc>
              <a:spcBef>
                <a:spcPts val="360"/>
              </a:spcBef>
              <a:spcAft>
                <a:spcPts val="0"/>
              </a:spcAft>
              <a:buSzPct val="75000"/>
              <a:buNone/>
            </a:pPr>
            <a:r>
              <a:rPr lang="en-US" sz="2400" dirty="0"/>
              <a:t>Women in board and senior positions contribute to performance and profitability.</a:t>
            </a:r>
            <a:endParaRPr dirty="0"/>
          </a:p>
          <a:p>
            <a:pPr marL="0" lvl="0" indent="0" algn="l" rtl="0">
              <a:lnSpc>
                <a:spcPct val="100000"/>
              </a:lnSpc>
              <a:spcBef>
                <a:spcPts val="360"/>
              </a:spcBef>
              <a:spcAft>
                <a:spcPts val="0"/>
              </a:spcAft>
              <a:buSzPct val="75000"/>
              <a:buNone/>
            </a:pPr>
            <a:endParaRPr sz="2400" dirty="0"/>
          </a:p>
          <a:p>
            <a:pPr marL="0" lvl="0" indent="0" algn="l" rtl="0">
              <a:lnSpc>
                <a:spcPct val="100000"/>
              </a:lnSpc>
              <a:spcBef>
                <a:spcPts val="360"/>
              </a:spcBef>
              <a:spcAft>
                <a:spcPts val="0"/>
              </a:spcAft>
              <a:buSzPct val="75000"/>
              <a:buNone/>
            </a:pPr>
            <a:r>
              <a:rPr lang="en-US" sz="2400" dirty="0"/>
              <a:t>Diverse </a:t>
            </a:r>
            <a:r>
              <a:rPr lang="en-US" sz="2400" dirty="0" err="1"/>
              <a:t>organisations</a:t>
            </a:r>
            <a:r>
              <a:rPr lang="en-US" sz="2400" dirty="0"/>
              <a:t> more likely to outperform non-diverse </a:t>
            </a:r>
            <a:r>
              <a:rPr lang="en-US" sz="2400" dirty="0" err="1"/>
              <a:t>organisations</a:t>
            </a:r>
            <a:endParaRPr sz="2400" dirty="0"/>
          </a:p>
          <a:p>
            <a:pPr marL="0" lvl="0" indent="0" algn="l" rtl="0">
              <a:lnSpc>
                <a:spcPct val="100000"/>
              </a:lnSpc>
              <a:spcBef>
                <a:spcPts val="360"/>
              </a:spcBef>
              <a:spcAft>
                <a:spcPts val="0"/>
              </a:spcAft>
              <a:buSzPct val="72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2000"/>
              <a:buNone/>
            </a:pPr>
            <a:endParaRPr sz="2500" dirty="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ct val="72000"/>
              <a:buNone/>
            </a:pPr>
            <a:r>
              <a:rPr lang="en-US" sz="2500" dirty="0">
                <a:solidFill>
                  <a:srgbClr val="000000"/>
                </a:solidFill>
                <a:highlight>
                  <a:schemeClr val="lt1"/>
                </a:highlight>
                <a:latin typeface="Arial"/>
                <a:ea typeface="Arial"/>
                <a:cs typeface="Arial"/>
                <a:sym typeface="Arial"/>
              </a:rPr>
              <a:t>Diversity improves strategic thinking, decision making and contributes to the bottom line, creativity, innovation, growth, profit. </a:t>
            </a:r>
            <a:endParaRPr sz="2500" dirty="0">
              <a:solidFill>
                <a:srgbClr val="000000"/>
              </a:solidFill>
              <a:highlight>
                <a:schemeClr val="lt1"/>
              </a:highlight>
              <a:latin typeface="Arial"/>
              <a:ea typeface="Arial"/>
              <a:cs typeface="Arial"/>
              <a:sym typeface="Arial"/>
            </a:endParaRPr>
          </a:p>
        </p:txBody>
      </p:sp>
      <p:sp>
        <p:nvSpPr>
          <p:cNvPr id="189" name="Google Shape;189;p20"/>
          <p:cNvSpPr/>
          <p:nvPr/>
        </p:nvSpPr>
        <p:spPr>
          <a:xfrm>
            <a:off x="457200" y="14176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0" name="Google Shape;190;p20"/>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191" name="Google Shape;191;p20"/>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192" name="Google Shape;192;p20" descr="Scales of justice outline"/>
          <p:cNvPicPr preferRelativeResize="0"/>
          <p:nvPr/>
        </p:nvPicPr>
        <p:blipFill rotWithShape="1">
          <a:blip r:embed="rId5">
            <a:alphaModFix/>
          </a:blip>
          <a:srcRect/>
          <a:stretch/>
        </p:blipFill>
        <p:spPr>
          <a:xfrm>
            <a:off x="5308776" y="530401"/>
            <a:ext cx="2332225" cy="2332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1"/>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dirty="0" err="1">
                <a:solidFill>
                  <a:srgbClr val="0070C0"/>
                </a:solidFill>
              </a:rPr>
              <a:t>Af</a:t>
            </a:r>
            <a:r>
              <a:rPr lang="en-US" sz="3600" b="1" dirty="0">
                <a:solidFill>
                  <a:srgbClr val="0070C0"/>
                </a:solidFill>
              </a:rPr>
              <a:t> </a:t>
            </a:r>
            <a:r>
              <a:rPr lang="en-US" sz="3600" b="1" dirty="0" err="1">
                <a:solidFill>
                  <a:srgbClr val="0070C0"/>
                </a:solidFill>
              </a:rPr>
              <a:t>hverju</a:t>
            </a:r>
            <a:r>
              <a:rPr lang="en-US" sz="3600" b="1" dirty="0">
                <a:solidFill>
                  <a:srgbClr val="0070C0"/>
                </a:solidFill>
              </a:rPr>
              <a:t> </a:t>
            </a:r>
            <a:r>
              <a:rPr lang="en-US" sz="3600" b="1" dirty="0" err="1">
                <a:solidFill>
                  <a:srgbClr val="0070C0"/>
                </a:solidFill>
              </a:rPr>
              <a:t>fjölbreytni</a:t>
            </a:r>
            <a:r>
              <a:rPr lang="en-US" sz="3600" b="1" dirty="0">
                <a:solidFill>
                  <a:srgbClr val="0070C0"/>
                </a:solidFill>
              </a:rPr>
              <a:t>? </a:t>
            </a:r>
            <a:r>
              <a:rPr lang="en-US" sz="3600" b="1" dirty="0" err="1">
                <a:solidFill>
                  <a:srgbClr val="0070C0"/>
                </a:solidFill>
              </a:rPr>
              <a:t>Hagrænir</a:t>
            </a:r>
            <a:r>
              <a:rPr lang="en-US" sz="3600" b="1" dirty="0">
                <a:solidFill>
                  <a:srgbClr val="0070C0"/>
                </a:solidFill>
              </a:rPr>
              <a:t> </a:t>
            </a:r>
            <a:r>
              <a:rPr lang="en-US" sz="3600" b="1" dirty="0" err="1">
                <a:solidFill>
                  <a:srgbClr val="0070C0"/>
                </a:solidFill>
              </a:rPr>
              <a:t>hvatar</a:t>
            </a:r>
            <a:endParaRPr sz="3600" dirty="0"/>
          </a:p>
        </p:txBody>
      </p:sp>
      <p:sp>
        <p:nvSpPr>
          <p:cNvPr id="198" name="Google Shape;198;p21"/>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199" name="Google Shape;199;p21"/>
          <p:cNvSpPr/>
          <p:nvPr/>
        </p:nvSpPr>
        <p:spPr>
          <a:xfrm>
            <a:off x="457200" y="1366950"/>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00" name="Google Shape;200;p21"/>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01" name="Google Shape;201;p21"/>
          <p:cNvPicPr preferRelativeResize="0"/>
          <p:nvPr/>
        </p:nvPicPr>
        <p:blipFill rotWithShape="1">
          <a:blip r:embed="rId4">
            <a:alphaModFix/>
          </a:blip>
          <a:srcRect/>
          <a:stretch/>
        </p:blipFill>
        <p:spPr>
          <a:xfrm>
            <a:off x="7718900" y="6209113"/>
            <a:ext cx="1261242" cy="584750"/>
          </a:xfrm>
          <a:prstGeom prst="rect">
            <a:avLst/>
          </a:prstGeom>
          <a:noFill/>
          <a:ln>
            <a:noFill/>
          </a:ln>
        </p:spPr>
      </p:pic>
      <p:sp>
        <p:nvSpPr>
          <p:cNvPr id="202" name="Google Shape;202;p21"/>
          <p:cNvSpPr txBox="1"/>
          <p:nvPr/>
        </p:nvSpPr>
        <p:spPr>
          <a:xfrm>
            <a:off x="457199" y="1740337"/>
            <a:ext cx="7724675"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360"/>
              </a:spcBef>
              <a:spcAft>
                <a:spcPts val="0"/>
              </a:spcAft>
              <a:buClr>
                <a:schemeClr val="dk1"/>
              </a:buClr>
              <a:buSzPct val="60810"/>
              <a:buFont typeface="Arial"/>
              <a:buNone/>
            </a:pPr>
            <a:r>
              <a:rPr lang="en-US" sz="3200" b="0" i="0" u="none" strike="noStrike" cap="none" dirty="0">
                <a:solidFill>
                  <a:schemeClr val="dk1"/>
                </a:solidFill>
                <a:latin typeface="Calibri"/>
                <a:ea typeface="Calibri"/>
                <a:cs typeface="Calibri"/>
                <a:sym typeface="Calibri"/>
              </a:rPr>
              <a:t>‘</a:t>
            </a:r>
            <a:r>
              <a:rPr lang="en-US" sz="2600" b="0" i="0" u="none" strike="noStrike" cap="none" dirty="0">
                <a:solidFill>
                  <a:schemeClr val="dk1"/>
                </a:solidFill>
                <a:latin typeface="Calibri"/>
                <a:ea typeface="Calibri"/>
                <a:cs typeface="Calibri"/>
                <a:sym typeface="Calibri"/>
              </a:rPr>
              <a:t>The potential benefit to the UK economy from full representation of BME individuals across the </a:t>
            </a:r>
            <a:r>
              <a:rPr lang="en-US" sz="2600" b="0" i="0" u="none" strike="noStrike" cap="none" dirty="0" err="1">
                <a:solidFill>
                  <a:schemeClr val="dk1"/>
                </a:solidFill>
                <a:latin typeface="Calibri"/>
                <a:ea typeface="Calibri"/>
                <a:cs typeface="Calibri"/>
                <a:sym typeface="Calibri"/>
              </a:rPr>
              <a:t>labour</a:t>
            </a:r>
            <a:r>
              <a:rPr lang="en-US" sz="2600" b="0" i="0" u="none" strike="noStrike" cap="none" dirty="0">
                <a:solidFill>
                  <a:schemeClr val="dk1"/>
                </a:solidFill>
                <a:latin typeface="Calibri"/>
                <a:ea typeface="Calibri"/>
                <a:cs typeface="Calibri"/>
                <a:sym typeface="Calibri"/>
              </a:rPr>
              <a:t> market, through improved participation and progression, is estimated to be £24 billion a year, which represents 1.3% of GDP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360"/>
              </a:spcBef>
              <a:spcAft>
                <a:spcPts val="0"/>
              </a:spcAft>
              <a:buClr>
                <a:schemeClr val="dk1"/>
              </a:buClr>
              <a:buSzPct val="108107"/>
              <a:buFont typeface="Arial"/>
              <a:buNone/>
            </a:pPr>
            <a:r>
              <a:rPr lang="en-US" sz="1800" b="0" i="0" u="none" strike="noStrike" cap="none" dirty="0">
                <a:solidFill>
                  <a:schemeClr val="dk1"/>
                </a:solidFill>
                <a:latin typeface="Calibri"/>
                <a:ea typeface="Calibri"/>
                <a:cs typeface="Calibri"/>
                <a:sym typeface="Calibri"/>
              </a:rPr>
              <a:t>McGregor Smith Review (2017)</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360"/>
              </a:spcBef>
              <a:spcAft>
                <a:spcPts val="0"/>
              </a:spcAft>
              <a:buClr>
                <a:schemeClr val="dk1"/>
              </a:buClr>
              <a:buSzPct val="108107"/>
              <a:buFont typeface="Arial"/>
              <a:buNone/>
            </a:pPr>
            <a:endParaRPr sz="1800" b="0" i="0" u="none" strike="noStrike" cap="none" dirty="0">
              <a:solidFill>
                <a:srgbClr val="FF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2"/>
          <p:cNvSpPr txBox="1">
            <a:spLocks noGrp="1"/>
          </p:cNvSpPr>
          <p:nvPr>
            <p:ph type="title"/>
          </p:nvPr>
        </p:nvSpPr>
        <p:spPr>
          <a:xfrm>
            <a:off x="457200" y="274650"/>
            <a:ext cx="76557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3600" b="1" dirty="0" err="1">
                <a:solidFill>
                  <a:srgbClr val="0070C0"/>
                </a:solidFill>
              </a:rPr>
              <a:t>Af</a:t>
            </a:r>
            <a:r>
              <a:rPr lang="en-US" sz="3600" b="1" dirty="0">
                <a:solidFill>
                  <a:srgbClr val="0070C0"/>
                </a:solidFill>
              </a:rPr>
              <a:t> </a:t>
            </a:r>
            <a:r>
              <a:rPr lang="en-US" sz="3600" b="1" dirty="0" err="1">
                <a:solidFill>
                  <a:srgbClr val="0070C0"/>
                </a:solidFill>
              </a:rPr>
              <a:t>hverju</a:t>
            </a:r>
            <a:r>
              <a:rPr lang="en-US" sz="3600" b="1" dirty="0">
                <a:solidFill>
                  <a:srgbClr val="0070C0"/>
                </a:solidFill>
              </a:rPr>
              <a:t> </a:t>
            </a:r>
            <a:r>
              <a:rPr lang="en-US" sz="3600" b="1" dirty="0" err="1">
                <a:solidFill>
                  <a:srgbClr val="0070C0"/>
                </a:solidFill>
              </a:rPr>
              <a:t>fjölbreytni</a:t>
            </a:r>
            <a:r>
              <a:rPr lang="en-US" sz="3600" b="1" dirty="0">
                <a:solidFill>
                  <a:srgbClr val="0070C0"/>
                </a:solidFill>
              </a:rPr>
              <a:t>? </a:t>
            </a:r>
            <a:r>
              <a:rPr lang="en-US" sz="3600" b="1" dirty="0" err="1">
                <a:solidFill>
                  <a:srgbClr val="0070C0"/>
                </a:solidFill>
              </a:rPr>
              <a:t>Hagrænir</a:t>
            </a:r>
            <a:r>
              <a:rPr lang="en-US" sz="3600" b="1" dirty="0">
                <a:solidFill>
                  <a:srgbClr val="0070C0"/>
                </a:solidFill>
              </a:rPr>
              <a:t> </a:t>
            </a:r>
            <a:r>
              <a:rPr lang="en-US" sz="3600" b="1" dirty="0" err="1">
                <a:solidFill>
                  <a:srgbClr val="0070C0"/>
                </a:solidFill>
              </a:rPr>
              <a:t>hvatar</a:t>
            </a:r>
            <a:endParaRPr sz="3600" dirty="0"/>
          </a:p>
        </p:txBody>
      </p:sp>
      <p:sp>
        <p:nvSpPr>
          <p:cNvPr id="209" name="Google Shape;209;p22"/>
          <p:cNvSpPr txBox="1">
            <a:spLocks noGrp="1"/>
          </p:cNvSpPr>
          <p:nvPr>
            <p:ph type="body" idx="1"/>
          </p:nvPr>
        </p:nvSpPr>
        <p:spPr>
          <a:xfrm>
            <a:off x="457200" y="1823275"/>
            <a:ext cx="8229600" cy="430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a:p>
            <a:pPr marL="0" lvl="0" indent="0" algn="l" rtl="0">
              <a:lnSpc>
                <a:spcPct val="100000"/>
              </a:lnSpc>
              <a:spcBef>
                <a:spcPts val="360"/>
              </a:spcBef>
              <a:spcAft>
                <a:spcPts val="0"/>
              </a:spcAft>
              <a:buSzPts val="1800"/>
              <a:buNone/>
            </a:pPr>
            <a:endParaRPr sz="2500">
              <a:solidFill>
                <a:srgbClr val="000000"/>
              </a:solidFill>
              <a:highlight>
                <a:schemeClr val="lt1"/>
              </a:highlight>
              <a:latin typeface="Arial"/>
              <a:ea typeface="Arial"/>
              <a:cs typeface="Arial"/>
              <a:sym typeface="Arial"/>
            </a:endParaRPr>
          </a:p>
        </p:txBody>
      </p:sp>
      <p:sp>
        <p:nvSpPr>
          <p:cNvPr id="210" name="Google Shape;210;p22"/>
          <p:cNvSpPr/>
          <p:nvPr/>
        </p:nvSpPr>
        <p:spPr>
          <a:xfrm>
            <a:off x="457200" y="1510025"/>
            <a:ext cx="1157400" cy="98400"/>
          </a:xfrm>
          <a:prstGeom prst="rect">
            <a:avLst/>
          </a:prstGeom>
          <a:solidFill>
            <a:srgbClr val="F3651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1" name="Google Shape;211;p22"/>
          <p:cNvPicPr preferRelativeResize="0"/>
          <p:nvPr/>
        </p:nvPicPr>
        <p:blipFill rotWithShape="1">
          <a:blip r:embed="rId3">
            <a:alphaModFix/>
          </a:blip>
          <a:srcRect/>
          <a:stretch/>
        </p:blipFill>
        <p:spPr>
          <a:xfrm>
            <a:off x="8181875" y="89649"/>
            <a:ext cx="892426" cy="881527"/>
          </a:xfrm>
          <a:prstGeom prst="rect">
            <a:avLst/>
          </a:prstGeom>
          <a:noFill/>
          <a:ln>
            <a:noFill/>
          </a:ln>
        </p:spPr>
      </p:pic>
      <p:pic>
        <p:nvPicPr>
          <p:cNvPr id="212" name="Google Shape;212;p22"/>
          <p:cNvPicPr preferRelativeResize="0"/>
          <p:nvPr/>
        </p:nvPicPr>
        <p:blipFill rotWithShape="1">
          <a:blip r:embed="rId4">
            <a:alphaModFix/>
          </a:blip>
          <a:srcRect/>
          <a:stretch/>
        </p:blipFill>
        <p:spPr>
          <a:xfrm>
            <a:off x="7718900" y="6209113"/>
            <a:ext cx="1261242" cy="584750"/>
          </a:xfrm>
          <a:prstGeom prst="rect">
            <a:avLst/>
          </a:prstGeom>
          <a:noFill/>
          <a:ln>
            <a:noFill/>
          </a:ln>
        </p:spPr>
      </p:pic>
      <p:pic>
        <p:nvPicPr>
          <p:cNvPr id="213" name="Google Shape;213;p22" descr="Scales of justice outline"/>
          <p:cNvPicPr preferRelativeResize="0"/>
          <p:nvPr/>
        </p:nvPicPr>
        <p:blipFill rotWithShape="1">
          <a:blip r:embed="rId5">
            <a:alphaModFix/>
          </a:blip>
          <a:srcRect/>
          <a:stretch/>
        </p:blipFill>
        <p:spPr>
          <a:xfrm>
            <a:off x="5871294" y="2269749"/>
            <a:ext cx="2756794" cy="2756794"/>
          </a:xfrm>
          <a:prstGeom prst="rect">
            <a:avLst/>
          </a:prstGeom>
          <a:noFill/>
          <a:ln>
            <a:noFill/>
          </a:ln>
        </p:spPr>
      </p:pic>
      <p:sp>
        <p:nvSpPr>
          <p:cNvPr id="214" name="Google Shape;214;p22"/>
          <p:cNvSpPr txBox="1"/>
          <p:nvPr/>
        </p:nvSpPr>
        <p:spPr>
          <a:xfrm>
            <a:off x="457200" y="1799056"/>
            <a:ext cx="5181600" cy="4351338"/>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00000"/>
              </a:lnSpc>
              <a:spcBef>
                <a:spcPts val="360"/>
              </a:spcBef>
              <a:spcAft>
                <a:spcPts val="0"/>
              </a:spcAft>
              <a:buClr>
                <a:schemeClr val="dk1"/>
              </a:buClr>
              <a:buSzPct val="64171"/>
              <a:buFont typeface="Arial"/>
              <a:buNone/>
            </a:pPr>
            <a:r>
              <a:rPr lang="en-US" sz="3300" b="0" i="0" u="none" strike="noStrike" cap="none">
                <a:solidFill>
                  <a:schemeClr val="dk1"/>
                </a:solidFill>
                <a:latin typeface="Calibri"/>
                <a:ea typeface="Calibri"/>
                <a:cs typeface="Calibri"/>
                <a:sym typeface="Calibri"/>
              </a:rPr>
              <a:t>Stakeholder demand:</a:t>
            </a:r>
            <a:endParaRPr sz="1400" b="0" i="0" u="none" strike="noStrike" cap="none">
              <a:solidFill>
                <a:srgbClr val="000000"/>
              </a:solidFill>
              <a:latin typeface="Arial"/>
              <a:ea typeface="Arial"/>
              <a:cs typeface="Arial"/>
              <a:sym typeface="Arial"/>
            </a:endParaRPr>
          </a:p>
          <a:p>
            <a:pPr marL="457200" marR="0" lvl="0" indent="-391032" algn="l" rtl="0">
              <a:lnSpc>
                <a:spcPct val="100000"/>
              </a:lnSpc>
              <a:spcBef>
                <a:spcPts val="360"/>
              </a:spcBef>
              <a:spcAft>
                <a:spcPts val="0"/>
              </a:spcAft>
              <a:buClr>
                <a:schemeClr val="dk1"/>
              </a:buClr>
              <a:buSzPct val="100000"/>
              <a:buFont typeface="Calibri"/>
              <a:buChar char="●"/>
            </a:pPr>
            <a:r>
              <a:rPr lang="en-US" sz="3300" b="0" i="0" u="none" strike="noStrike" cap="none">
                <a:solidFill>
                  <a:schemeClr val="dk1"/>
                </a:solidFill>
                <a:latin typeface="Calibri"/>
                <a:ea typeface="Calibri"/>
                <a:cs typeface="Calibri"/>
                <a:sym typeface="Calibri"/>
              </a:rPr>
              <a:t>Investors</a:t>
            </a:r>
            <a:endParaRPr sz="1400" b="0" i="0" u="none" strike="noStrike" cap="none">
              <a:solidFill>
                <a:srgbClr val="000000"/>
              </a:solidFill>
              <a:latin typeface="Arial"/>
              <a:ea typeface="Arial"/>
              <a:cs typeface="Arial"/>
              <a:sym typeface="Arial"/>
            </a:endParaRPr>
          </a:p>
          <a:p>
            <a:pPr marL="457200" marR="0" lvl="0" indent="-391032" algn="l" rtl="0">
              <a:lnSpc>
                <a:spcPct val="100000"/>
              </a:lnSpc>
              <a:spcBef>
                <a:spcPts val="0"/>
              </a:spcBef>
              <a:spcAft>
                <a:spcPts val="0"/>
              </a:spcAft>
              <a:buClr>
                <a:schemeClr val="dk1"/>
              </a:buClr>
              <a:buSzPct val="100000"/>
              <a:buFont typeface="Calibri"/>
              <a:buChar char="●"/>
            </a:pPr>
            <a:r>
              <a:rPr lang="en-US" sz="3300" b="0" i="0" u="none" strike="noStrike" cap="none">
                <a:solidFill>
                  <a:schemeClr val="dk1"/>
                </a:solidFill>
                <a:latin typeface="Calibri"/>
                <a:ea typeface="Calibri"/>
                <a:cs typeface="Calibri"/>
                <a:sym typeface="Calibri"/>
              </a:rPr>
              <a:t>Employees</a:t>
            </a:r>
            <a:endParaRPr sz="1400" b="0" i="0" u="none" strike="noStrike" cap="none">
              <a:solidFill>
                <a:srgbClr val="000000"/>
              </a:solidFill>
              <a:latin typeface="Arial"/>
              <a:ea typeface="Arial"/>
              <a:cs typeface="Arial"/>
              <a:sym typeface="Arial"/>
            </a:endParaRPr>
          </a:p>
          <a:p>
            <a:pPr marL="457200" marR="0" lvl="0" indent="-391032" algn="l" rtl="0">
              <a:lnSpc>
                <a:spcPct val="100000"/>
              </a:lnSpc>
              <a:spcBef>
                <a:spcPts val="0"/>
              </a:spcBef>
              <a:spcAft>
                <a:spcPts val="0"/>
              </a:spcAft>
              <a:buClr>
                <a:schemeClr val="dk1"/>
              </a:buClr>
              <a:buSzPct val="100000"/>
              <a:buFont typeface="Calibri"/>
              <a:buChar char="●"/>
            </a:pPr>
            <a:r>
              <a:rPr lang="en-US" sz="3300" b="0" i="0" u="none" strike="noStrike" cap="none">
                <a:solidFill>
                  <a:schemeClr val="dk1"/>
                </a:solidFill>
                <a:latin typeface="Calibri"/>
                <a:ea typeface="Calibri"/>
                <a:cs typeface="Calibri"/>
                <a:sym typeface="Calibri"/>
              </a:rPr>
              <a:t>Local community</a:t>
            </a:r>
            <a:endParaRPr sz="1400" b="0" i="0" u="none" strike="noStrike" cap="none">
              <a:solidFill>
                <a:srgbClr val="000000"/>
              </a:solidFill>
              <a:latin typeface="Arial"/>
              <a:ea typeface="Arial"/>
              <a:cs typeface="Arial"/>
              <a:sym typeface="Arial"/>
            </a:endParaRPr>
          </a:p>
          <a:p>
            <a:pPr marL="457200" marR="0" lvl="0" indent="-391032" algn="l" rtl="0">
              <a:lnSpc>
                <a:spcPct val="100000"/>
              </a:lnSpc>
              <a:spcBef>
                <a:spcPts val="0"/>
              </a:spcBef>
              <a:spcAft>
                <a:spcPts val="0"/>
              </a:spcAft>
              <a:buClr>
                <a:schemeClr val="dk1"/>
              </a:buClr>
              <a:buSzPct val="100000"/>
              <a:buFont typeface="Calibri"/>
              <a:buChar char="●"/>
            </a:pPr>
            <a:r>
              <a:rPr lang="en-US" sz="3300" b="0" i="0" u="none" strike="noStrike" cap="none">
                <a:solidFill>
                  <a:schemeClr val="dk1"/>
                </a:solidFill>
                <a:latin typeface="Calibri"/>
                <a:ea typeface="Calibri"/>
                <a:cs typeface="Calibri"/>
                <a:sym typeface="Calibri"/>
              </a:rPr>
              <a:t>Customers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chemeClr val="dk1"/>
              </a:buClr>
              <a:buSzPct val="64171"/>
              <a:buFont typeface="Arial"/>
              <a:buNone/>
            </a:pPr>
            <a:r>
              <a:rPr lang="en-US" sz="3300" b="0" i="0" u="none" strike="noStrike" cap="none">
                <a:solidFill>
                  <a:schemeClr val="dk1"/>
                </a:solidFill>
                <a:latin typeface="Calibri"/>
                <a:ea typeface="Calibri"/>
                <a:cs typeface="Calibri"/>
                <a:sym typeface="Calibri"/>
              </a:rPr>
              <a:t>Drive for transparency and metrics</a:t>
            </a:r>
            <a:endParaRPr sz="1400" b="0" i="0" u="none" strike="noStrike" cap="none">
              <a:solidFill>
                <a:srgbClr val="000000"/>
              </a:solidFill>
              <a:latin typeface="Arial"/>
              <a:ea typeface="Arial"/>
              <a:cs typeface="Arial"/>
              <a:sym typeface="Arial"/>
            </a:endParaRPr>
          </a:p>
          <a:p>
            <a:pPr marL="457200" marR="0" lvl="0" indent="-391032" algn="l" rtl="0">
              <a:lnSpc>
                <a:spcPct val="100000"/>
              </a:lnSpc>
              <a:spcBef>
                <a:spcPts val="360"/>
              </a:spcBef>
              <a:spcAft>
                <a:spcPts val="0"/>
              </a:spcAft>
              <a:buClr>
                <a:schemeClr val="dk1"/>
              </a:buClr>
              <a:buSzPct val="100000"/>
              <a:buFont typeface="Calibri"/>
              <a:buChar char="●"/>
            </a:pPr>
            <a:r>
              <a:rPr lang="en-US" sz="3300" b="0" i="0" u="none" strike="noStrike" cap="none">
                <a:solidFill>
                  <a:schemeClr val="dk1"/>
                </a:solidFill>
                <a:latin typeface="Calibri"/>
                <a:ea typeface="Calibri"/>
                <a:cs typeface="Calibri"/>
                <a:sym typeface="Calibri"/>
              </a:rPr>
              <a:t>Measurement and data driving change</a:t>
            </a:r>
            <a:endParaRPr sz="1400" b="0" i="0" u="none" strike="noStrike" cap="none">
              <a:solidFill>
                <a:srgbClr val="000000"/>
              </a:solidFill>
              <a:latin typeface="Arial"/>
              <a:ea typeface="Arial"/>
              <a:cs typeface="Arial"/>
              <a:sym typeface="Arial"/>
            </a:endParaRPr>
          </a:p>
          <a:p>
            <a:pPr marL="457200" marR="0" lvl="0" indent="-391032" algn="l" rtl="0">
              <a:lnSpc>
                <a:spcPct val="100000"/>
              </a:lnSpc>
              <a:spcBef>
                <a:spcPts val="0"/>
              </a:spcBef>
              <a:spcAft>
                <a:spcPts val="0"/>
              </a:spcAft>
              <a:buClr>
                <a:schemeClr val="dk1"/>
              </a:buClr>
              <a:buSzPct val="100000"/>
              <a:buFont typeface="Calibri"/>
              <a:buChar char="●"/>
            </a:pPr>
            <a:r>
              <a:rPr lang="en-US" sz="3300" b="0" i="0" u="none" strike="noStrike" cap="none">
                <a:solidFill>
                  <a:schemeClr val="dk1"/>
                </a:solidFill>
                <a:latin typeface="Calibri"/>
                <a:ea typeface="Calibri"/>
                <a:cs typeface="Calibri"/>
                <a:sym typeface="Calibri"/>
              </a:rPr>
              <a:t>Openness- interest, demand for change.</a:t>
            </a:r>
            <a:endParaRPr sz="3300" b="0" i="0" u="none" strike="noStrike" cap="none">
              <a:solidFill>
                <a:schemeClr val="dk1"/>
              </a:solidFill>
              <a:latin typeface="Calibri"/>
              <a:ea typeface="Calibri"/>
              <a:cs typeface="Calibri"/>
              <a:sym typeface="Calibri"/>
            </a:endParaRPr>
          </a:p>
          <a:p>
            <a:pPr marL="457200" marR="0" lvl="0" indent="-391032" algn="l" rtl="0">
              <a:lnSpc>
                <a:spcPct val="100000"/>
              </a:lnSpc>
              <a:spcBef>
                <a:spcPts val="0"/>
              </a:spcBef>
              <a:spcAft>
                <a:spcPts val="0"/>
              </a:spcAft>
              <a:buClr>
                <a:schemeClr val="dk1"/>
              </a:buClr>
              <a:buSzPct val="100000"/>
              <a:buFont typeface="Calibri"/>
              <a:buChar char="●"/>
            </a:pPr>
            <a:r>
              <a:rPr lang="en-US" sz="3300" b="0" i="0" u="none" strike="noStrike" cap="none">
                <a:solidFill>
                  <a:schemeClr val="dk1"/>
                </a:solidFill>
                <a:latin typeface="Calibri"/>
                <a:ea typeface="Calibri"/>
                <a:cs typeface="Calibri"/>
                <a:sym typeface="Calibri"/>
              </a:rPr>
              <a:t>Recruitment and retention</a:t>
            </a:r>
            <a:endParaRPr sz="3300" b="0" i="0" u="none" strike="noStrike" cap="none">
              <a:solidFill>
                <a:schemeClr val="dk1"/>
              </a:solidFill>
              <a:latin typeface="Calibri"/>
              <a:ea typeface="Calibri"/>
              <a:cs typeface="Calibri"/>
              <a:sym typeface="Calibri"/>
            </a:endParaRPr>
          </a:p>
          <a:p>
            <a:pPr marL="457200" marR="0" lvl="0" indent="-391032" algn="l" rtl="0">
              <a:lnSpc>
                <a:spcPct val="100000"/>
              </a:lnSpc>
              <a:spcBef>
                <a:spcPts val="0"/>
              </a:spcBef>
              <a:spcAft>
                <a:spcPts val="0"/>
              </a:spcAft>
              <a:buClr>
                <a:schemeClr val="dk1"/>
              </a:buClr>
              <a:buSzPct val="100000"/>
              <a:buFont typeface="Calibri"/>
              <a:buChar char="●"/>
            </a:pPr>
            <a:r>
              <a:rPr lang="en-US" sz="3300" b="0" i="0" u="none" strike="noStrike" cap="none">
                <a:solidFill>
                  <a:schemeClr val="dk1"/>
                </a:solidFill>
                <a:latin typeface="Calibri"/>
                <a:ea typeface="Calibri"/>
                <a:cs typeface="Calibri"/>
                <a:sym typeface="Calibri"/>
              </a:rPr>
              <a:t>Reputational effects + and -</a:t>
            </a:r>
            <a:endParaRPr sz="33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ct val="66176"/>
              <a:buFont typeface="Arial"/>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3065</TotalTime>
  <Words>3737</Words>
  <Application>Microsoft Office PowerPoint</Application>
  <PresentationFormat>On-screen Show (4:3)</PresentationFormat>
  <Paragraphs>458</Paragraphs>
  <Slides>46</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-apple-system</vt:lpstr>
      <vt:lpstr>Droid Serif</vt:lpstr>
      <vt:lpstr>Akkurat</vt:lpstr>
      <vt:lpstr>Google Sans</vt:lpstr>
      <vt:lpstr>Helvetica Neue</vt:lpstr>
      <vt:lpstr>Source Sans Pro</vt:lpstr>
      <vt:lpstr>Noto Sans Symbols</vt:lpstr>
      <vt:lpstr>Open Sans</vt:lpstr>
      <vt:lpstr>McKinsey Sans</vt:lpstr>
      <vt:lpstr>Arial</vt:lpstr>
      <vt:lpstr>Roboto</vt:lpstr>
      <vt:lpstr>Calibri</vt:lpstr>
      <vt:lpstr>Office Theme</vt:lpstr>
      <vt:lpstr>PowerPoint Presentation</vt:lpstr>
      <vt:lpstr>Jafnréttisstofa </vt:lpstr>
      <vt:lpstr>Verkefnið Fjölbreytni í fyrirrúmi</vt:lpstr>
      <vt:lpstr>Efni lotunnar:</vt:lpstr>
      <vt:lpstr>Sáttmáli þátttakenda</vt:lpstr>
      <vt:lpstr>Efni 1. hluta: </vt:lpstr>
      <vt:lpstr>Af hverju Jafnrétti kynjanna? </vt:lpstr>
      <vt:lpstr>Af hverju fjölbreytni? Hagrænir hvatar</vt:lpstr>
      <vt:lpstr>Af hverju fjölbreytni? Hagrænir hvatar</vt:lpstr>
      <vt:lpstr>Af hverju fjölbreytni? Hagrænir hvatar</vt:lpstr>
      <vt:lpstr> Harvard Business Review research (April 2021 150 multinational firms in Europe analysed) </vt:lpstr>
      <vt:lpstr>Konur að yfirgefa vinnustaði (2022)</vt:lpstr>
      <vt:lpstr>Af hverju eru konur að skipta um störf</vt:lpstr>
      <vt:lpstr> Auk þess … the Glass Cliff Effect </vt:lpstr>
      <vt:lpstr>Fjölbreytileiki í víðum skilningi</vt:lpstr>
      <vt:lpstr>Fjölbreytileiki í víðum skilningi</vt:lpstr>
      <vt:lpstr>Sanngirni </vt:lpstr>
      <vt:lpstr>Síbreytilegt landslag í jafnréttismálum</vt:lpstr>
      <vt:lpstr>Ómeðvituð hlutdrægni</vt:lpstr>
      <vt:lpstr>Núverandi aðstæður</vt:lpstr>
      <vt:lpstr>Vinnustaðir þurfa að sýna nærgætni til að laða að starfsfólk   </vt:lpstr>
      <vt:lpstr>Hugmyndafræði inngildingar</vt:lpstr>
      <vt:lpstr>PowerPoint Presentation</vt:lpstr>
      <vt:lpstr>Til hvers þarf að líta til að vera vinnustaður inngildingar?</vt:lpstr>
      <vt:lpstr>Menning innan fyrirtækja</vt:lpstr>
      <vt:lpstr> Hvernig vinnum við með menningarforystu? </vt:lpstr>
      <vt:lpstr> Hvað er fyrirbærafræði? </vt:lpstr>
      <vt:lpstr>Fjölbreytnispjöldin byggja á raundæmum</vt:lpstr>
      <vt:lpstr>Menningarforysta</vt:lpstr>
      <vt:lpstr>Menningarforysta</vt:lpstr>
      <vt:lpstr>Efni annars hluta: </vt:lpstr>
      <vt:lpstr>Orðræða/tungumál sem dæmi</vt:lpstr>
      <vt:lpstr>Kynja- og menningarhalli í málnotkun í frammistöðumötum</vt:lpstr>
      <vt:lpstr>  Umræður- hvernig orðfæri er notað á þínum vinnustað?  </vt:lpstr>
      <vt:lpstr>Stanford University’s Clayman Institute for Gender Research findings:</vt:lpstr>
      <vt:lpstr>Stanford University’s Clayman Institute for Gender Research findings:</vt:lpstr>
      <vt:lpstr>Efni þriðja hluta: </vt:lpstr>
      <vt:lpstr>Verkefni – Hugrænt misræmi</vt:lpstr>
      <vt:lpstr>Hvað virkar í baráttu gegn mismunun?</vt:lpstr>
      <vt:lpstr>Aðgerðaráætlanir Tölfræði til að undirbyggja ákvarðanir og mæla árangur – eru til gögn til að miða við?</vt:lpstr>
      <vt:lpstr>Mentimeter</vt:lpstr>
      <vt:lpstr>Matsblað</vt:lpstr>
      <vt:lpstr> Spurningar?  Takk fyrir þátttökuna!   </vt:lpstr>
      <vt:lpstr>Tilvísanir og heimildir </vt:lpstr>
      <vt:lpstr>Ítarefni og gagnlegar vefsíður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dc:creator>
  <cp:lastModifiedBy>Hjalti Ómar Ágústsson - JAFNT</cp:lastModifiedBy>
  <cp:revision>17</cp:revision>
  <dcterms:created xsi:type="dcterms:W3CDTF">2021-12-22T09:39:46Z</dcterms:created>
  <dcterms:modified xsi:type="dcterms:W3CDTF">2023-10-10T14:33:37Z</dcterms:modified>
</cp:coreProperties>
</file>