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50"/>
  </p:notesMasterIdLst>
  <p:sldIdLst>
    <p:sldId id="305" r:id="rId2"/>
    <p:sldId id="257" r:id="rId3"/>
    <p:sldId id="258" r:id="rId4"/>
    <p:sldId id="306" r:id="rId5"/>
    <p:sldId id="307" r:id="rId6"/>
    <p:sldId id="308" r:id="rId7"/>
    <p:sldId id="309" r:id="rId8"/>
    <p:sldId id="310" r:id="rId9"/>
    <p:sldId id="311" r:id="rId10"/>
    <p:sldId id="312" r:id="rId11"/>
    <p:sldId id="313" r:id="rId12"/>
    <p:sldId id="314" r:id="rId13"/>
    <p:sldId id="315" r:id="rId14"/>
    <p:sldId id="316" r:id="rId15"/>
    <p:sldId id="317" r:id="rId16"/>
    <p:sldId id="318" r:id="rId17"/>
    <p:sldId id="319" r:id="rId18"/>
    <p:sldId id="320" r:id="rId19"/>
    <p:sldId id="321" r:id="rId20"/>
    <p:sldId id="322" r:id="rId21"/>
    <p:sldId id="323" r:id="rId22"/>
    <p:sldId id="324" r:id="rId23"/>
    <p:sldId id="325" r:id="rId24"/>
    <p:sldId id="326" r:id="rId25"/>
    <p:sldId id="327" r:id="rId26"/>
    <p:sldId id="328" r:id="rId27"/>
    <p:sldId id="329" r:id="rId28"/>
    <p:sldId id="330" r:id="rId29"/>
    <p:sldId id="331" r:id="rId30"/>
    <p:sldId id="332" r:id="rId31"/>
    <p:sldId id="333" r:id="rId32"/>
    <p:sldId id="334" r:id="rId33"/>
    <p:sldId id="335" r:id="rId34"/>
    <p:sldId id="336" r:id="rId35"/>
    <p:sldId id="337" r:id="rId36"/>
    <p:sldId id="338" r:id="rId37"/>
    <p:sldId id="339" r:id="rId38"/>
    <p:sldId id="340" r:id="rId39"/>
    <p:sldId id="341" r:id="rId40"/>
    <p:sldId id="342" r:id="rId41"/>
    <p:sldId id="343" r:id="rId42"/>
    <p:sldId id="344" r:id="rId43"/>
    <p:sldId id="345" r:id="rId44"/>
    <p:sldId id="346" r:id="rId45"/>
    <p:sldId id="347" r:id="rId46"/>
    <p:sldId id="348" r:id="rId47"/>
    <p:sldId id="349" r:id="rId48"/>
    <p:sldId id="351" r:id="rId49"/>
  </p:sldIdLst>
  <p:sldSz cx="9144000" cy="6858000" type="screen4x3"/>
  <p:notesSz cx="6858000" cy="9144000"/>
  <p:embeddedFontLst>
    <p:embeddedFont>
      <p:font typeface="Calibri" panose="020F0502020204030204" pitchFamily="34" charset="0"/>
      <p:regular r:id="rId51"/>
      <p:bold r:id="rId52"/>
      <p:italic r:id="rId53"/>
      <p:boldItalic r:id="rId54"/>
    </p:embeddedFont>
    <p:embeddedFont>
      <p:font typeface="Helvetica Neue" panose="020B0604020202020204" charset="0"/>
      <p:regular r:id="rId55"/>
      <p:bold r:id="rId56"/>
      <p:italic r:id="rId57"/>
      <p:boldItalic r:id="rId58"/>
    </p:embeddedFont>
    <p:embeddedFont>
      <p:font typeface="IBM Plex Serif" panose="02060503050406000203" pitchFamily="18" charset="0"/>
      <p:regular r:id="rId59"/>
      <p:bold r:id="rId60"/>
      <p:italic r:id="rId61"/>
      <p:boldItalic r:id="rId62"/>
    </p:embeddedFont>
    <p:embeddedFont>
      <p:font typeface="Open Sans" panose="020B0606030504020204" pitchFamily="34" charset="0"/>
      <p:regular r:id="rId63"/>
      <p:bold r:id="rId64"/>
      <p:italic r:id="rId65"/>
      <p:boldItalic r:id="rId66"/>
    </p:embeddedFont>
    <p:embeddedFont>
      <p:font typeface="Oxygen" panose="02000503000000000000" pitchFamily="2" charset="0"/>
      <p:regular r:id="rId67"/>
      <p:bold r:id="rId68"/>
    </p:embeddedFont>
    <p:embeddedFont>
      <p:font typeface="Poppins" panose="00000500000000000000" pitchFamily="2" charset="0"/>
      <p:regular r:id="rId69"/>
      <p:bold r:id="rId70"/>
      <p:italic r:id="rId71"/>
      <p:boldItalic r:id="rId72"/>
    </p:embeddedFont>
    <p:embeddedFont>
      <p:font typeface="Roboto" panose="02000000000000000000" pitchFamily="2" charset="0"/>
      <p:regular r:id="rId73"/>
      <p:bold r:id="rId74"/>
      <p:italic r:id="rId75"/>
      <p:boldItalic r:id="rId76"/>
    </p:embeddedFont>
    <p:embeddedFont>
      <p:font typeface="Segoe UI Historic" panose="020B0502040204020203" pitchFamily="34" charset="0"/>
      <p:regular r:id="rId7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14" roundtripDataSignature="AMtx7mi+l+26HJHqa9y2n3UczmOr+bLWm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404" autoAdjust="0"/>
  </p:normalViewPr>
  <p:slideViewPr>
    <p:cSldViewPr snapToGrid="0">
      <p:cViewPr varScale="1">
        <p:scale>
          <a:sx n="90" d="100"/>
          <a:sy n="90" d="100"/>
        </p:scale>
        <p:origin x="2530"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5.fntdata"/><Relationship Id="rId63" Type="http://schemas.openxmlformats.org/officeDocument/2006/relationships/font" Target="fonts/font13.fntdata"/><Relationship Id="rId68" Type="http://schemas.openxmlformats.org/officeDocument/2006/relationships/font" Target="fonts/font18.fntdata"/><Relationship Id="rId76" Type="http://schemas.openxmlformats.org/officeDocument/2006/relationships/font" Target="fonts/font26.fntdata"/><Relationship Id="rId7" Type="http://schemas.openxmlformats.org/officeDocument/2006/relationships/slide" Target="slides/slide6.xml"/><Relationship Id="rId71" Type="http://schemas.openxmlformats.org/officeDocument/2006/relationships/font" Target="fonts/font21.fntdata"/><Relationship Id="rId21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font" Target="fonts/font16.fntdata"/><Relationship Id="rId74" Type="http://schemas.openxmlformats.org/officeDocument/2006/relationships/font" Target="fonts/font24.fntdata"/><Relationship Id="rId5" Type="http://schemas.openxmlformats.org/officeDocument/2006/relationships/slide" Target="slides/slide4.xml"/><Relationship Id="rId61" Type="http://schemas.openxmlformats.org/officeDocument/2006/relationships/font" Target="fonts/font11.fntdata"/><Relationship Id="rId21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font" Target="fonts/font15.fntdata"/><Relationship Id="rId73" Type="http://schemas.openxmlformats.org/officeDocument/2006/relationships/font" Target="fonts/font2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64" Type="http://schemas.openxmlformats.org/officeDocument/2006/relationships/font" Target="fonts/font14.fntdata"/><Relationship Id="rId69" Type="http://schemas.openxmlformats.org/officeDocument/2006/relationships/font" Target="fonts/font19.fntdata"/><Relationship Id="rId77" Type="http://schemas.openxmlformats.org/officeDocument/2006/relationships/font" Target="fonts/font27.fntdata"/><Relationship Id="rId21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fntdata"/><Relationship Id="rId72" Type="http://schemas.openxmlformats.org/officeDocument/2006/relationships/font" Target="fonts/font22.fntdata"/><Relationship Id="rId3" Type="http://schemas.openxmlformats.org/officeDocument/2006/relationships/slide" Target="slides/slide2.xml"/><Relationship Id="rId214" Type="http://customschemas.google.com/relationships/presentationmetadata" Target="metadata"/><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9.fntdata"/><Relationship Id="rId67"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font" Target="fonts/font12.fntdata"/><Relationship Id="rId70" Type="http://schemas.openxmlformats.org/officeDocument/2006/relationships/font" Target="fonts/font20.fntdata"/><Relationship Id="rId75" Type="http://schemas.openxmlformats.org/officeDocument/2006/relationships/font" Target="fonts/font25.fntdata"/><Relationship Id="rId217"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UTMcCombsSchoo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peoplemanagement.co.uk/article/1741987/the-importance-of-allyship-in-addressing-unconscious-bia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peoplemanagement.co.uk/voices/comment/what-hr-managers-need-to-know-about-misogynoir"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weforum.org/agenda/2021/05/employers-pandemic-covid-19-mental-health/"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s://cnb.cx/3m3Zdwq" TargetMode="Externa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 name="Google Shape;236;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lang="en-US" dirty="0"/>
          </a:p>
          <a:p>
            <a:pPr marL="0" marR="0" lvl="0" indent="0" algn="l" rtl="0">
              <a:lnSpc>
                <a:spcPct val="100000"/>
              </a:lnSpc>
              <a:spcBef>
                <a:spcPts val="0"/>
              </a:spcBef>
              <a:spcAft>
                <a:spcPts val="0"/>
              </a:spcAft>
              <a:buClr>
                <a:srgbClr val="000000"/>
              </a:buClr>
              <a:buSzPts val="1100"/>
              <a:buFont typeface="Arial"/>
              <a:buNone/>
            </a:pPr>
            <a:r>
              <a:rPr lang="en-US" dirty="0"/>
              <a:t>This is constantly evolving as society changes. Post pandemic we will have many people suffering with mental health issues which will become much more </a:t>
            </a:r>
            <a:r>
              <a:rPr lang="en-US" dirty="0" err="1"/>
              <a:t>recognised</a:t>
            </a:r>
            <a:r>
              <a:rPr lang="en-US" dirty="0"/>
              <a:t> as disadvantage- anxiety, not able to make appointments, affects ability to do job even if you want to work</a:t>
            </a:r>
            <a:endParaRPr dirty="0"/>
          </a:p>
          <a:p>
            <a:pPr marL="0" marR="0" lvl="0" indent="0" algn="l" rtl="0">
              <a:lnSpc>
                <a:spcPct val="100000"/>
              </a:lnSpc>
              <a:spcBef>
                <a:spcPts val="0"/>
              </a:spcBef>
              <a:spcAft>
                <a:spcPts val="0"/>
              </a:spcAft>
              <a:buClr>
                <a:srgbClr val="000000"/>
              </a:buClr>
              <a:buSzPts val="1100"/>
              <a:buFont typeface="Arial"/>
              <a:buNone/>
            </a:pPr>
            <a:endParaRPr lang="en-US" dirty="0"/>
          </a:p>
          <a:p>
            <a:pPr marL="0" marR="0" lvl="0" indent="0" algn="l" rtl="0">
              <a:lnSpc>
                <a:spcPct val="100000"/>
              </a:lnSpc>
              <a:spcBef>
                <a:spcPts val="0"/>
              </a:spcBef>
              <a:spcAft>
                <a:spcPts val="0"/>
              </a:spcAft>
              <a:buClr>
                <a:srgbClr val="000000"/>
              </a:buClr>
              <a:buSzPts val="1100"/>
              <a:buFont typeface="Arial"/>
              <a:buNone/>
            </a:pPr>
            <a:r>
              <a:rPr lang="is-IS" dirty="0"/>
              <a:t>Samtökin 78 https://otila.is/</a:t>
            </a:r>
            <a:endParaRPr dirty="0"/>
          </a:p>
          <a:p>
            <a:pPr marL="0" marR="0" lvl="0" indent="0" algn="l" rtl="0">
              <a:lnSpc>
                <a:spcPct val="100000"/>
              </a:lnSpc>
              <a:spcBef>
                <a:spcPts val="0"/>
              </a:spcBef>
              <a:spcAft>
                <a:spcPts val="0"/>
              </a:spcAft>
              <a:buClr>
                <a:srgbClr val="000000"/>
              </a:buClr>
              <a:buSzPts val="1100"/>
              <a:buFont typeface="Arial"/>
              <a:buNone/>
            </a:pPr>
            <a:r>
              <a:rPr lang="en-US" dirty="0"/>
              <a:t>LGBTQI info: https://www.standard.co.uk/lifestyle/what-does-lgbtqia-stand-for-a4460116.html</a:t>
            </a:r>
            <a:endParaRPr dirty="0"/>
          </a:p>
          <a:p>
            <a:pPr marL="457200" lvl="0" indent="-228600" algn="l" rtl="0">
              <a:lnSpc>
                <a:spcPct val="100000"/>
              </a:lnSpc>
              <a:spcBef>
                <a:spcPts val="0"/>
              </a:spcBef>
              <a:spcAft>
                <a:spcPts val="0"/>
              </a:spcAft>
              <a:buSzPts val="1100"/>
              <a:buNone/>
            </a:pPr>
            <a:endParaRPr dirty="0"/>
          </a:p>
        </p:txBody>
      </p:sp>
      <p:sp>
        <p:nvSpPr>
          <p:cNvPr id="237" name="Google Shape;237;p2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 name="Google Shape;253;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dirty="0"/>
              <a:t>https://www.asi.is/media/317334/covid-og-ojofnudur_300621.pdf</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Innflytjendur</a:t>
            </a:r>
            <a:r>
              <a:rPr lang="en-US" dirty="0"/>
              <a:t>, </a:t>
            </a:r>
            <a:r>
              <a:rPr lang="en-US" dirty="0" err="1"/>
              <a:t>ungt</a:t>
            </a:r>
            <a:r>
              <a:rPr lang="en-US" dirty="0"/>
              <a:t> </a:t>
            </a:r>
            <a:r>
              <a:rPr lang="en-US" dirty="0" err="1"/>
              <a:t>fólk</a:t>
            </a:r>
            <a:r>
              <a:rPr lang="en-US" dirty="0"/>
              <a:t> og </a:t>
            </a:r>
            <a:r>
              <a:rPr lang="en-US" dirty="0" err="1"/>
              <a:t>eldra</a:t>
            </a:r>
            <a:r>
              <a:rPr lang="en-US" dirty="0"/>
              <a:t> </a:t>
            </a:r>
            <a:r>
              <a:rPr lang="en-US" dirty="0" err="1"/>
              <a:t>fólk</a:t>
            </a:r>
            <a:r>
              <a:rPr lang="en-US" dirty="0"/>
              <a:t> fór </a:t>
            </a:r>
            <a:r>
              <a:rPr lang="en-US" dirty="0" err="1"/>
              <a:t>verr</a:t>
            </a:r>
            <a:r>
              <a:rPr lang="en-US" dirty="0"/>
              <a:t> </a:t>
            </a:r>
            <a:r>
              <a:rPr lang="en-US" dirty="0" err="1"/>
              <a:t>út</a:t>
            </a:r>
            <a:r>
              <a:rPr lang="en-US" dirty="0"/>
              <a:t> </a:t>
            </a:r>
            <a:r>
              <a:rPr lang="en-US" dirty="0" err="1"/>
              <a:t>úr</a:t>
            </a:r>
            <a:r>
              <a:rPr lang="en-US" dirty="0"/>
              <a:t> Covid </a:t>
            </a:r>
            <a:r>
              <a:rPr lang="en-US" dirty="0" err="1"/>
              <a:t>hérlendis</a:t>
            </a:r>
            <a:r>
              <a:rPr lang="en-US" dirty="0"/>
              <a:t> </a:t>
            </a:r>
            <a:r>
              <a:rPr lang="en-US" dirty="0" err="1"/>
              <a:t>en</a:t>
            </a:r>
            <a:r>
              <a:rPr lang="en-US" dirty="0"/>
              <a:t> 25-54 </a:t>
            </a:r>
            <a:r>
              <a:rPr lang="en-US" dirty="0" err="1"/>
              <a:t>ára</a:t>
            </a:r>
            <a:r>
              <a:rPr lang="en-US" dirty="0"/>
              <a:t> hópurinn skv. </a:t>
            </a:r>
            <a:r>
              <a:rPr lang="en-US" dirty="0" err="1"/>
              <a:t>Gögnum</a:t>
            </a:r>
            <a:r>
              <a:rPr lang="en-US" dirty="0"/>
              <a:t> </a:t>
            </a:r>
            <a:r>
              <a:rPr lang="en-US" dirty="0" err="1"/>
              <a:t>hagstofunnar</a:t>
            </a:r>
            <a:r>
              <a:rPr lang="en-US" dirty="0"/>
              <a:t>.</a:t>
            </a:r>
          </a:p>
          <a:p>
            <a:pPr marL="0" marR="0" lvl="0" indent="0" algn="l" rtl="0">
              <a:lnSpc>
                <a:spcPct val="100000"/>
              </a:lnSpc>
              <a:spcBef>
                <a:spcPts val="0"/>
              </a:spcBef>
              <a:spcAft>
                <a:spcPts val="0"/>
              </a:spcAft>
              <a:buClr>
                <a:srgbClr val="000000"/>
              </a:buClr>
              <a:buSzPts val="1100"/>
              <a:buFont typeface="Arial"/>
              <a:buNone/>
            </a:pPr>
            <a:endParaRPr lang="en-US" dirty="0"/>
          </a:p>
          <a:p>
            <a:pPr marL="0" marR="0" lvl="0" indent="0" algn="l" rtl="0">
              <a:lnSpc>
                <a:spcPct val="100000"/>
              </a:lnSpc>
              <a:spcBef>
                <a:spcPts val="0"/>
              </a:spcBef>
              <a:spcAft>
                <a:spcPts val="0"/>
              </a:spcAft>
              <a:buClr>
                <a:srgbClr val="000000"/>
              </a:buClr>
              <a:buSzPts val="1100"/>
              <a:buFont typeface="Arial"/>
              <a:buNone/>
            </a:pPr>
            <a:r>
              <a:rPr lang="en-US" dirty="0"/>
              <a:t>https://www.peoplemanagement.co.uk/news/articles/young-people-and-black-graduates-most-likely-to-be-unemployed-because-of-covid#gref</a:t>
            </a:r>
            <a:endParaRPr lang="en-US" sz="1100" b="1" i="0" dirty="0">
              <a:solidFill>
                <a:schemeClr val="dk1"/>
              </a:solidFill>
              <a:latin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dirty="0">
                <a:latin typeface="Arial"/>
                <a:ea typeface="Arial"/>
                <a:cs typeface="Arial"/>
                <a:sym typeface="Arial"/>
              </a:rPr>
              <a:t>R</a:t>
            </a:r>
            <a:r>
              <a:rPr lang="en-US" sz="1100" b="1" i="0" dirty="0">
                <a:solidFill>
                  <a:schemeClr val="dk1"/>
                </a:solidFill>
                <a:latin typeface="Arial"/>
                <a:ea typeface="Arial"/>
                <a:cs typeface="Arial"/>
                <a:sym typeface="Arial"/>
              </a:rPr>
              <a:t>eport findings (14 Apr 2021) Brown. J</a:t>
            </a: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lnSpc>
                <a:spcPct val="115000"/>
              </a:lnSpc>
              <a:spcAft>
                <a:spcPts val="800"/>
              </a:spcAft>
            </a:pPr>
            <a:r>
              <a:rPr lang="is-IS" sz="1100" dirty="0">
                <a:solidFill>
                  <a:srgbClr val="000000"/>
                </a:solidFill>
                <a:effectLst/>
                <a:latin typeface="Poppins" panose="00000500000000000000" pitchFamily="2" charset="0"/>
                <a:ea typeface="Calibri" panose="020F0502020204030204" pitchFamily="34" charset="0"/>
                <a:cs typeface="Times New Roman" panose="02020603050405020304" pitchFamily="18" charset="0"/>
              </a:rPr>
              <a:t>Beinn kostnaður vegna atvinnuleysis</a:t>
            </a:r>
          </a:p>
          <a:p>
            <a:pPr>
              <a:lnSpc>
                <a:spcPct val="115000"/>
              </a:lnSpc>
              <a:spcAft>
                <a:spcPts val="800"/>
              </a:spcAft>
            </a:pPr>
            <a:r>
              <a:rPr lang="is-IS" sz="1100" dirty="0">
                <a:solidFill>
                  <a:srgbClr val="000000"/>
                </a:solidFill>
                <a:effectLst/>
                <a:latin typeface="Poppins" panose="00000500000000000000" pitchFamily="2" charset="0"/>
                <a:ea typeface="Calibri" panose="020F0502020204030204" pitchFamily="34" charset="0"/>
                <a:cs typeface="Times New Roman" panose="02020603050405020304" pitchFamily="18" charset="0"/>
              </a:rPr>
              <a:t>Óbeinn kostnaður ríkja (Heilbrigðiskerfið t.d.), tap á vergri landsframleiðslu, skattheimta, lífslíkur o.s.frv.</a:t>
            </a:r>
            <a:endParaRPr lang="en-US" dirty="0"/>
          </a:p>
          <a:p>
            <a:pPr marL="457200" lvl="0" indent="-298450" algn="l" rtl="0">
              <a:lnSpc>
                <a:spcPct val="100000"/>
              </a:lnSpc>
              <a:spcBef>
                <a:spcPts val="0"/>
              </a:spcBef>
              <a:spcAft>
                <a:spcPts val="0"/>
              </a:spcAft>
              <a:buSzPts val="1100"/>
              <a:buChar char="●"/>
            </a:pPr>
            <a:endParaRPr lang="en-US" dirty="0"/>
          </a:p>
          <a:p>
            <a:pPr marL="457200" lvl="0" indent="-298450" algn="l" rtl="0">
              <a:lnSpc>
                <a:spcPct val="100000"/>
              </a:lnSpc>
              <a:spcBef>
                <a:spcPts val="0"/>
              </a:spcBef>
              <a:spcAft>
                <a:spcPts val="0"/>
              </a:spcAft>
              <a:buSzPts val="1100"/>
              <a:buChar char="●"/>
            </a:pPr>
            <a:r>
              <a:rPr lang="en-US" dirty="0"/>
              <a:t>https://www.peoplemanagement.co.uk/news/articles/young-people-and-black-graduates-most-likely-to-be-unemployed-because-of-covid#gref</a:t>
            </a:r>
            <a:endParaRPr dirty="0"/>
          </a:p>
          <a:p>
            <a:pPr marL="457200" lvl="0" indent="-228600" algn="l" rtl="0">
              <a:lnSpc>
                <a:spcPct val="100000"/>
              </a:lnSpc>
              <a:spcBef>
                <a:spcPts val="0"/>
              </a:spcBef>
              <a:spcAft>
                <a:spcPts val="0"/>
              </a:spcAft>
              <a:buSzPts val="1100"/>
              <a:buNone/>
            </a:pPr>
            <a:endParaRPr dirty="0"/>
          </a:p>
          <a:p>
            <a:pPr marL="457200" lvl="0" indent="-298450" algn="l" rtl="0">
              <a:lnSpc>
                <a:spcPct val="100000"/>
              </a:lnSpc>
              <a:spcBef>
                <a:spcPts val="0"/>
              </a:spcBef>
              <a:spcAft>
                <a:spcPts val="0"/>
              </a:spcAft>
              <a:buSzPts val="1100"/>
              <a:buChar char="●"/>
            </a:pPr>
            <a:r>
              <a:rPr lang="en-US" dirty="0"/>
              <a:t>https://www.resolutionfoundation.org/publications/uneven-steps/</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 name="Google Shape;271;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1" name="Google Shape;281;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US" b="0" dirty="0"/>
              <a:t>https://www.aev.is/fjolmenning/hugtakasafn</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is-I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is-IS" sz="18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Kaldhæðnin</a:t>
            </a:r>
            <a:r>
              <a:rPr lang="is-I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er sú að fordómar og mismunun eru óhjákvæmilegar aukaafurðir skilvirkni mannlegrar þekkingar."</a:t>
            </a:r>
          </a:p>
          <a:p>
            <a:pPr marL="158750" marR="0" lvl="0" indent="0" algn="l" rtl="0">
              <a:lnSpc>
                <a:spcPct val="100000"/>
              </a:lnSpc>
              <a:spcBef>
                <a:spcPts val="0"/>
              </a:spcBef>
              <a:spcAft>
                <a:spcPts val="0"/>
              </a:spcAft>
              <a:buClr>
                <a:srgbClr val="000000"/>
              </a:buClr>
              <a:buSzPts val="1100"/>
              <a:buFont typeface="Arial"/>
              <a:buNone/>
            </a:pPr>
            <a:endParaRPr lang="en-US" b="0" dirty="0"/>
          </a:p>
          <a:p>
            <a:pPr marL="158750" marR="0" lvl="0" indent="0" algn="l" rtl="0">
              <a:lnSpc>
                <a:spcPct val="100000"/>
              </a:lnSpc>
              <a:spcBef>
                <a:spcPts val="0"/>
              </a:spcBef>
              <a:spcAft>
                <a:spcPts val="0"/>
              </a:spcAft>
              <a:buClr>
                <a:srgbClr val="000000"/>
              </a:buClr>
              <a:buSzPts val="1100"/>
              <a:buFont typeface="Arial"/>
              <a:buNone/>
            </a:pPr>
            <a:endParaRPr lang="en-US" b="1" dirty="0"/>
          </a:p>
          <a:p>
            <a:pPr marL="457200" marR="0" lvl="0" indent="-228600" algn="l" rtl="0">
              <a:lnSpc>
                <a:spcPct val="100000"/>
              </a:lnSpc>
              <a:spcBef>
                <a:spcPts val="0"/>
              </a:spcBef>
              <a:spcAft>
                <a:spcPts val="0"/>
              </a:spcAft>
              <a:buClr>
                <a:srgbClr val="000000"/>
              </a:buClr>
              <a:buSzPts val="1100"/>
              <a:buFont typeface="Arial"/>
              <a:buNone/>
            </a:pPr>
            <a:endParaRPr dirty="0"/>
          </a:p>
          <a:p>
            <a:pPr marL="457200" marR="0" lvl="0" indent="-228600" algn="l" rtl="0">
              <a:lnSpc>
                <a:spcPct val="100000"/>
              </a:lnSpc>
              <a:spcBef>
                <a:spcPts val="0"/>
              </a:spcBef>
              <a:spcAft>
                <a:spcPts val="0"/>
              </a:spcAft>
              <a:buClr>
                <a:srgbClr val="000000"/>
              </a:buClr>
              <a:buSzPts val="1100"/>
              <a:buFont typeface="Arial"/>
              <a:buNone/>
            </a:pPr>
            <a:endParaRPr dirty="0"/>
          </a:p>
          <a:p>
            <a:pPr marL="457200" marR="0" lvl="0" indent="-228600" algn="l" rtl="0">
              <a:lnSpc>
                <a:spcPct val="100000"/>
              </a:lnSpc>
              <a:spcBef>
                <a:spcPts val="0"/>
              </a:spcBef>
              <a:spcAft>
                <a:spcPts val="0"/>
              </a:spcAft>
              <a:buClr>
                <a:srgbClr val="000000"/>
              </a:buClr>
              <a:buSzPts val="1100"/>
              <a:buFont typeface="Arial"/>
              <a:buNone/>
            </a:pPr>
            <a:endParaRPr dirty="0"/>
          </a:p>
          <a:p>
            <a:pPr marL="457200" marR="0" lvl="0" indent="-228600" algn="l" rtl="0">
              <a:lnSpc>
                <a:spcPct val="100000"/>
              </a:lnSpc>
              <a:spcBef>
                <a:spcPts val="0"/>
              </a:spcBef>
              <a:spcAft>
                <a:spcPts val="0"/>
              </a:spcAft>
              <a:buClr>
                <a:srgbClr val="000000"/>
              </a:buClr>
              <a:buSzPts val="1100"/>
              <a:buFont typeface="Arial"/>
              <a:buNone/>
            </a:pPr>
            <a:endParaRPr dirty="0"/>
          </a:p>
        </p:txBody>
      </p:sp>
      <p:sp>
        <p:nvSpPr>
          <p:cNvPr id="282" name="Google Shape;282;p4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1" name="Google Shape;281;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dirty="0">
                <a:solidFill>
                  <a:srgbClr val="0F0F0F"/>
                </a:solidFill>
                <a:effectLst/>
                <a:latin typeface="YouTube Sans"/>
              </a:rPr>
              <a:t>https://www.youtube.com/watch?v=OoBvzI-YZf4 </a:t>
            </a:r>
            <a:r>
              <a:rPr lang="is-IS" b="1" i="0" dirty="0" err="1">
                <a:solidFill>
                  <a:srgbClr val="000000"/>
                </a:solidFill>
                <a:effectLst/>
                <a:latin typeface="YouTube Sans"/>
              </a:rPr>
              <a:t>Implicit</a:t>
            </a:r>
            <a:r>
              <a:rPr lang="is-IS" b="1" i="0" dirty="0">
                <a:solidFill>
                  <a:srgbClr val="000000"/>
                </a:solidFill>
                <a:effectLst/>
                <a:latin typeface="YouTube Sans"/>
              </a:rPr>
              <a:t> </a:t>
            </a:r>
            <a:r>
              <a:rPr lang="is-IS" b="1" i="0" dirty="0" err="1">
                <a:solidFill>
                  <a:srgbClr val="000000"/>
                </a:solidFill>
                <a:effectLst/>
                <a:latin typeface="YouTube Sans"/>
              </a:rPr>
              <a:t>Bias</a:t>
            </a:r>
            <a:r>
              <a:rPr lang="is-IS" b="1" i="0" dirty="0">
                <a:solidFill>
                  <a:srgbClr val="000000"/>
                </a:solidFill>
                <a:effectLst/>
                <a:latin typeface="YouTube Sans"/>
              </a:rPr>
              <a:t> | </a:t>
            </a:r>
            <a:r>
              <a:rPr lang="is-IS" b="1" i="0" dirty="0" err="1">
                <a:solidFill>
                  <a:srgbClr val="000000"/>
                </a:solidFill>
                <a:effectLst/>
                <a:latin typeface="YouTube Sans"/>
              </a:rPr>
              <a:t>Concepts</a:t>
            </a:r>
            <a:r>
              <a:rPr lang="is-IS" b="1" i="0" dirty="0">
                <a:solidFill>
                  <a:srgbClr val="000000"/>
                </a:solidFill>
                <a:effectLst/>
                <a:latin typeface="YouTube Sans"/>
              </a:rPr>
              <a:t> </a:t>
            </a:r>
            <a:r>
              <a:rPr lang="is-IS" b="1" i="0" dirty="0" err="1">
                <a:solidFill>
                  <a:srgbClr val="000000"/>
                </a:solidFill>
                <a:effectLst/>
                <a:latin typeface="YouTube Sans"/>
              </a:rPr>
              <a:t>Unwrapped</a:t>
            </a:r>
            <a:r>
              <a:rPr lang="is-IS" b="1" i="0" dirty="0">
                <a:solidFill>
                  <a:srgbClr val="000000"/>
                </a:solidFill>
                <a:effectLst/>
                <a:latin typeface="YouTube Sans"/>
              </a:rPr>
              <a:t>, </a:t>
            </a:r>
            <a:r>
              <a:rPr lang="is-IS" b="0" i="0" dirty="0" err="1">
                <a:effectLst/>
                <a:latin typeface="Roboto" panose="02000000000000000000" pitchFamily="2" charset="0"/>
                <a:hlinkClick r:id="rId3"/>
              </a:rPr>
              <a:t>McCombs</a:t>
            </a:r>
            <a:r>
              <a:rPr lang="is-IS" b="0" i="0" dirty="0">
                <a:effectLst/>
                <a:latin typeface="Roboto" panose="02000000000000000000" pitchFamily="2" charset="0"/>
                <a:hlinkClick r:id="rId3"/>
              </a:rPr>
              <a:t> </a:t>
            </a:r>
            <a:r>
              <a:rPr lang="is-IS" b="0" i="0" dirty="0" err="1">
                <a:effectLst/>
                <a:latin typeface="Roboto" panose="02000000000000000000" pitchFamily="2" charset="0"/>
                <a:hlinkClick r:id="rId3"/>
              </a:rPr>
              <a:t>School</a:t>
            </a:r>
            <a:r>
              <a:rPr lang="is-IS" b="0" i="0" dirty="0">
                <a:effectLst/>
                <a:latin typeface="Roboto" panose="02000000000000000000" pitchFamily="2" charset="0"/>
                <a:hlinkClick r:id="rId3"/>
              </a:rPr>
              <a:t> of Business</a:t>
            </a:r>
            <a:endParaRPr lang="is-IS" b="1" i="0" dirty="0">
              <a:solidFill>
                <a:srgbClr val="000000"/>
              </a:solidFill>
              <a:effectLst/>
              <a:latin typeface="YouTube Sa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i="0" dirty="0">
              <a:solidFill>
                <a:srgbClr val="0F0F0F"/>
              </a:solidFill>
              <a:effectLst/>
              <a:latin typeface="YouTube Sans"/>
            </a:endParaRPr>
          </a:p>
          <a:p>
            <a:pPr marL="158750" marR="0" lvl="0" indent="0" algn="l" rtl="0">
              <a:lnSpc>
                <a:spcPct val="100000"/>
              </a:lnSpc>
              <a:spcBef>
                <a:spcPts val="0"/>
              </a:spcBef>
              <a:spcAft>
                <a:spcPts val="0"/>
              </a:spcAft>
              <a:buClr>
                <a:srgbClr val="000000"/>
              </a:buClr>
              <a:buSzPts val="1100"/>
              <a:buFont typeface="Arial"/>
              <a:buNone/>
            </a:pPr>
            <a:endParaRPr lang="en-US" b="0" dirty="0"/>
          </a:p>
          <a:p>
            <a:pPr marL="158750" marR="0" lvl="0" indent="0" algn="l" rtl="0">
              <a:lnSpc>
                <a:spcPct val="100000"/>
              </a:lnSpc>
              <a:spcBef>
                <a:spcPts val="0"/>
              </a:spcBef>
              <a:spcAft>
                <a:spcPts val="0"/>
              </a:spcAft>
              <a:buClr>
                <a:srgbClr val="000000"/>
              </a:buClr>
              <a:buSzPts val="1100"/>
              <a:buFont typeface="Arial"/>
              <a:buNone/>
            </a:pPr>
            <a:endParaRPr lang="en-US" b="1" dirty="0"/>
          </a:p>
          <a:p>
            <a:pPr marL="457200" marR="0" lvl="0" indent="-228600" algn="l" rtl="0">
              <a:lnSpc>
                <a:spcPct val="100000"/>
              </a:lnSpc>
              <a:spcBef>
                <a:spcPts val="0"/>
              </a:spcBef>
              <a:spcAft>
                <a:spcPts val="0"/>
              </a:spcAft>
              <a:buClr>
                <a:srgbClr val="000000"/>
              </a:buClr>
              <a:buSzPts val="1100"/>
              <a:buFont typeface="Arial"/>
              <a:buNone/>
            </a:pPr>
            <a:endParaRPr dirty="0"/>
          </a:p>
          <a:p>
            <a:pPr marL="457200" marR="0" lvl="0" indent="-228600" algn="l" rtl="0">
              <a:lnSpc>
                <a:spcPct val="100000"/>
              </a:lnSpc>
              <a:spcBef>
                <a:spcPts val="0"/>
              </a:spcBef>
              <a:spcAft>
                <a:spcPts val="0"/>
              </a:spcAft>
              <a:buClr>
                <a:srgbClr val="000000"/>
              </a:buClr>
              <a:buSzPts val="1100"/>
              <a:buFont typeface="Arial"/>
              <a:buNone/>
            </a:pPr>
            <a:endParaRPr dirty="0"/>
          </a:p>
          <a:p>
            <a:pPr marL="457200" marR="0" lvl="0" indent="-228600" algn="l" rtl="0">
              <a:lnSpc>
                <a:spcPct val="100000"/>
              </a:lnSpc>
              <a:spcBef>
                <a:spcPts val="0"/>
              </a:spcBef>
              <a:spcAft>
                <a:spcPts val="0"/>
              </a:spcAft>
              <a:buClr>
                <a:srgbClr val="000000"/>
              </a:buClr>
              <a:buSzPts val="1100"/>
              <a:buFont typeface="Arial"/>
              <a:buNone/>
            </a:pPr>
            <a:endParaRPr dirty="0"/>
          </a:p>
          <a:p>
            <a:pPr marL="457200" marR="0" lvl="0" indent="-228600" algn="l" rtl="0">
              <a:lnSpc>
                <a:spcPct val="100000"/>
              </a:lnSpc>
              <a:spcBef>
                <a:spcPts val="0"/>
              </a:spcBef>
              <a:spcAft>
                <a:spcPts val="0"/>
              </a:spcAft>
              <a:buClr>
                <a:srgbClr val="000000"/>
              </a:buClr>
              <a:buSzPts val="1100"/>
              <a:buFont typeface="Arial"/>
              <a:buNone/>
            </a:pPr>
            <a:endParaRPr dirty="0"/>
          </a:p>
        </p:txBody>
      </p:sp>
      <p:sp>
        <p:nvSpPr>
          <p:cNvPr id="282" name="Google Shape;282;p4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308974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4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 name="Google Shape;292;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
        <p:nvSpPr>
          <p:cNvPr id="293" name="Google Shape;293;p4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8" name="Google Shape;308;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dirty="0"/>
              <a:t>Fuels stereotyping even more</a:t>
            </a:r>
            <a:endParaRPr dirty="0"/>
          </a:p>
        </p:txBody>
      </p:sp>
      <p:sp>
        <p:nvSpPr>
          <p:cNvPr id="309" name="Google Shape;309;p5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2474296616_0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g12474296616_0_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7" name="Google Shape;327;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
        <p:nvSpPr>
          <p:cNvPr id="328" name="Google Shape;328;p5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9" name="Google Shape;339;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dirty="0"/>
              <a:t>Systemic issues with in and out groups</a:t>
            </a:r>
            <a:endParaRPr dirty="0"/>
          </a:p>
          <a:p>
            <a:pPr marL="457200" marR="0" lvl="0" indent="-298450" algn="l" rtl="0">
              <a:lnSpc>
                <a:spcPct val="100000"/>
              </a:lnSpc>
              <a:spcBef>
                <a:spcPts val="0"/>
              </a:spcBef>
              <a:spcAft>
                <a:spcPts val="0"/>
              </a:spcAft>
              <a:buClr>
                <a:srgbClr val="000000"/>
              </a:buClr>
              <a:buSzPts val="1100"/>
              <a:buFont typeface="Arial"/>
              <a:buChar char="●"/>
            </a:pPr>
            <a:r>
              <a:rPr lang="en-US" dirty="0"/>
              <a:t>Cronyism</a:t>
            </a:r>
            <a:endParaRPr dirty="0"/>
          </a:p>
          <a:p>
            <a:pPr marL="457200" marR="0" lvl="0" indent="-298450" algn="l" rtl="0">
              <a:lnSpc>
                <a:spcPct val="100000"/>
              </a:lnSpc>
              <a:spcBef>
                <a:spcPts val="0"/>
              </a:spcBef>
              <a:spcAft>
                <a:spcPts val="0"/>
              </a:spcAft>
              <a:buClr>
                <a:srgbClr val="000000"/>
              </a:buClr>
              <a:buSzPts val="1100"/>
              <a:buFont typeface="Arial"/>
              <a:buChar char="●"/>
            </a:pPr>
            <a:r>
              <a:rPr lang="en-US" dirty="0" err="1"/>
              <a:t>Favouritism</a:t>
            </a:r>
            <a:endParaRPr dirty="0"/>
          </a:p>
          <a:p>
            <a:pPr marL="457200" marR="0" lvl="0" indent="-298450" algn="l" rtl="0">
              <a:lnSpc>
                <a:spcPct val="100000"/>
              </a:lnSpc>
              <a:spcBef>
                <a:spcPts val="0"/>
              </a:spcBef>
              <a:spcAft>
                <a:spcPts val="0"/>
              </a:spcAft>
              <a:buClr>
                <a:srgbClr val="000000"/>
              </a:buClr>
              <a:buSzPts val="1100"/>
              <a:buFont typeface="Arial"/>
              <a:buChar char="●"/>
            </a:pPr>
            <a:r>
              <a:rPr lang="en-US" dirty="0"/>
              <a:t>Some rules apply only to some groups</a:t>
            </a:r>
            <a:endParaRPr dirty="0"/>
          </a:p>
          <a:p>
            <a:pPr marL="457200" marR="0" lvl="0" indent="-298450" algn="l" rtl="0">
              <a:lnSpc>
                <a:spcPct val="100000"/>
              </a:lnSpc>
              <a:spcBef>
                <a:spcPts val="0"/>
              </a:spcBef>
              <a:spcAft>
                <a:spcPts val="0"/>
              </a:spcAft>
              <a:buClr>
                <a:srgbClr val="000000"/>
              </a:buClr>
              <a:buSzPts val="1100"/>
              <a:buFont typeface="Arial"/>
              <a:buChar char="●"/>
            </a:pPr>
            <a:r>
              <a:rPr lang="en-US" dirty="0"/>
              <a:t>Homeworking just for managers - pandemic has </a:t>
            </a:r>
            <a:r>
              <a:rPr lang="en-US" dirty="0" err="1"/>
              <a:t>democratised</a:t>
            </a:r>
            <a:r>
              <a:rPr lang="en-US" dirty="0"/>
              <a:t> flexible working</a:t>
            </a:r>
            <a:endParaRPr dirty="0"/>
          </a:p>
          <a:p>
            <a:pPr marL="457200" marR="0" lvl="0" indent="-298450" algn="l" rtl="0">
              <a:lnSpc>
                <a:spcPct val="100000"/>
              </a:lnSpc>
              <a:spcBef>
                <a:spcPts val="0"/>
              </a:spcBef>
              <a:spcAft>
                <a:spcPts val="0"/>
              </a:spcAft>
              <a:buClr>
                <a:srgbClr val="000000"/>
              </a:buClr>
              <a:buSzPts val="1100"/>
              <a:buFont typeface="Arial"/>
              <a:buChar char="●"/>
            </a:pPr>
            <a:r>
              <a:rPr lang="en-US" dirty="0"/>
              <a:t>Privileging certain voices in </a:t>
            </a:r>
            <a:r>
              <a:rPr lang="en-US" dirty="0" err="1"/>
              <a:t>organisations</a:t>
            </a:r>
            <a:endParaRPr dirty="0"/>
          </a:p>
          <a:p>
            <a:pPr marL="457200" marR="0" lvl="0" indent="-228600" algn="l" rtl="0">
              <a:lnSpc>
                <a:spcPct val="100000"/>
              </a:lnSpc>
              <a:spcBef>
                <a:spcPts val="0"/>
              </a:spcBef>
              <a:spcAft>
                <a:spcPts val="0"/>
              </a:spcAft>
              <a:buClr>
                <a:srgbClr val="000000"/>
              </a:buClr>
              <a:buSzPts val="1100"/>
              <a:buFont typeface="Arial"/>
              <a:buNone/>
            </a:pPr>
            <a:endParaRPr dirty="0"/>
          </a:p>
          <a:p>
            <a:pPr marL="457200" marR="0" lvl="0" indent="-228600" algn="l" rtl="0">
              <a:lnSpc>
                <a:spcPct val="100000"/>
              </a:lnSpc>
              <a:spcBef>
                <a:spcPts val="0"/>
              </a:spcBef>
              <a:spcAft>
                <a:spcPts val="0"/>
              </a:spcAft>
              <a:buClr>
                <a:srgbClr val="000000"/>
              </a:buClr>
              <a:buSzPts val="1100"/>
              <a:buFont typeface="Arial"/>
              <a:buNone/>
            </a:pPr>
            <a:endParaRPr dirty="0"/>
          </a:p>
        </p:txBody>
      </p:sp>
      <p:sp>
        <p:nvSpPr>
          <p:cNvPr id="340" name="Google Shape;340;p5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5" name="Google Shape;185;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4729998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1bed5b33c68_0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0" name="Google Shape;350;g1bed5b33c68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a:spcAft>
                <a:spcPts val="800"/>
              </a:spcAft>
              <a:buNone/>
            </a:pPr>
            <a:r>
              <a:rPr lang="en-PH" sz="1800" dirty="0">
                <a:solidFill>
                  <a:srgbClr val="000000"/>
                </a:solidFill>
                <a:effectLst/>
                <a:latin typeface="Poppins" panose="00000500000000000000" pitchFamily="2" charset="0"/>
                <a:ea typeface="Calibri" panose="020F0502020204030204" pitchFamily="34" charset="0"/>
                <a:cs typeface="Times New Roman" panose="02020603050405020304" pitchFamily="18" charset="0"/>
              </a:rPr>
              <a:t> </a:t>
            </a:r>
            <a:r>
              <a:rPr lang="en-PH" sz="1800" u="sng" dirty="0">
                <a:solidFill>
                  <a:srgbClr val="000000"/>
                </a:solidFill>
                <a:effectLst/>
                <a:latin typeface="Poppins" panose="00000500000000000000" pitchFamily="2" charset="0"/>
                <a:ea typeface="Calibri" panose="020F0502020204030204" pitchFamily="34" charset="0"/>
                <a:cs typeface="Times New Roman" panose="02020603050405020304" pitchFamily="18" charset="0"/>
                <a:hlinkClick r:id="rId3"/>
              </a:rPr>
              <a:t>https://www.peoplemanagement.co.uk/article/1741987/the-importance-of-allyship-in-addressing-unconscious-bias</a:t>
            </a:r>
            <a:endParaRPr lang="en-PH" sz="1800" u="sng" dirty="0">
              <a:solidFill>
                <a:srgbClr val="000000"/>
              </a:solidFill>
              <a:effectLst/>
              <a:latin typeface="Poppins" panose="00000500000000000000" pitchFamily="2" charset="0"/>
              <a:ea typeface="Calibri" panose="020F0502020204030204" pitchFamily="34" charset="0"/>
              <a:cs typeface="Times New Roman" panose="02020603050405020304" pitchFamily="18" charset="0"/>
            </a:endParaRPr>
          </a:p>
          <a:p>
            <a:pPr>
              <a:spcAft>
                <a:spcPts val="800"/>
              </a:spcAft>
            </a:pPr>
            <a:endParaRPr lang="is-IS" sz="1800" dirty="0">
              <a:solidFill>
                <a:srgbClr val="000000"/>
              </a:solidFill>
              <a:effectLst/>
              <a:latin typeface="Poppins" panose="00000500000000000000" pitchFamily="2"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1bed5b33c68_0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0" name="Google Shape;350;g1bed5b33c68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is-IS" dirty="0"/>
              <a:t>https://www.youtube.com/watch?v=6rEMlnV3lfQ  </a:t>
            </a:r>
            <a:r>
              <a:rPr lang="en-US" b="1" i="0" dirty="0">
                <a:solidFill>
                  <a:srgbClr val="0F0F0F"/>
                </a:solidFill>
                <a:effectLst/>
                <a:latin typeface="YouTube Sans"/>
              </a:rPr>
              <a:t>South Park: The Fractured But Whole - PC Principal Microaggression Fight #14</a:t>
            </a:r>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4093470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0" name="Google Shape;360;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is-IS" sz="1100" b="0" i="0" dirty="0">
                <a:solidFill>
                  <a:srgbClr val="050505"/>
                </a:solidFill>
                <a:effectLst/>
                <a:latin typeface="Segoe UI Historic" panose="020B0502040204020203" pitchFamily="34" charset="0"/>
              </a:rPr>
              <a:t>Öráreiti er stundum ætlað sem hrós, eða dulið sem slíkt. Því eru gerendur jafnvel ómeðvitaðir um afleiðingar gjörða sinna og er gjarnan bæði erfitt að koma auga á öráreitni og benda á að slík hegðun hafi skaðleg áhrif. </a:t>
            </a:r>
          </a:p>
          <a:p>
            <a:pPr marL="0" marR="0" lvl="0" indent="0" algn="l" rtl="0">
              <a:lnSpc>
                <a:spcPct val="100000"/>
              </a:lnSpc>
              <a:spcBef>
                <a:spcPts val="0"/>
              </a:spcBef>
              <a:spcAft>
                <a:spcPts val="0"/>
              </a:spcAft>
              <a:buClr>
                <a:srgbClr val="000000"/>
              </a:buClr>
              <a:buSzPts val="1100"/>
              <a:buFont typeface="Arial"/>
              <a:buNone/>
            </a:pPr>
            <a:endParaRPr lang="is-IS" dirty="0"/>
          </a:p>
          <a:p>
            <a:pPr marL="0" marR="0" lvl="0" indent="0" algn="l" rtl="0">
              <a:lnSpc>
                <a:spcPct val="100000"/>
              </a:lnSpc>
              <a:spcBef>
                <a:spcPts val="0"/>
              </a:spcBef>
              <a:spcAft>
                <a:spcPts val="0"/>
              </a:spcAft>
              <a:buClr>
                <a:srgbClr val="000000"/>
              </a:buClr>
              <a:buSzPts val="1100"/>
              <a:buFont typeface="Arial"/>
              <a:buNone/>
            </a:pPr>
            <a:r>
              <a:rPr lang="is-IS" dirty="0"/>
              <a:t>„Öráreitni fylgir gjarnan það sem kallað hefur verið ógilding (e. </a:t>
            </a:r>
            <a:r>
              <a:rPr lang="is-IS" dirty="0" err="1"/>
              <a:t>micro-invalidation</a:t>
            </a:r>
            <a:r>
              <a:rPr lang="is-IS" dirty="0"/>
              <a:t>), sem lýsir sér þannig að upplifun fólks af öráreitni er ógild eða rengd. Felur þetta í raun í sér að fyrst upplifir einstaklingur öráreitni, sem ein og sér getur haft miklar afleiðingar, en svo segir einstaklingurinn frá reynslu sinni og upplifir þá að reynslan er ógild eða rengd, sem í rauninni er annað áfall (</a:t>
            </a:r>
            <a:r>
              <a:rPr lang="is-IS" dirty="0" err="1"/>
              <a:t>Sue</a:t>
            </a:r>
            <a:r>
              <a:rPr lang="is-IS" dirty="0"/>
              <a:t>, 2010). Þessi viðbrögð taka vald manneskjunnar til að skilgreina sína eigin reynslu og tilfinningar í burtu og skilja valdið eftir hjá þeim sem kúgar. Ógilding getur haft það í för með sér að fólk sem upplifir öráreitni veigrar sér við að deila reynslu sinni af ótta við ógildingu.“</a:t>
            </a:r>
          </a:p>
          <a:p>
            <a:pPr marL="0" marR="0" lvl="0" indent="0" algn="l" rtl="0">
              <a:lnSpc>
                <a:spcPct val="100000"/>
              </a:lnSpc>
              <a:spcBef>
                <a:spcPts val="0"/>
              </a:spcBef>
              <a:spcAft>
                <a:spcPts val="0"/>
              </a:spcAft>
              <a:buClr>
                <a:srgbClr val="000000"/>
              </a:buClr>
              <a:buSzPts val="1100"/>
              <a:buFont typeface="Arial"/>
              <a:buNone/>
            </a:pPr>
            <a:endParaRPr lang="is-IS" dirty="0"/>
          </a:p>
          <a:p>
            <a:pPr marL="0" marR="0" lvl="0" indent="0" algn="l" rtl="0">
              <a:lnSpc>
                <a:spcPct val="100000"/>
              </a:lnSpc>
              <a:spcBef>
                <a:spcPts val="0"/>
              </a:spcBef>
              <a:spcAft>
                <a:spcPts val="0"/>
              </a:spcAft>
              <a:buClr>
                <a:srgbClr val="000000"/>
              </a:buClr>
              <a:buSzPts val="1100"/>
              <a:buFont typeface="Arial"/>
              <a:buNone/>
            </a:pPr>
            <a:r>
              <a:rPr lang="is-IS" dirty="0"/>
              <a:t>Öráreitni og </a:t>
            </a:r>
            <a:r>
              <a:rPr lang="is-IS" dirty="0" err="1"/>
              <a:t>ableismi</a:t>
            </a:r>
            <a:r>
              <a:rPr lang="is-IS" dirty="0"/>
              <a:t>: Félagsleg staða ungs fatlaðs fólks í almennu rými. </a:t>
            </a:r>
            <a:r>
              <a:rPr lang="is-IS" sz="1100" dirty="0"/>
              <a:t>(E. Guðrúnar Ágústsdóttir, Á. Jóhannsdóttir, F. Haraldsdóttir. 2020) https://lifsgaedarannsokn.is/documents/Embla_ofl_2020.pdf</a:t>
            </a:r>
            <a:r>
              <a:rPr lang="is-IS" sz="1100" b="0" i="0" dirty="0">
                <a:solidFill>
                  <a:srgbClr val="050505"/>
                </a:solidFill>
                <a:effectLst/>
                <a:latin typeface="Segoe UI Historic" panose="020B0502040204020203" pitchFamily="34" charset="0"/>
              </a:rPr>
              <a:t> </a:t>
            </a:r>
          </a:p>
          <a:p>
            <a:pPr marL="0" marR="0" lvl="0" indent="0" algn="l" rtl="0">
              <a:lnSpc>
                <a:spcPct val="100000"/>
              </a:lnSpc>
              <a:spcBef>
                <a:spcPts val="0"/>
              </a:spcBef>
              <a:spcAft>
                <a:spcPts val="0"/>
              </a:spcAft>
              <a:buClr>
                <a:srgbClr val="000000"/>
              </a:buClr>
              <a:buSzPts val="1100"/>
              <a:buFont typeface="Arial"/>
              <a:buNone/>
            </a:pPr>
            <a:endParaRPr lang="is-IS" dirty="0"/>
          </a:p>
          <a:p>
            <a:pPr marL="0" marR="0" lvl="0" indent="0" algn="l" rtl="0">
              <a:lnSpc>
                <a:spcPct val="100000"/>
              </a:lnSpc>
              <a:spcBef>
                <a:spcPts val="0"/>
              </a:spcBef>
              <a:spcAft>
                <a:spcPts val="0"/>
              </a:spcAft>
              <a:buClr>
                <a:srgbClr val="000000"/>
              </a:buClr>
              <a:buSzPts val="1100"/>
              <a:buFont typeface="Arial"/>
              <a:buNone/>
            </a:pP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0" name="Google Shape;370;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is-IS" dirty="0"/>
              <a:t>https://www.peoplemanagement.co.uk/article/1741987/the-importance-of-allyship-in-addressing-unconscious-bias</a:t>
            </a: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12474296616_0_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g12474296616_0_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
        <p:nvSpPr>
          <p:cNvPr id="382" name="Google Shape;382;g12474296616_0_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1" name="Google Shape;391;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0" i="0" dirty="0">
                <a:solidFill>
                  <a:srgbClr val="333333"/>
                </a:solidFill>
                <a:effectLst/>
                <a:latin typeface="GTSectra"/>
              </a:rPr>
              <a:t>“The term </a:t>
            </a:r>
            <a:r>
              <a:rPr lang="en-US" b="0" i="1" dirty="0">
                <a:solidFill>
                  <a:srgbClr val="333333"/>
                </a:solidFill>
                <a:effectLst/>
                <a:latin typeface="GTSectra"/>
              </a:rPr>
              <a:t>weathering</a:t>
            </a:r>
            <a:r>
              <a:rPr lang="en-US" b="0" i="0" dirty="0">
                <a:solidFill>
                  <a:srgbClr val="333333"/>
                </a:solidFill>
                <a:effectLst/>
                <a:latin typeface="GTSectra"/>
              </a:rPr>
              <a:t> refers to the way the constant stress of racism can lead to premature biological aging and worse health outcomes for Black people […] The signs of weathering can be emotional, physical, and behavioral.”</a:t>
            </a:r>
          </a:p>
          <a:p>
            <a:pPr marL="0" lvl="0" indent="0" algn="l" rtl="0">
              <a:lnSpc>
                <a:spcPct val="100000"/>
              </a:lnSpc>
              <a:spcBef>
                <a:spcPts val="0"/>
              </a:spcBef>
              <a:spcAft>
                <a:spcPts val="0"/>
              </a:spcAft>
              <a:buSzPts val="1100"/>
              <a:buNone/>
            </a:pPr>
            <a:endParaRPr lang="en-US" b="0" i="0" dirty="0">
              <a:solidFill>
                <a:srgbClr val="333333"/>
              </a:solidFill>
              <a:effectLst/>
              <a:latin typeface="GTSectra"/>
            </a:endParaRPr>
          </a:p>
          <a:p>
            <a:pPr marL="0" lvl="0" indent="0" algn="l" rtl="0">
              <a:lnSpc>
                <a:spcPct val="100000"/>
              </a:lnSpc>
              <a:spcBef>
                <a:spcPts val="360"/>
              </a:spcBef>
              <a:spcAft>
                <a:spcPts val="0"/>
              </a:spcAft>
              <a:buSzPct val="69498"/>
              <a:buNone/>
            </a:pPr>
            <a:r>
              <a:rPr lang="en-US" sz="1100" u="sng" dirty="0">
                <a:solidFill>
                  <a:schemeClr val="hlink"/>
                </a:solidFill>
                <a:latin typeface="Calibri"/>
                <a:ea typeface="Calibri"/>
                <a:cs typeface="Calibri"/>
                <a:sym typeface="Calibri"/>
                <a:hlinkClick r:id="rId3"/>
              </a:rPr>
              <a:t>https://www.peoplemanagement.co.uk/voices/comment/what-hr-managers-need-to-know-about-misogynoir</a:t>
            </a:r>
            <a:endParaRPr lang="en-US" b="0" i="0" dirty="0">
              <a:solidFill>
                <a:srgbClr val="333333"/>
              </a:solidFill>
              <a:effectLst/>
              <a:latin typeface="GTSectra"/>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0" name="Google Shape;400;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t>https://www.personneltoday.com/hr/giwa-amu-v-department-for-work-and-pensions-injury-to-feelings/</a:t>
            </a: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lang="is-I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5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9" name="Google Shape;409;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US" dirty="0"/>
              <a:t>Regarding control give example if you want to stick up for person being bullied you have to do an analysis if it could be harmful to you too. Know right thing to do, but hard to do it.</a:t>
            </a:r>
            <a:endParaRPr dirty="0"/>
          </a:p>
          <a:p>
            <a:pPr marL="457200" marR="0" lvl="0" indent="-228600" algn="l" rtl="0">
              <a:lnSpc>
                <a:spcPct val="100000"/>
              </a:lnSpc>
              <a:spcBef>
                <a:spcPts val="0"/>
              </a:spcBef>
              <a:spcAft>
                <a:spcPts val="0"/>
              </a:spcAft>
              <a:buClr>
                <a:srgbClr val="000000"/>
              </a:buClr>
              <a:buSzPts val="1100"/>
              <a:buFont typeface="Arial"/>
              <a:buNone/>
            </a:pPr>
            <a:endParaRPr dirty="0"/>
          </a:p>
        </p:txBody>
      </p:sp>
      <p:sp>
        <p:nvSpPr>
          <p:cNvPr id="410" name="Google Shape;410;p5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1ba74d38a92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7" name="Google Shape;427;g1ba74d38a92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https://www.allyship.co.uk/</a:t>
            </a:r>
            <a:endParaRPr dirty="0"/>
          </a:p>
          <a:p>
            <a:pPr marL="0" lvl="0" indent="0" algn="l" rtl="0">
              <a:lnSpc>
                <a:spcPct val="100000"/>
              </a:lnSpc>
              <a:spcBef>
                <a:spcPts val="0"/>
              </a:spcBef>
              <a:spcAft>
                <a:spcPts val="0"/>
              </a:spcAft>
              <a:buSzPts val="1100"/>
              <a:buNone/>
            </a:pPr>
            <a:r>
              <a:rPr lang="en-US" dirty="0"/>
              <a:t>https://hbr.org/2020/11/be-a-better-ally</a:t>
            </a:r>
            <a:endParaRPr dirty="0"/>
          </a:p>
          <a:p>
            <a:pPr marL="0" lvl="0" indent="0" algn="l" rtl="0">
              <a:lnSpc>
                <a:spcPct val="100000"/>
              </a:lnSpc>
              <a:spcBef>
                <a:spcPts val="0"/>
              </a:spcBef>
              <a:spcAft>
                <a:spcPts val="0"/>
              </a:spcAft>
              <a:buSzPts val="1100"/>
              <a:buNone/>
            </a:pPr>
            <a:r>
              <a:rPr lang="en-US" dirty="0"/>
              <a:t>https://www.edi.nih.gov/blog/communities/what-allyship</a:t>
            </a:r>
            <a:endParaRPr dirty="0"/>
          </a:p>
          <a:p>
            <a:pPr marL="0" lvl="0" indent="0" algn="l" rtl="0">
              <a:lnSpc>
                <a:spcPct val="100000"/>
              </a:lnSpc>
              <a:spcBef>
                <a:spcPts val="0"/>
              </a:spcBef>
              <a:spcAft>
                <a:spcPts val="0"/>
              </a:spcAft>
              <a:buSzPts val="1100"/>
              <a:buNone/>
            </a:pPr>
            <a:r>
              <a:rPr lang="en-US" dirty="0"/>
              <a:t>https://www.hrmagazine.co.uk/content/features/six-tips-for-being-a-good-workplace-ally</a:t>
            </a:r>
          </a:p>
          <a:p>
            <a:pPr marL="0" lvl="0" indent="0" algn="l" rtl="0">
              <a:lnSpc>
                <a:spcPct val="100000"/>
              </a:lnSpc>
              <a:spcBef>
                <a:spcPts val="0"/>
              </a:spcBef>
              <a:spcAft>
                <a:spcPts val="0"/>
              </a:spcAft>
              <a:buSzPts val="1100"/>
              <a:buNone/>
            </a:pPr>
            <a:r>
              <a:rPr lang="is-IS" dirty="0"/>
              <a:t>https://www.peoplemanagement.co.uk/article/1741987/the-importance-of-allyship-in-addressing-unconscious-bias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6" name="Google Shape;436;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https://www.allyship.co.uk/</a:t>
            </a:r>
            <a:endParaRPr dirty="0"/>
          </a:p>
          <a:p>
            <a:pPr marL="0" lvl="0" indent="0" algn="l" rtl="0">
              <a:lnSpc>
                <a:spcPct val="100000"/>
              </a:lnSpc>
              <a:spcBef>
                <a:spcPts val="0"/>
              </a:spcBef>
              <a:spcAft>
                <a:spcPts val="0"/>
              </a:spcAft>
              <a:buSzPts val="1100"/>
              <a:buNone/>
            </a:pPr>
            <a:r>
              <a:rPr lang="en-US" dirty="0"/>
              <a:t>https://hbr.org/2020/11/be-a-better-ally</a:t>
            </a:r>
            <a:endParaRPr dirty="0"/>
          </a:p>
          <a:p>
            <a:pPr marL="0" lvl="0" indent="0" algn="l" rtl="0">
              <a:lnSpc>
                <a:spcPct val="100000"/>
              </a:lnSpc>
              <a:spcBef>
                <a:spcPts val="0"/>
              </a:spcBef>
              <a:spcAft>
                <a:spcPts val="0"/>
              </a:spcAft>
              <a:buSzPts val="1100"/>
              <a:buNone/>
            </a:pPr>
            <a:r>
              <a:rPr lang="en-US" dirty="0"/>
              <a:t>https://www.edi.nih.gov/blog/communities/what-allyship</a:t>
            </a:r>
            <a:endParaRPr dirty="0"/>
          </a:p>
          <a:p>
            <a:pPr marL="0" lvl="0" indent="0" algn="l" rtl="0">
              <a:lnSpc>
                <a:spcPct val="100000"/>
              </a:lnSpc>
              <a:spcBef>
                <a:spcPts val="0"/>
              </a:spcBef>
              <a:spcAft>
                <a:spcPts val="0"/>
              </a:spcAft>
              <a:buSzPts val="1100"/>
              <a:buNone/>
            </a:pPr>
            <a:r>
              <a:rPr lang="en-US" dirty="0"/>
              <a:t>https://www.hrmagazine.co.uk/content/features/six-tips-for-being-a-good-workplace-ally</a:t>
            </a:r>
          </a:p>
          <a:p>
            <a:pPr marL="0" lvl="0" indent="0" algn="l" rtl="0">
              <a:lnSpc>
                <a:spcPct val="100000"/>
              </a:lnSpc>
              <a:spcBef>
                <a:spcPts val="0"/>
              </a:spcBef>
              <a:spcAft>
                <a:spcPts val="0"/>
              </a:spcAft>
              <a:buSzPts val="1100"/>
              <a:buNone/>
            </a:pPr>
            <a:r>
              <a:rPr lang="is-IS" dirty="0"/>
              <a:t>https://www.peoplemanagement.co.uk/article/1741987/the-importance-of-allyship-in-addressing-unconscious-bias</a:t>
            </a: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5" name="Google Shape;445;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6" name="Google Shape;456;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5" name="Google Shape;465;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a:lnSpc>
                <a:spcPct val="115000"/>
              </a:lnSpc>
              <a:spcAft>
                <a:spcPts val="800"/>
              </a:spcAft>
              <a:buNone/>
            </a:pPr>
            <a:r>
              <a:rPr lang="is-IS" sz="1800" dirty="0">
                <a:solidFill>
                  <a:srgbClr val="000000"/>
                </a:solidFill>
                <a:effectLst/>
                <a:latin typeface="Poppins" panose="00000500000000000000" pitchFamily="2" charset="0"/>
                <a:ea typeface="Calibri" panose="020F0502020204030204" pitchFamily="34" charset="0"/>
                <a:cs typeface="Times New Roman" panose="02020603050405020304" pitchFamily="18" charset="0"/>
              </a:rPr>
              <a:t>Þemu:</a:t>
            </a:r>
          </a:p>
          <a:p>
            <a:pPr marL="342900" lvl="0" indent="-342900">
              <a:buFont typeface="Symbol" panose="05050102010706020507" pitchFamily="18" charset="2"/>
              <a:buChar char=""/>
            </a:pPr>
            <a:r>
              <a:rPr lang="en-GB" sz="1800" dirty="0" err="1">
                <a:solidFill>
                  <a:srgbClr val="000000"/>
                </a:solidFill>
                <a:effectLst/>
                <a:latin typeface="Poppins" panose="00000500000000000000" pitchFamily="2" charset="0"/>
                <a:ea typeface="Times New Roman" panose="02020603050405020304" pitchFamily="18" charset="0"/>
                <a:cs typeface="Poppins" panose="00000500000000000000" pitchFamily="2" charset="0"/>
              </a:rPr>
              <a:t>Öðrun</a:t>
            </a:r>
            <a:endParaRPr lang="is-IS" sz="1800" dirty="0">
              <a:solidFill>
                <a:srgbClr val="000000"/>
              </a:solidFill>
              <a:effectLst/>
              <a:latin typeface="Poppins" panose="00000500000000000000" pitchFamily="2"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is-IS" sz="1800" dirty="0">
                <a:solidFill>
                  <a:srgbClr val="000000"/>
                </a:solidFill>
                <a:effectLst/>
                <a:latin typeface="Poppins" panose="00000500000000000000" pitchFamily="2" charset="0"/>
                <a:ea typeface="Calibri" panose="020F0502020204030204" pitchFamily="34" charset="0"/>
                <a:cs typeface="Times New Roman" panose="02020603050405020304" pitchFamily="18" charset="0"/>
              </a:rPr>
              <a:t>Hlutdrægni</a:t>
            </a:r>
          </a:p>
          <a:p>
            <a:pPr marL="342900" lvl="0" indent="-342900">
              <a:buFont typeface="Symbol" panose="05050102010706020507" pitchFamily="18" charset="2"/>
              <a:buChar char=""/>
            </a:pPr>
            <a:r>
              <a:rPr lang="is-IS" sz="1800" dirty="0">
                <a:solidFill>
                  <a:srgbClr val="000000"/>
                </a:solidFill>
                <a:effectLst/>
                <a:latin typeface="Poppins" panose="00000500000000000000" pitchFamily="2" charset="0"/>
                <a:ea typeface="Calibri" panose="020F0502020204030204" pitchFamily="34" charset="0"/>
                <a:cs typeface="Times New Roman" panose="02020603050405020304" pitchFamily="18" charset="0"/>
              </a:rPr>
              <a:t>Skortur á sveigjanleika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Andreas 47 </a:t>
            </a:r>
            <a:r>
              <a:rPr lang="en-US" dirty="0" err="1"/>
              <a:t>ára</a:t>
            </a:r>
            <a:r>
              <a:rPr lang="en-US" dirty="0"/>
              <a:t> </a:t>
            </a:r>
            <a:r>
              <a:rPr lang="en-US" dirty="0" err="1"/>
              <a:t>karlmaður</a:t>
            </a:r>
            <a:r>
              <a:rPr lang="en-US" dirty="0"/>
              <a:t> frá </a:t>
            </a:r>
            <a:r>
              <a:rPr lang="en-US" dirty="0" err="1"/>
              <a:t>Pólandi</a:t>
            </a:r>
            <a:endParaRPr lang="en-US" dirty="0"/>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Síðustu </a:t>
            </a:r>
            <a:r>
              <a:rPr lang="en-US" dirty="0" err="1"/>
              <a:t>fimm</a:t>
            </a:r>
            <a:r>
              <a:rPr lang="en-US" dirty="0"/>
              <a:t> </a:t>
            </a:r>
            <a:r>
              <a:rPr lang="en-US" dirty="0" err="1"/>
              <a:t>árin</a:t>
            </a:r>
            <a:r>
              <a:rPr lang="en-US" dirty="0"/>
              <a:t> hefur </a:t>
            </a:r>
            <a:r>
              <a:rPr lang="en-US" dirty="0" err="1"/>
              <a:t>hann</a:t>
            </a:r>
            <a:r>
              <a:rPr lang="en-US" dirty="0"/>
              <a:t> </a:t>
            </a:r>
            <a:r>
              <a:rPr lang="en-US" dirty="0" err="1"/>
              <a:t>starfað</a:t>
            </a:r>
            <a:r>
              <a:rPr lang="en-US" dirty="0"/>
              <a:t> í</a:t>
            </a:r>
          </a:p>
          <a:p>
            <a:pPr marL="0" lvl="0" indent="0" algn="l" rtl="0">
              <a:lnSpc>
                <a:spcPct val="100000"/>
              </a:lnSpc>
              <a:spcBef>
                <a:spcPts val="0"/>
              </a:spcBef>
              <a:spcAft>
                <a:spcPts val="0"/>
              </a:spcAft>
              <a:buSzPts val="1100"/>
              <a:buNone/>
            </a:pPr>
            <a:r>
              <a:rPr lang="en-US" dirty="0" err="1"/>
              <a:t>Bretlandi</a:t>
            </a:r>
            <a:r>
              <a:rPr lang="en-US" dirty="0"/>
              <a:t>. Þegar Covid 19 </a:t>
            </a:r>
            <a:r>
              <a:rPr lang="en-US" dirty="0" err="1"/>
              <a:t>skall</a:t>
            </a:r>
            <a:r>
              <a:rPr lang="en-US" dirty="0"/>
              <a:t> á </a:t>
            </a:r>
            <a:r>
              <a:rPr lang="en-US" dirty="0" err="1"/>
              <a:t>ákvað</a:t>
            </a:r>
            <a:r>
              <a:rPr lang="en-US" dirty="0"/>
              <a:t> </a:t>
            </a:r>
            <a:r>
              <a:rPr lang="en-US" dirty="0" err="1"/>
              <a:t>hann</a:t>
            </a:r>
            <a:endParaRPr lang="en-US" dirty="0"/>
          </a:p>
          <a:p>
            <a:pPr marL="0" lvl="0" indent="0" algn="l" rtl="0">
              <a:lnSpc>
                <a:spcPct val="100000"/>
              </a:lnSpc>
              <a:spcBef>
                <a:spcPts val="0"/>
              </a:spcBef>
              <a:spcAft>
                <a:spcPts val="0"/>
              </a:spcAft>
              <a:buSzPts val="1100"/>
              <a:buNone/>
            </a:pPr>
            <a:r>
              <a:rPr lang="en-US" dirty="0" err="1"/>
              <a:t>að</a:t>
            </a:r>
            <a:r>
              <a:rPr lang="en-US" dirty="0"/>
              <a:t> </a:t>
            </a:r>
            <a:r>
              <a:rPr lang="en-US" dirty="0" err="1"/>
              <a:t>fara</a:t>
            </a:r>
            <a:r>
              <a:rPr lang="en-US" dirty="0"/>
              <a:t> aftur </a:t>
            </a:r>
            <a:r>
              <a:rPr lang="en-US" dirty="0" err="1"/>
              <a:t>til</a:t>
            </a:r>
            <a:r>
              <a:rPr lang="en-US" dirty="0"/>
              <a:t> </a:t>
            </a:r>
            <a:r>
              <a:rPr lang="en-US" dirty="0" err="1"/>
              <a:t>Póllands</a:t>
            </a:r>
            <a:r>
              <a:rPr lang="en-US" dirty="0"/>
              <a:t> </a:t>
            </a:r>
            <a:r>
              <a:rPr lang="en-US" dirty="0" err="1"/>
              <a:t>til</a:t>
            </a:r>
            <a:r>
              <a:rPr lang="en-US" dirty="0"/>
              <a:t> </a:t>
            </a:r>
            <a:r>
              <a:rPr lang="en-US" dirty="0" err="1"/>
              <a:t>að</a:t>
            </a:r>
            <a:r>
              <a:rPr lang="en-US" dirty="0"/>
              <a:t> </a:t>
            </a:r>
            <a:r>
              <a:rPr lang="en-US" dirty="0" err="1"/>
              <a:t>búa</a:t>
            </a:r>
            <a:r>
              <a:rPr lang="en-US" dirty="0"/>
              <a:t> og vinna</a:t>
            </a:r>
          </a:p>
          <a:p>
            <a:pPr marL="0" lvl="0" indent="0" algn="l" rtl="0">
              <a:lnSpc>
                <a:spcPct val="100000"/>
              </a:lnSpc>
              <a:spcBef>
                <a:spcPts val="0"/>
              </a:spcBef>
              <a:spcAft>
                <a:spcPts val="0"/>
              </a:spcAft>
              <a:buSzPts val="1100"/>
              <a:buNone/>
            </a:pPr>
            <a:r>
              <a:rPr lang="en-US" dirty="0" err="1"/>
              <a:t>nálægt</a:t>
            </a:r>
            <a:r>
              <a:rPr lang="en-US" dirty="0"/>
              <a:t> </a:t>
            </a:r>
            <a:r>
              <a:rPr lang="en-US" dirty="0" err="1"/>
              <a:t>öldruðum</a:t>
            </a:r>
            <a:r>
              <a:rPr lang="en-US" dirty="0"/>
              <a:t> </a:t>
            </a:r>
            <a:r>
              <a:rPr lang="en-US" dirty="0" err="1"/>
              <a:t>foreldrum</a:t>
            </a:r>
            <a:r>
              <a:rPr lang="en-US" dirty="0"/>
              <a:t> </a:t>
            </a:r>
            <a:r>
              <a:rPr lang="en-US" dirty="0" err="1"/>
              <a:t>sínum</a:t>
            </a:r>
            <a:r>
              <a:rPr lang="en-US" dirty="0"/>
              <a:t>. Í </a:t>
            </a:r>
            <a:r>
              <a:rPr lang="en-US" dirty="0" err="1"/>
              <a:t>febrúar</a:t>
            </a:r>
            <a:endParaRPr lang="en-US" dirty="0"/>
          </a:p>
          <a:p>
            <a:pPr marL="0" lvl="0" indent="0" algn="l" rtl="0">
              <a:lnSpc>
                <a:spcPct val="100000"/>
              </a:lnSpc>
              <a:spcBef>
                <a:spcPts val="0"/>
              </a:spcBef>
              <a:spcAft>
                <a:spcPts val="0"/>
              </a:spcAft>
              <a:buSzPts val="1100"/>
              <a:buNone/>
            </a:pPr>
            <a:r>
              <a:rPr lang="en-US" dirty="0"/>
              <a:t>2022, þegar </a:t>
            </a:r>
            <a:r>
              <a:rPr lang="en-US" dirty="0" err="1"/>
              <a:t>ferðatakmörkunum</a:t>
            </a:r>
            <a:r>
              <a:rPr lang="en-US" dirty="0"/>
              <a:t> var </a:t>
            </a:r>
            <a:r>
              <a:rPr lang="en-US" dirty="0" err="1"/>
              <a:t>aflétt</a:t>
            </a:r>
            <a:r>
              <a:rPr lang="en-US" dirty="0"/>
              <a:t>,</a:t>
            </a:r>
          </a:p>
          <a:p>
            <a:pPr marL="0" lvl="0" indent="0" algn="l" rtl="0">
              <a:lnSpc>
                <a:spcPct val="100000"/>
              </a:lnSpc>
              <a:spcBef>
                <a:spcPts val="0"/>
              </a:spcBef>
              <a:spcAft>
                <a:spcPts val="0"/>
              </a:spcAft>
              <a:buSzPts val="1100"/>
              <a:buNone/>
            </a:pPr>
            <a:r>
              <a:rPr lang="en-US" dirty="0"/>
              <a:t>fékk </a:t>
            </a:r>
            <a:r>
              <a:rPr lang="en-US" dirty="0" err="1"/>
              <a:t>hann</a:t>
            </a:r>
            <a:r>
              <a:rPr lang="en-US" dirty="0"/>
              <a:t> aftur vinnu hjá </a:t>
            </a:r>
            <a:r>
              <a:rPr lang="en-US" dirty="0" err="1"/>
              <a:t>sama</a:t>
            </a:r>
            <a:r>
              <a:rPr lang="en-US" dirty="0"/>
              <a:t> fyrirtæki.</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err="1"/>
              <a:t>Yfirmaður</a:t>
            </a:r>
            <a:r>
              <a:rPr lang="en-US" dirty="0"/>
              <a:t> </a:t>
            </a:r>
            <a:r>
              <a:rPr lang="en-US" dirty="0" err="1"/>
              <a:t>logsuðu</a:t>
            </a:r>
            <a:r>
              <a:rPr lang="en-US" dirty="0"/>
              <a:t> hjá </a:t>
            </a:r>
            <a:r>
              <a:rPr lang="en-US" dirty="0" err="1"/>
              <a:t>vegaflutningafyrirtæki</a:t>
            </a:r>
            <a:r>
              <a:rPr lang="en-US" dirty="0"/>
              <a:t> í</a:t>
            </a:r>
          </a:p>
          <a:p>
            <a:pPr marL="0" lvl="0" indent="0" algn="l" rtl="0">
              <a:lnSpc>
                <a:spcPct val="100000"/>
              </a:lnSpc>
              <a:spcBef>
                <a:spcPts val="0"/>
              </a:spcBef>
              <a:spcAft>
                <a:spcPts val="0"/>
              </a:spcAft>
              <a:buSzPts val="1100"/>
              <a:buNone/>
            </a:pPr>
            <a:r>
              <a:rPr lang="en-US" dirty="0"/>
              <a:t>Newcastle, </a:t>
            </a:r>
            <a:r>
              <a:rPr lang="en-US" dirty="0" err="1"/>
              <a:t>Bretlandi</a:t>
            </a:r>
            <a:r>
              <a:rPr lang="en-US" dirty="0"/>
              <a:t>. Hann hefur alltaf </a:t>
            </a:r>
            <a:r>
              <a:rPr lang="en-US" dirty="0" err="1"/>
              <a:t>verið</a:t>
            </a:r>
            <a:endParaRPr lang="en-US" dirty="0"/>
          </a:p>
          <a:p>
            <a:pPr marL="0" lvl="0" indent="0" algn="l" rtl="0">
              <a:lnSpc>
                <a:spcPct val="100000"/>
              </a:lnSpc>
              <a:spcBef>
                <a:spcPts val="0"/>
              </a:spcBef>
              <a:spcAft>
                <a:spcPts val="0"/>
              </a:spcAft>
              <a:buSzPts val="1100"/>
              <a:buNone/>
            </a:pPr>
            <a:r>
              <a:rPr lang="en-US" dirty="0" err="1"/>
              <a:t>vinnusamur</a:t>
            </a:r>
            <a:r>
              <a:rPr lang="en-US" dirty="0"/>
              <a:t> og átti ekki í </a:t>
            </a:r>
            <a:r>
              <a:rPr lang="en-US" dirty="0" err="1"/>
              <a:t>neinum</a:t>
            </a:r>
            <a:r>
              <a:rPr lang="en-US" dirty="0"/>
              <a:t> </a:t>
            </a:r>
            <a:r>
              <a:rPr lang="en-US" dirty="0" err="1"/>
              <a:t>vandræðum</a:t>
            </a:r>
            <a:r>
              <a:rPr lang="en-US" dirty="0"/>
              <a:t> </a:t>
            </a:r>
            <a:r>
              <a:rPr lang="en-US" dirty="0" err="1"/>
              <a:t>með</a:t>
            </a:r>
            <a:r>
              <a:rPr lang="en-US" dirty="0"/>
              <a:t> </a:t>
            </a:r>
            <a:r>
              <a:rPr lang="en-US" dirty="0" err="1"/>
              <a:t>að</a:t>
            </a:r>
            <a:endParaRPr lang="en-US" dirty="0"/>
          </a:p>
          <a:p>
            <a:pPr marL="0" lvl="0" indent="0" algn="l" rtl="0">
              <a:lnSpc>
                <a:spcPct val="100000"/>
              </a:lnSpc>
              <a:spcBef>
                <a:spcPts val="0"/>
              </a:spcBef>
              <a:spcAft>
                <a:spcPts val="0"/>
              </a:spcAft>
              <a:buSzPts val="1100"/>
              <a:buNone/>
            </a:pPr>
            <a:r>
              <a:rPr lang="en-US" dirty="0" err="1"/>
              <a:t>fá</a:t>
            </a:r>
            <a:r>
              <a:rPr lang="en-US" dirty="0"/>
              <a:t> vinnu í </a:t>
            </a:r>
            <a:r>
              <a:rPr lang="en-US" dirty="0" err="1"/>
              <a:t>Bretlandi</a:t>
            </a:r>
            <a:r>
              <a:rPr lang="en-US" dirty="0"/>
              <a:t> aftur.</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is-IS" dirty="0"/>
              <a:t>Guðrún 61 árs kona</a:t>
            </a:r>
          </a:p>
          <a:p>
            <a:pPr marL="0" lvl="0" indent="0" algn="l" rtl="0">
              <a:lnSpc>
                <a:spcPct val="100000"/>
              </a:lnSpc>
              <a:spcBef>
                <a:spcPts val="0"/>
              </a:spcBef>
              <a:spcAft>
                <a:spcPts val="0"/>
              </a:spcAft>
              <a:buSzPts val="1100"/>
              <a:buNone/>
            </a:pPr>
            <a:endParaRPr lang="is-IS" dirty="0"/>
          </a:p>
          <a:p>
            <a:pPr marL="0" lvl="0" indent="0" algn="l" rtl="0">
              <a:lnSpc>
                <a:spcPct val="100000"/>
              </a:lnSpc>
              <a:spcBef>
                <a:spcPts val="0"/>
              </a:spcBef>
              <a:spcAft>
                <a:spcPts val="0"/>
              </a:spcAft>
              <a:buSzPts val="1100"/>
              <a:buNone/>
            </a:pPr>
            <a:r>
              <a:rPr lang="is-IS" dirty="0"/>
              <a:t>Fráskilin, uppkomin börn. Var gift</a:t>
            </a:r>
          </a:p>
          <a:p>
            <a:pPr marL="0" lvl="0" indent="0" algn="l" rtl="0">
              <a:lnSpc>
                <a:spcPct val="100000"/>
              </a:lnSpc>
              <a:spcBef>
                <a:spcPts val="0"/>
              </a:spcBef>
              <a:spcAft>
                <a:spcPts val="0"/>
              </a:spcAft>
              <a:buSzPts val="1100"/>
              <a:buNone/>
            </a:pPr>
            <a:r>
              <a:rPr lang="is-IS" dirty="0"/>
              <a:t>erlendum manni og bjó lengi erlendis</a:t>
            </a:r>
          </a:p>
          <a:p>
            <a:pPr marL="0" lvl="0" indent="0" algn="l" rtl="0">
              <a:lnSpc>
                <a:spcPct val="100000"/>
              </a:lnSpc>
              <a:spcBef>
                <a:spcPts val="0"/>
              </a:spcBef>
              <a:spcAft>
                <a:spcPts val="0"/>
              </a:spcAft>
              <a:buSzPts val="1100"/>
              <a:buNone/>
            </a:pPr>
            <a:r>
              <a:rPr lang="is-IS" dirty="0"/>
              <a:t>með honum.</a:t>
            </a:r>
          </a:p>
          <a:p>
            <a:pPr marL="0" lvl="0" indent="0" algn="l" rtl="0">
              <a:lnSpc>
                <a:spcPct val="100000"/>
              </a:lnSpc>
              <a:spcBef>
                <a:spcPts val="0"/>
              </a:spcBef>
              <a:spcAft>
                <a:spcPts val="0"/>
              </a:spcAft>
              <a:buSzPts val="1100"/>
              <a:buNone/>
            </a:pPr>
            <a:r>
              <a:rPr lang="is-IS" dirty="0"/>
              <a:t>Vinnur sem verkefnastjóri á skrifstofu. Hefur mikla</a:t>
            </a:r>
          </a:p>
          <a:p>
            <a:pPr marL="0" lvl="0" indent="0" algn="l" rtl="0">
              <a:lnSpc>
                <a:spcPct val="100000"/>
              </a:lnSpc>
              <a:spcBef>
                <a:spcPts val="0"/>
              </a:spcBef>
              <a:spcAft>
                <a:spcPts val="0"/>
              </a:spcAft>
              <a:buSzPts val="1100"/>
              <a:buNone/>
            </a:pPr>
            <a:r>
              <a:rPr lang="is-IS" dirty="0"/>
              <a:t>reynslu af skrifstofustörfum. Var heimavinnandi á</a:t>
            </a:r>
          </a:p>
          <a:p>
            <a:pPr marL="0" lvl="0" indent="0" algn="l" rtl="0">
              <a:lnSpc>
                <a:spcPct val="100000"/>
              </a:lnSpc>
              <a:spcBef>
                <a:spcPts val="0"/>
              </a:spcBef>
              <a:spcAft>
                <a:spcPts val="0"/>
              </a:spcAft>
              <a:buSzPts val="1100"/>
              <a:buNone/>
            </a:pPr>
            <a:r>
              <a:rPr lang="is-IS" dirty="0"/>
              <a:t>sínum yngri árum og er því ekki með full</a:t>
            </a:r>
          </a:p>
          <a:p>
            <a:pPr marL="0" lvl="0" indent="0" algn="l" rtl="0">
              <a:lnSpc>
                <a:spcPct val="100000"/>
              </a:lnSpc>
              <a:spcBef>
                <a:spcPts val="0"/>
              </a:spcBef>
              <a:spcAft>
                <a:spcPts val="0"/>
              </a:spcAft>
              <a:buSzPts val="1100"/>
              <a:buNone/>
            </a:pPr>
            <a:r>
              <a:rPr lang="is-IS" dirty="0"/>
              <a:t>lífeyrisréttindi.</a:t>
            </a: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5" name="Google Shape;475;p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5" name="Google Shape;485;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a:t>
            </a:r>
            <a:r>
              <a:rPr lang="en-US" b="0" i="0" dirty="0">
                <a:solidFill>
                  <a:srgbClr val="464646"/>
                </a:solidFill>
                <a:effectLst/>
                <a:latin typeface="IBM Plex Serif" panose="020B0604020202020204" pitchFamily="18" charset="0"/>
              </a:rPr>
              <a:t>This lack of support for flexible working arrangements has impacted parents, particularly women, and carers more dramatically, leading to increased workloads as the boundaries between work and home life disappear.”</a:t>
            </a:r>
          </a:p>
          <a:p>
            <a:pPr marL="0" lvl="0" indent="0" algn="l" rtl="0">
              <a:lnSpc>
                <a:spcPct val="100000"/>
              </a:lnSpc>
              <a:spcBef>
                <a:spcPts val="0"/>
              </a:spcBef>
              <a:spcAft>
                <a:spcPts val="0"/>
              </a:spcAft>
              <a:buSzPts val="1100"/>
              <a:buNone/>
            </a:pPr>
            <a:r>
              <a:rPr lang="en-US" dirty="0"/>
              <a:t>“</a:t>
            </a:r>
            <a:r>
              <a:rPr lang="en-US" b="0" i="0" dirty="0">
                <a:solidFill>
                  <a:srgbClr val="464646"/>
                </a:solidFill>
                <a:effectLst/>
                <a:latin typeface="IBM Plex Serif" panose="02060503050406000203" pitchFamily="18" charset="0"/>
              </a:rPr>
              <a:t>while home working is about place and location, flexible working is also about time, working patterns, type of contract and type of work. The majority of the workforce is not able to work from home, says Hill, as homeworking is only suitable for office-based staff or those in knowledge-intensive roles. In contrast, real flexible working has the potential to benefit a much wider workforce.”</a:t>
            </a:r>
          </a:p>
          <a:p>
            <a:pPr marL="0" lvl="0" indent="0" algn="l" rtl="0">
              <a:lnSpc>
                <a:spcPct val="100000"/>
              </a:lnSpc>
              <a:spcBef>
                <a:spcPts val="0"/>
              </a:spcBef>
              <a:spcAft>
                <a:spcPts val="0"/>
              </a:spcAft>
              <a:buSzPts val="1100"/>
              <a:buNone/>
            </a:pPr>
            <a:endParaRPr lang="en-US" b="0" i="0" dirty="0">
              <a:solidFill>
                <a:srgbClr val="464646"/>
              </a:solidFill>
              <a:effectLst/>
              <a:latin typeface="IBM Plex Serif" panose="02060503050406000203" pitchFamily="18" charset="0"/>
            </a:endParaRPr>
          </a:p>
          <a:p>
            <a:pPr marL="0" lvl="0" indent="0" algn="l" rtl="0">
              <a:lnSpc>
                <a:spcPct val="100000"/>
              </a:lnSpc>
              <a:spcBef>
                <a:spcPts val="0"/>
              </a:spcBef>
              <a:spcAft>
                <a:spcPts val="0"/>
              </a:spcAft>
              <a:buSzPts val="1100"/>
              <a:buNone/>
            </a:pPr>
            <a:r>
              <a:rPr lang="is-IS" dirty="0"/>
              <a:t>https://www.thecareerpsychologist.com/wp-content/uploads/Daily-working-from-home-TCP-checklist-v2.pdf</a:t>
            </a:r>
            <a:endParaRPr lang="en-US" b="0" i="0" dirty="0">
              <a:solidFill>
                <a:srgbClr val="464646"/>
              </a:solidFill>
              <a:effectLst/>
              <a:latin typeface="IBM Plex Serif" panose="02060503050406000203" pitchFamily="18" charset="0"/>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4" name="Google Shape;494;p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lvl="0" indent="-342900">
              <a:buFont typeface="Symbol" panose="05050102010706020507" pitchFamily="18" charset="2"/>
              <a:buChar char=""/>
            </a:pPr>
            <a:r>
              <a:rPr lang="is-IS" sz="1100" dirty="0">
                <a:solidFill>
                  <a:srgbClr val="000000"/>
                </a:solidFill>
                <a:effectLst/>
                <a:latin typeface="Poppins" panose="00000500000000000000" pitchFamily="2" charset="0"/>
                <a:ea typeface="Calibri" panose="020F0502020204030204" pitchFamily="34" charset="0"/>
                <a:cs typeface="Times New Roman" panose="02020603050405020304" pitchFamily="18" charset="0"/>
              </a:rPr>
              <a:t>Samkeppnisforskot</a:t>
            </a:r>
          </a:p>
          <a:p>
            <a:pPr marL="342900" lvl="0" indent="-342900">
              <a:buFont typeface="Symbol" panose="05050102010706020507" pitchFamily="18" charset="2"/>
              <a:buChar char=""/>
            </a:pPr>
            <a:r>
              <a:rPr lang="en-GB" sz="1100" dirty="0" err="1">
                <a:solidFill>
                  <a:srgbClr val="000000"/>
                </a:solidFill>
                <a:effectLst/>
                <a:latin typeface="Poppins" panose="00000500000000000000" pitchFamily="2" charset="0"/>
                <a:ea typeface="Times New Roman" panose="02020603050405020304" pitchFamily="18" charset="0"/>
                <a:cs typeface="Poppins" panose="00000500000000000000" pitchFamily="2" charset="0"/>
              </a:rPr>
              <a:t>Að</a:t>
            </a:r>
            <a:r>
              <a:rPr lang="en-GB" sz="1100" dirty="0">
                <a:solidFill>
                  <a:srgbClr val="000000"/>
                </a:solidFill>
                <a:effectLst/>
                <a:latin typeface="Poppins" panose="00000500000000000000" pitchFamily="2" charset="0"/>
                <a:ea typeface="Times New Roman" panose="02020603050405020304" pitchFamily="18" charset="0"/>
                <a:cs typeface="Poppins" panose="00000500000000000000" pitchFamily="2" charset="0"/>
              </a:rPr>
              <a:t> </a:t>
            </a:r>
            <a:r>
              <a:rPr lang="en-GB" sz="1100" dirty="0" err="1">
                <a:solidFill>
                  <a:srgbClr val="000000"/>
                </a:solidFill>
                <a:effectLst/>
                <a:latin typeface="Poppins" panose="00000500000000000000" pitchFamily="2" charset="0"/>
                <a:ea typeface="Times New Roman" panose="02020603050405020304" pitchFamily="18" charset="0"/>
                <a:cs typeface="Poppins" panose="00000500000000000000" pitchFamily="2" charset="0"/>
              </a:rPr>
              <a:t>halda</a:t>
            </a:r>
            <a:r>
              <a:rPr lang="en-GB" sz="1100" dirty="0">
                <a:solidFill>
                  <a:srgbClr val="000000"/>
                </a:solidFill>
                <a:effectLst/>
                <a:latin typeface="Poppins" panose="00000500000000000000" pitchFamily="2" charset="0"/>
                <a:ea typeface="Times New Roman" panose="02020603050405020304" pitchFamily="18" charset="0"/>
                <a:cs typeface="Poppins" panose="00000500000000000000" pitchFamily="2" charset="0"/>
              </a:rPr>
              <a:t> </a:t>
            </a:r>
            <a:r>
              <a:rPr lang="en-GB" sz="1100" dirty="0" err="1">
                <a:solidFill>
                  <a:srgbClr val="000000"/>
                </a:solidFill>
                <a:effectLst/>
                <a:latin typeface="Poppins" panose="00000500000000000000" pitchFamily="2" charset="0"/>
                <a:ea typeface="Times New Roman" panose="02020603050405020304" pitchFamily="18" charset="0"/>
                <a:cs typeface="Poppins" panose="00000500000000000000" pitchFamily="2" charset="0"/>
              </a:rPr>
              <a:t>starfsfólki</a:t>
            </a:r>
            <a:endParaRPr lang="is-IS" sz="1100" dirty="0">
              <a:solidFill>
                <a:srgbClr val="000000"/>
              </a:solidFill>
              <a:effectLst/>
              <a:latin typeface="Poppins" panose="00000500000000000000" pitchFamily="2"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3" name="Google Shape;503;p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a:lnSpc>
                <a:spcPct val="115000"/>
              </a:lnSpc>
              <a:spcAft>
                <a:spcPts val="800"/>
              </a:spcAft>
              <a:buNone/>
            </a:pPr>
            <a:r>
              <a:rPr lang="is-IS" sz="1800" dirty="0">
                <a:solidFill>
                  <a:srgbClr val="000000"/>
                </a:solidFill>
                <a:effectLst/>
                <a:latin typeface="Poppins" panose="00000500000000000000" pitchFamily="2" charset="0"/>
                <a:ea typeface="Calibri" panose="020F0502020204030204" pitchFamily="34" charset="0"/>
                <a:cs typeface="Times New Roman" panose="02020603050405020304" pitchFamily="18" charset="0"/>
              </a:rPr>
              <a:t>Sveigjanleikahjólið</a:t>
            </a:r>
          </a:p>
          <a:p>
            <a:pPr marL="158750" indent="0">
              <a:lnSpc>
                <a:spcPct val="115000"/>
              </a:lnSpc>
              <a:spcAft>
                <a:spcPts val="800"/>
              </a:spcAft>
              <a:buNone/>
            </a:pPr>
            <a:r>
              <a:rPr lang="is-IS" sz="1800" dirty="0">
                <a:solidFill>
                  <a:srgbClr val="000000"/>
                </a:solidFill>
                <a:effectLst/>
                <a:latin typeface="Poppins" panose="00000500000000000000" pitchFamily="2" charset="0"/>
                <a:ea typeface="Calibri" panose="020F0502020204030204" pitchFamily="34" charset="0"/>
                <a:cs typeface="Times New Roman" panose="02020603050405020304" pitchFamily="18" charset="0"/>
              </a:rPr>
              <a:t>Ávinningur er mjög einstaklingsbundið mat</a:t>
            </a:r>
          </a:p>
          <a:p>
            <a:pPr marL="158750" indent="0">
              <a:lnSpc>
                <a:spcPct val="115000"/>
              </a:lnSpc>
              <a:spcAft>
                <a:spcPts val="800"/>
              </a:spcAft>
              <a:buNone/>
            </a:pPr>
            <a:r>
              <a:rPr lang="is-IS" sz="1800" dirty="0" err="1">
                <a:solidFill>
                  <a:srgbClr val="000000"/>
                </a:solidFill>
                <a:effectLst/>
                <a:latin typeface="Poppins" panose="00000500000000000000" pitchFamily="2" charset="0"/>
                <a:ea typeface="Calibri" panose="020F0502020204030204" pitchFamily="34" charset="0"/>
                <a:cs typeface="Times New Roman" panose="02020603050405020304" pitchFamily="18" charset="0"/>
              </a:rPr>
              <a:t>Framsæknir</a:t>
            </a:r>
            <a:r>
              <a:rPr lang="is-IS" sz="1800" dirty="0">
                <a:solidFill>
                  <a:srgbClr val="000000"/>
                </a:solidFill>
                <a:effectLst/>
                <a:latin typeface="Poppins" panose="00000500000000000000" pitchFamily="2" charset="0"/>
                <a:ea typeface="Calibri" panose="020F0502020204030204" pitchFamily="34" charset="0"/>
                <a:cs typeface="Times New Roman" panose="02020603050405020304" pitchFamily="18" charset="0"/>
              </a:rPr>
              <a:t> vinnuveitendur bjóða upp á úrval fríðinda sem hægt er að sérsníða.</a:t>
            </a:r>
          </a:p>
          <a:p>
            <a:pPr>
              <a:lnSpc>
                <a:spcPct val="115000"/>
              </a:lnSpc>
              <a:spcAft>
                <a:spcPts val="800"/>
              </a:spcAft>
            </a:pPr>
            <a:r>
              <a:rPr lang="is-IS" sz="1800" dirty="0">
                <a:solidFill>
                  <a:srgbClr val="000000"/>
                </a:solidFill>
                <a:effectLst/>
                <a:latin typeface="Poppins" panose="00000500000000000000" pitchFamily="2" charset="0"/>
                <a:ea typeface="Calibri" panose="020F0502020204030204" pitchFamily="34" charset="0"/>
                <a:cs typeface="Times New Roman" panose="02020603050405020304" pitchFamily="18" charset="0"/>
              </a:rPr>
              <a:t>Sem dæmi má nefna:</a:t>
            </a:r>
          </a:p>
          <a:p>
            <a:pPr marL="800100" lvl="1" indent="-342900">
              <a:buFont typeface="Symbol" panose="05050102010706020507" pitchFamily="18" charset="2"/>
              <a:buChar char=""/>
            </a:pPr>
            <a:r>
              <a:rPr lang="is-IS" sz="1800" dirty="0">
                <a:solidFill>
                  <a:srgbClr val="000000"/>
                </a:solidFill>
                <a:effectLst/>
                <a:latin typeface="Poppins" panose="00000500000000000000" pitchFamily="2" charset="0"/>
                <a:ea typeface="Calibri" panose="020F0502020204030204" pitchFamily="34" charset="0"/>
                <a:cs typeface="Times New Roman" panose="02020603050405020304" pitchFamily="18" charset="0"/>
              </a:rPr>
              <a:t>Frí á afmælisdaginn – eða auka árlegur leyfisdagur (fyrir þá sem eiga afmæli á jóladag)</a:t>
            </a:r>
          </a:p>
          <a:p>
            <a:pPr marL="800100" lvl="1" indent="-342900">
              <a:buFont typeface="Symbol" panose="05050102010706020507" pitchFamily="18" charset="2"/>
              <a:buChar char=""/>
            </a:pPr>
            <a:r>
              <a:rPr lang="is-IS" sz="1800" dirty="0">
                <a:solidFill>
                  <a:srgbClr val="000000"/>
                </a:solidFill>
                <a:effectLst/>
                <a:latin typeface="Poppins" panose="00000500000000000000" pitchFamily="2" charset="0"/>
                <a:ea typeface="Calibri" panose="020F0502020204030204" pitchFamily="34" charset="0"/>
                <a:cs typeface="Times New Roman" panose="02020603050405020304" pitchFamily="18" charset="0"/>
              </a:rPr>
              <a:t>fjármögnun á símenntun og starfsþróun starfsmanna</a:t>
            </a:r>
          </a:p>
          <a:p>
            <a:pPr marL="800100" lvl="1" indent="-342900">
              <a:buFont typeface="Symbol" panose="05050102010706020507" pitchFamily="18" charset="2"/>
              <a:buChar char=""/>
            </a:pPr>
            <a:r>
              <a:rPr lang="is-IS" sz="1800" dirty="0">
                <a:solidFill>
                  <a:srgbClr val="000000"/>
                </a:solidFill>
                <a:effectLst/>
                <a:latin typeface="Poppins" panose="00000500000000000000" pitchFamily="2" charset="0"/>
                <a:ea typeface="Calibri" panose="020F0502020204030204" pitchFamily="34" charset="0"/>
                <a:cs typeface="Times New Roman" panose="02020603050405020304" pitchFamily="18" charset="0"/>
              </a:rPr>
              <a:t>Niðurgreiddar ferðir</a:t>
            </a:r>
          </a:p>
          <a:p>
            <a:pPr marL="800100" lvl="1" indent="-342900">
              <a:buFont typeface="Symbol" panose="05050102010706020507" pitchFamily="18" charset="2"/>
              <a:buChar char=""/>
            </a:pPr>
            <a:r>
              <a:rPr lang="is-IS" sz="1800" dirty="0">
                <a:solidFill>
                  <a:srgbClr val="000000"/>
                </a:solidFill>
                <a:effectLst/>
                <a:latin typeface="Poppins" panose="00000500000000000000" pitchFamily="2" charset="0"/>
                <a:ea typeface="Calibri" panose="020F0502020204030204" pitchFamily="34" charset="0"/>
                <a:cs typeface="Times New Roman" panose="02020603050405020304" pitchFamily="18" charset="0"/>
              </a:rPr>
              <a:t>Niðurgreidd líkamsrækt</a:t>
            </a:r>
          </a:p>
          <a:p>
            <a:pPr marL="800100" lvl="1" indent="-342900">
              <a:buFont typeface="Symbol" panose="05050102010706020507" pitchFamily="18" charset="2"/>
              <a:buChar char=""/>
            </a:pPr>
            <a:r>
              <a:rPr lang="is-IS" sz="1800" dirty="0">
                <a:solidFill>
                  <a:srgbClr val="000000"/>
                </a:solidFill>
                <a:effectLst/>
                <a:latin typeface="Poppins" panose="00000500000000000000" pitchFamily="2" charset="0"/>
                <a:ea typeface="Calibri" panose="020F0502020204030204" pitchFamily="34" charset="0"/>
                <a:cs typeface="Times New Roman" panose="02020603050405020304" pitchFamily="18" charset="0"/>
              </a:rPr>
              <a:t>Fjármögnun á fjarvinnu</a:t>
            </a:r>
          </a:p>
          <a:p>
            <a:pPr marL="800100" lvl="1" indent="-342900">
              <a:buFont typeface="Symbol" panose="05050102010706020507" pitchFamily="18" charset="2"/>
              <a:buChar char=""/>
            </a:pPr>
            <a:r>
              <a:rPr lang="is-IS" sz="1800" dirty="0">
                <a:solidFill>
                  <a:srgbClr val="000000"/>
                </a:solidFill>
                <a:effectLst/>
                <a:latin typeface="Poppins" panose="00000500000000000000" pitchFamily="2" charset="0"/>
                <a:ea typeface="Calibri" panose="020F0502020204030204" pitchFamily="34" charset="0"/>
                <a:cs typeface="Times New Roman" panose="02020603050405020304" pitchFamily="18" charset="0"/>
              </a:rPr>
              <a:t>barnapössun á vinnustað / niðurgreidd pláss</a:t>
            </a:r>
          </a:p>
          <a:p>
            <a:pPr marL="800100" lvl="1" indent="-342900">
              <a:buFont typeface="Symbol" panose="05050102010706020507" pitchFamily="18" charset="2"/>
              <a:buChar char=""/>
            </a:pPr>
            <a:r>
              <a:rPr lang="is-IS" sz="1800" dirty="0">
                <a:solidFill>
                  <a:srgbClr val="000000"/>
                </a:solidFill>
                <a:effectLst/>
                <a:latin typeface="Poppins" panose="00000500000000000000" pitchFamily="2" charset="0"/>
                <a:ea typeface="Calibri" panose="020F0502020204030204" pitchFamily="34" charset="0"/>
                <a:cs typeface="Times New Roman" panose="02020603050405020304" pitchFamily="18" charset="0"/>
              </a:rPr>
              <a:t>Hádegismatur / kaffi / matarmiðar / niðurgreiðsla</a:t>
            </a:r>
          </a:p>
          <a:p>
            <a:pPr marL="800100" lvl="1" indent="-342900">
              <a:buFont typeface="Symbol" panose="05050102010706020507" pitchFamily="18" charset="2"/>
              <a:buChar char=""/>
            </a:pPr>
            <a:r>
              <a:rPr lang="is-IS" sz="1800" dirty="0">
                <a:solidFill>
                  <a:srgbClr val="000000"/>
                </a:solidFill>
                <a:effectLst/>
                <a:latin typeface="Poppins" panose="00000500000000000000" pitchFamily="2" charset="0"/>
                <a:ea typeface="Calibri" panose="020F0502020204030204" pitchFamily="34" charset="0"/>
                <a:cs typeface="Times New Roman" panose="02020603050405020304" pitchFamily="18" charset="0"/>
              </a:rPr>
              <a:t>Námskeið og vinnustofur</a:t>
            </a:r>
          </a:p>
          <a:p>
            <a:pPr marL="800100" lvl="1" indent="-342900">
              <a:buFont typeface="Symbol" panose="05050102010706020507" pitchFamily="18" charset="2"/>
              <a:buChar char=""/>
            </a:pPr>
            <a:r>
              <a:rPr lang="is-IS" sz="1800" dirty="0">
                <a:solidFill>
                  <a:srgbClr val="000000"/>
                </a:solidFill>
                <a:effectLst/>
                <a:latin typeface="Poppins" panose="00000500000000000000" pitchFamily="2" charset="0"/>
                <a:ea typeface="Calibri" panose="020F0502020204030204" pitchFamily="34" charset="0"/>
                <a:cs typeface="Times New Roman" panose="02020603050405020304" pitchFamily="18" charset="0"/>
              </a:rPr>
              <a:t>Sveigjanlegur vinnutími, frí á móti</a:t>
            </a:r>
          </a:p>
          <a:p>
            <a:pPr marL="800100" lvl="1" indent="-342900">
              <a:buFont typeface="Symbol" panose="05050102010706020507" pitchFamily="18" charset="2"/>
              <a:buChar char=""/>
            </a:pPr>
            <a:r>
              <a:rPr lang="is-IS" sz="1800" dirty="0">
                <a:solidFill>
                  <a:srgbClr val="000000"/>
                </a:solidFill>
                <a:effectLst/>
                <a:latin typeface="Poppins" panose="00000500000000000000" pitchFamily="2" charset="0"/>
                <a:ea typeface="Calibri" panose="020F0502020204030204" pitchFamily="34" charset="0"/>
                <a:cs typeface="Times New Roman" panose="02020603050405020304" pitchFamily="18" charset="0"/>
              </a:rPr>
              <a:t>Hjólað í vinnuna / reiðhjólastyrkur</a:t>
            </a:r>
          </a:p>
          <a:p>
            <a:pPr>
              <a:lnSpc>
                <a:spcPct val="115000"/>
              </a:lnSpc>
              <a:spcAft>
                <a:spcPts val="800"/>
              </a:spcAft>
            </a:pPr>
            <a:r>
              <a:rPr lang="en-GB" sz="1800" dirty="0">
                <a:solidFill>
                  <a:srgbClr val="000000"/>
                </a:solidFill>
                <a:effectLst/>
                <a:latin typeface="Poppins" panose="00000500000000000000" pitchFamily="2" charset="0"/>
                <a:ea typeface="Times New Roman" panose="02020603050405020304" pitchFamily="18" charset="0"/>
                <a:cs typeface="Poppins" panose="00000500000000000000" pitchFamily="2" charset="0"/>
              </a:rPr>
              <a:t> </a:t>
            </a:r>
            <a:endParaRPr lang="is-IS" sz="1800" dirty="0">
              <a:solidFill>
                <a:srgbClr val="000000"/>
              </a:solidFill>
              <a:effectLst/>
              <a:latin typeface="Poppins" panose="00000500000000000000" pitchFamily="2" charset="0"/>
              <a:ea typeface="Calibri" panose="020F0502020204030204" pitchFamily="34" charset="0"/>
              <a:cs typeface="Times New Roman" panose="02020603050405020304" pitchFamily="18" charset="0"/>
            </a:endParaRPr>
          </a:p>
          <a:p>
            <a:pPr>
              <a:lnSpc>
                <a:spcPct val="115000"/>
              </a:lnSpc>
              <a:spcAft>
                <a:spcPts val="800"/>
              </a:spcAft>
            </a:pPr>
            <a:r>
              <a:rPr lang="is-IS" sz="1800" dirty="0">
                <a:solidFill>
                  <a:srgbClr val="000000"/>
                </a:solidFill>
                <a:effectLst/>
                <a:latin typeface="Poppins" panose="00000500000000000000" pitchFamily="2" charset="0"/>
                <a:ea typeface="Calibri" panose="020F0502020204030204" pitchFamily="34" charset="0"/>
                <a:cs typeface="Times New Roman" panose="02020603050405020304" pitchFamily="18" charset="0"/>
              </a:rPr>
              <a:t>Hvað hægt er að bjóða fer eftir stærð og úrræðum fyrirtækja.</a:t>
            </a:r>
          </a:p>
          <a:p>
            <a:pPr marL="0" lvl="0" indent="0" fontAlgn="base">
              <a:lnSpc>
                <a:spcPct val="115000"/>
              </a:lnSpc>
              <a:spcAft>
                <a:spcPts val="800"/>
              </a:spcAft>
              <a:buSzPts val="1000"/>
              <a:buFont typeface="Symbol" panose="05050102010706020507" pitchFamily="18" charset="2"/>
              <a:buNone/>
              <a:tabLst>
                <a:tab pos="228600" algn="l"/>
              </a:tabLst>
            </a:pPr>
            <a:r>
              <a:rPr lang="is-IS" sz="1800" dirty="0">
                <a:solidFill>
                  <a:srgbClr val="000000"/>
                </a:solidFill>
                <a:effectLst/>
                <a:latin typeface="Poppins" panose="00000500000000000000" pitchFamily="2" charset="0"/>
                <a:ea typeface="Calibri" panose="020F0502020204030204" pitchFamily="34" charset="0"/>
                <a:cs typeface="Times New Roman" panose="02020603050405020304" pitchFamily="18" charset="0"/>
              </a:rPr>
              <a:t>Hafið þið fleiri hugmyndir um sveigjanleika?</a:t>
            </a:r>
          </a:p>
          <a:p>
            <a:pPr marL="0" lvl="0" indent="0" fontAlgn="base">
              <a:lnSpc>
                <a:spcPct val="115000"/>
              </a:lnSpc>
              <a:spcAft>
                <a:spcPts val="800"/>
              </a:spcAft>
              <a:buSzPts val="1000"/>
              <a:buFont typeface="Symbol" panose="05050102010706020507" pitchFamily="18" charset="2"/>
              <a:buNone/>
              <a:tabLst>
                <a:tab pos="228600" algn="l"/>
              </a:tabLst>
            </a:pPr>
            <a:r>
              <a:rPr lang="is-IS" sz="1800" dirty="0">
                <a:solidFill>
                  <a:srgbClr val="000000"/>
                </a:solidFill>
                <a:effectLst/>
                <a:latin typeface="Poppins" panose="00000500000000000000" pitchFamily="2" charset="0"/>
                <a:ea typeface="Calibri" panose="020F0502020204030204" pitchFamily="34" charset="0"/>
                <a:cs typeface="Times New Roman" panose="02020603050405020304" pitchFamily="18" charset="0"/>
              </a:rPr>
              <a:t>Hugmyndir um eigin hjól af því sem er mögulegt innan viðráðanlegra marka?</a:t>
            </a:r>
          </a:p>
          <a:p>
            <a:pPr marL="0" lvl="0" indent="0" fontAlgn="base">
              <a:lnSpc>
                <a:spcPct val="115000"/>
              </a:lnSpc>
              <a:spcAft>
                <a:spcPts val="800"/>
              </a:spcAft>
              <a:buSzPts val="1000"/>
              <a:buFont typeface="Symbol" panose="05050102010706020507" pitchFamily="18" charset="2"/>
              <a:buNone/>
              <a:tabLst>
                <a:tab pos="228600" algn="l"/>
              </a:tabLst>
            </a:pPr>
            <a:r>
              <a:rPr lang="is-IS" sz="1800" dirty="0">
                <a:solidFill>
                  <a:srgbClr val="000000"/>
                </a:solidFill>
                <a:effectLst/>
                <a:latin typeface="Poppins" panose="00000500000000000000" pitchFamily="2" charset="0"/>
                <a:ea typeface="Calibri" panose="020F0502020204030204" pitchFamily="34" charset="0"/>
                <a:cs typeface="Times New Roman" panose="02020603050405020304" pitchFamily="18" charset="0"/>
              </a:rPr>
              <a:t>Hagkvæmnismat, kostnaður / ávinningur</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Wheel of flexible benefits graphic designed by Inova</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lang="is-I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126f5255eb1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2" name="Google Shape;512;g126f5255eb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lang="en-US" u="sng" dirty="0">
              <a:solidFill>
                <a:schemeClr val="hlink"/>
              </a:solidFill>
              <a:hlinkClick r:id="rId3"/>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is-IS" sz="1800" u="sng" dirty="0">
                <a:solidFill>
                  <a:srgbClr val="0000FF"/>
                </a:solidFill>
                <a:effectLst/>
                <a:latin typeface="Calibri" panose="020F0502020204030204" pitchFamily="34" charset="0"/>
                <a:ea typeface="Calibri" panose="020F0502020204030204" pitchFamily="34" charset="0"/>
                <a:hlinkClick r:id="rId4"/>
              </a:rPr>
              <a:t>https://cnb.cx/3m3Zdwq</a:t>
            </a:r>
            <a:r>
              <a:rPr lang="is-IS" sz="1800" dirty="0">
                <a:effectLst/>
                <a:latin typeface="Calibri" panose="020F0502020204030204" pitchFamily="34" charset="0"/>
                <a:ea typeface="Calibri" panose="020F0502020204030204" pitchFamily="34" charset="0"/>
              </a:rPr>
              <a:t> </a:t>
            </a:r>
            <a:endParaRPr lang="en-US" u="sng" dirty="0">
              <a:solidFill>
                <a:schemeClr val="hlink"/>
              </a:solidFill>
              <a:hlinkClick r:id="rId3"/>
            </a:endParaRPr>
          </a:p>
          <a:p>
            <a:pPr marL="0" lvl="0" indent="0" algn="l" rtl="0">
              <a:lnSpc>
                <a:spcPct val="100000"/>
              </a:lnSpc>
              <a:spcBef>
                <a:spcPts val="0"/>
              </a:spcBef>
              <a:spcAft>
                <a:spcPts val="0"/>
              </a:spcAft>
              <a:buSzPts val="1100"/>
              <a:buNone/>
            </a:pPr>
            <a:r>
              <a:rPr lang="en-US" u="sng" dirty="0">
                <a:solidFill>
                  <a:schemeClr val="hlink"/>
                </a:solidFill>
                <a:hlinkClick r:id="rId3"/>
              </a:rPr>
              <a:t>https://www.weforum.org/agenda/2021/05/employers-pandemic-covid-19-mental-health/</a:t>
            </a:r>
            <a:endParaRPr dirty="0"/>
          </a:p>
          <a:p>
            <a:pPr marL="0" lvl="0" indent="0" algn="l" rtl="0">
              <a:lnSpc>
                <a:spcPct val="100000"/>
              </a:lnSpc>
              <a:spcBef>
                <a:spcPts val="0"/>
              </a:spcBef>
              <a:spcAft>
                <a:spcPts val="0"/>
              </a:spcAft>
              <a:buSzPts val="1100"/>
              <a:buNone/>
            </a:pPr>
            <a:r>
              <a:rPr lang="en-US" dirty="0"/>
              <a:t>https://www.cipd.co.uk/Images/flexible-hybrid-working-practices-report_tcm18-108941.pdf</a:t>
            </a:r>
          </a:p>
          <a:p>
            <a:pPr algn="l">
              <a:buFont typeface="Arial" panose="020B0604020202020204" pitchFamily="34" charset="0"/>
              <a:buChar char="•"/>
            </a:pPr>
            <a:r>
              <a:rPr lang="en-US" b="0" i="0" dirty="0">
                <a:solidFill>
                  <a:srgbClr val="171717"/>
                </a:solidFill>
                <a:effectLst/>
                <a:latin typeface="Proxima Nova"/>
              </a:rPr>
              <a:t>In a report published Wednesday, the World Economic Forum said the rise of machines and automation would eliminate 85 million jobs by 2025.</a:t>
            </a:r>
          </a:p>
          <a:p>
            <a:pPr algn="l">
              <a:buFont typeface="Arial" panose="020B0604020202020204" pitchFamily="34" charset="0"/>
              <a:buChar char="•"/>
            </a:pPr>
            <a:r>
              <a:rPr lang="en-US" b="0" i="0" dirty="0">
                <a:solidFill>
                  <a:srgbClr val="171717"/>
                </a:solidFill>
                <a:effectLst/>
                <a:latin typeface="Proxima Nova"/>
              </a:rPr>
              <a:t>But at the same time, the WEF expects 97 million new jobs to be created, meaning an overall addition of 12 million jobs.</a:t>
            </a: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3" name="Google Shape;523;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3" name="Google Shape;533;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
        <p:nvSpPr>
          <p:cNvPr id="534" name="Google Shape;534;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12474296616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3" name="Google Shape;543;g12474296616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dirty="0"/>
          </a:p>
        </p:txBody>
      </p:sp>
      <p:sp>
        <p:nvSpPr>
          <p:cNvPr id="544" name="Google Shape;544;g12474296616_0_1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2" name="Google Shape;552;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553" name="Google Shape;553;p4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2" name="Google Shape;552;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553" name="Google Shape;553;p4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45</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0782423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4" name="Google Shape;564;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dirty="0"/>
          </a:p>
        </p:txBody>
      </p:sp>
      <p:sp>
        <p:nvSpPr>
          <p:cNvPr id="565" name="Google Shape;565;p4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46</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9260259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4" name="Google Shape;564;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dirty="0"/>
          </a:p>
        </p:txBody>
      </p:sp>
      <p:sp>
        <p:nvSpPr>
          <p:cNvPr id="565" name="Google Shape;565;p4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12418acd849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97" name="Google Shape;597;g12418acd849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lnSpc>
                <a:spcPct val="115000"/>
              </a:lnSpc>
              <a:spcAft>
                <a:spcPts val="800"/>
              </a:spcAft>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 name="Google Shape;204;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dirty="0"/>
              <a:t>Stats from CIPD </a:t>
            </a:r>
            <a:r>
              <a:rPr lang="en-US" i="1" dirty="0"/>
              <a:t>People Management </a:t>
            </a:r>
            <a:r>
              <a:rPr lang="en-US" dirty="0"/>
              <a:t>magazine  Feb 2021</a:t>
            </a:r>
          </a:p>
          <a:p>
            <a:pPr marL="0" marR="0" lvl="0" indent="0" algn="l" rtl="0">
              <a:lnSpc>
                <a:spcPct val="100000"/>
              </a:lnSpc>
              <a:spcBef>
                <a:spcPts val="0"/>
              </a:spcBef>
              <a:spcAft>
                <a:spcPts val="0"/>
              </a:spcAft>
              <a:buClr>
                <a:srgbClr val="000000"/>
              </a:buClr>
              <a:buSzPts val="1100"/>
              <a:buFont typeface="Arial"/>
              <a:buNone/>
            </a:pPr>
            <a:r>
              <a:rPr lang="en-US" dirty="0"/>
              <a:t>Því </a:t>
            </a:r>
            <a:r>
              <a:rPr lang="en-US" dirty="0" err="1"/>
              <a:t>miður</a:t>
            </a:r>
            <a:r>
              <a:rPr lang="en-US" dirty="0"/>
              <a:t> ekki </a:t>
            </a:r>
            <a:r>
              <a:rPr lang="en-US" dirty="0" err="1"/>
              <a:t>með</a:t>
            </a:r>
            <a:r>
              <a:rPr lang="en-US" dirty="0"/>
              <a:t> </a:t>
            </a:r>
            <a:r>
              <a:rPr lang="en-US" dirty="0" err="1"/>
              <a:t>gögn</a:t>
            </a:r>
            <a:r>
              <a:rPr lang="en-US" dirty="0"/>
              <a:t> um Þetta allt </a:t>
            </a:r>
            <a:r>
              <a:rPr lang="en-US" dirty="0" err="1"/>
              <a:t>héðan</a:t>
            </a:r>
            <a:r>
              <a:rPr lang="en-US" dirty="0"/>
              <a:t> </a:t>
            </a:r>
            <a:r>
              <a:rPr lang="en-US" dirty="0" err="1"/>
              <a:t>en</a:t>
            </a:r>
            <a:r>
              <a:rPr lang="en-US" dirty="0"/>
              <a:t> </a:t>
            </a:r>
            <a:r>
              <a:rPr lang="en-US" dirty="0" err="1"/>
              <a:t>gögn</a:t>
            </a:r>
            <a:r>
              <a:rPr lang="en-US" dirty="0"/>
              <a:t> frá </a:t>
            </a:r>
            <a:r>
              <a:rPr lang="en-US" dirty="0" err="1"/>
              <a:t>hagstofunni</a:t>
            </a:r>
            <a:r>
              <a:rPr lang="en-US" dirty="0"/>
              <a:t> </a:t>
            </a:r>
            <a:r>
              <a:rPr lang="en-US" dirty="0" err="1"/>
              <a:t>sýna</a:t>
            </a:r>
            <a:r>
              <a:rPr lang="en-US" dirty="0"/>
              <a:t> </a:t>
            </a:r>
            <a:r>
              <a:rPr lang="en-US" dirty="0" err="1"/>
              <a:t>að</a:t>
            </a:r>
            <a:r>
              <a:rPr lang="en-US" dirty="0"/>
              <a:t> </a:t>
            </a:r>
            <a:r>
              <a:rPr lang="en-US" dirty="0" err="1"/>
              <a:t>ungt</a:t>
            </a:r>
            <a:r>
              <a:rPr lang="en-US" dirty="0"/>
              <a:t> </a:t>
            </a:r>
            <a:r>
              <a:rPr lang="en-US" dirty="0" err="1"/>
              <a:t>fólk</a:t>
            </a:r>
            <a:r>
              <a:rPr lang="en-US" dirty="0"/>
              <a:t> (16-24) fór </a:t>
            </a:r>
            <a:r>
              <a:rPr lang="en-US" dirty="0" err="1"/>
              <a:t>verr</a:t>
            </a:r>
            <a:r>
              <a:rPr lang="en-US" dirty="0"/>
              <a:t> </a:t>
            </a:r>
            <a:r>
              <a:rPr lang="en-US" dirty="0" err="1"/>
              <a:t>út</a:t>
            </a:r>
            <a:r>
              <a:rPr lang="en-US" dirty="0"/>
              <a:t> </a:t>
            </a:r>
            <a:r>
              <a:rPr lang="en-US" dirty="0" err="1"/>
              <a:t>úr</a:t>
            </a:r>
            <a:r>
              <a:rPr lang="en-US" dirty="0"/>
              <a:t> Covid </a:t>
            </a:r>
            <a:r>
              <a:rPr lang="en-US" dirty="0" err="1"/>
              <a:t>en</a:t>
            </a:r>
            <a:r>
              <a:rPr lang="en-US" dirty="0"/>
              <a:t> </a:t>
            </a:r>
            <a:r>
              <a:rPr lang="en-US" dirty="0" err="1"/>
              <a:t>aðrir</a:t>
            </a:r>
            <a:r>
              <a:rPr lang="en-US" dirty="0"/>
              <a:t> hópar </a:t>
            </a:r>
            <a:r>
              <a:rPr lang="en-US" dirty="0" err="1"/>
              <a:t>samfélagsins</a:t>
            </a:r>
            <a:r>
              <a:rPr lang="en-US" dirty="0"/>
              <a:t> </a:t>
            </a: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 name="Google Shape;14;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5"/>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6"/>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0" name="Google Shape;20;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26" name="Google Shape;2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2" name="Google Shape;32;p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3" name="Google Shape;33;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9" name="Google Shape;39;p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0" name="Google Shape;40;p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1" name="Google Shape;41;p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2" name="Google Shape;4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1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3"/>
          <p:cNvSpPr>
            <a:spLocks noGrp="1"/>
          </p:cNvSpPr>
          <p:nvPr>
            <p:ph type="pic" idx="2"/>
          </p:nvPr>
        </p:nvSpPr>
        <p:spPr>
          <a:xfrm>
            <a:off x="1792288" y="612775"/>
            <a:ext cx="5486400" cy="4114800"/>
          </a:xfrm>
          <a:prstGeom prst="rect">
            <a:avLst/>
          </a:prstGeom>
          <a:noFill/>
          <a:ln>
            <a:noFill/>
          </a:ln>
        </p:spPr>
      </p:sp>
      <p:sp>
        <p:nvSpPr>
          <p:cNvPr id="64" name="Google Shape;64;p1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4"/>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unsplash.com/s/photos/crowd-of-people?utm_source=unsplash&amp;utm_medium=referral&amp;utm_content=creditCopyText"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unsplash.com/@annadziubinska?utm_source=unsplash&amp;utm_medium=referral&amp;utm_content=creditCopyText" TargetMode="External"/><Relationship Id="rId5" Type="http://schemas.openxmlformats.org/officeDocument/2006/relationships/image" Target="../media/image9.jp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hyperlink" Target="https://royalsociety.org/-/media/policy/Publications/2015/unconscious-bias-briefing-2015.pdf"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video" Target="https://www.youtube.com/embed/OoBvzI-YZf4?feature=oembed" TargetMode="Externa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video" Target="https://www.youtube.com/embed/6rEMlnV3lfQ?feature=oembed" TargetMode="External"/><Relationship Id="rId6" Type="http://schemas.openxmlformats.org/officeDocument/2006/relationships/image" Target="../media/image13.jpeg"/><Relationship Id="rId5" Type="http://schemas.openxmlformats.org/officeDocument/2006/relationships/image" Target="../media/image4.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dictionary.cambridge.org/dictionary/english/allyship"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techmonitor.ai/leadership/workforce/fake-flex-working-homeworking-covid-19#:~:text=%E2%80%9CFake%2Dflex%E2%80%9D%2C%20a,or%20available%20for%20their%20business"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unsplash.com/s/photos/crowd-of-people?utm_source=unsplash&amp;utm_medium=referral&amp;utm_content=creditCopyText"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hyperlink" Target="https://unsplash.com/@annadziubinska?utm_source=unsplash&amp;utm_medium=referral&amp;utm_content=creditCopyText" TargetMode="External"/><Relationship Id="rId5" Type="http://schemas.openxmlformats.org/officeDocument/2006/relationships/image" Target="../media/image9.jpg"/><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8" Type="http://schemas.openxmlformats.org/officeDocument/2006/relationships/hyperlink" Target="https://www.gov.uk/government/publications/unconscious-bias-and-diversity-training-what-the-evidence-says" TargetMode="External"/><Relationship Id="rId13" Type="http://schemas.openxmlformats.org/officeDocument/2006/relationships/hyperlink" Target="https://wgha.org.au/how-to-avoid-gender-bias-in-performance-reviews/" TargetMode="External"/><Relationship Id="rId3" Type="http://schemas.openxmlformats.org/officeDocument/2006/relationships/image" Target="../media/image22.png"/><Relationship Id="rId7" Type="http://schemas.openxmlformats.org/officeDocument/2006/relationships/hyperlink" Target="https://www.gov.uk/government/publications/the-report-of-the-commission-on-race-and-ethnic-disparities/summary-of-recommendations" TargetMode="External"/><Relationship Id="rId12" Type="http://schemas.openxmlformats.org/officeDocument/2006/relationships/hyperlink" Target="https://hbr.org/2021/04/research-adding-women-to-the-c-suite-changes-how-companies-think?utm_campaign=hbr&amp;utm_medium=social&amp;utm_source=linkedin" TargetMode="External"/><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hyperlink" Target="https://assets.publishing.service.gov.uk/government/uploads/system/uploads/attachment_data/file/594336/race-in-workplace-mcgregor-smith-review.pdf" TargetMode="External"/><Relationship Id="rId11" Type="http://schemas.openxmlformats.org/officeDocument/2006/relationships/hyperlink" Target="https://libguides.kent-school.edu/race-racism-antiracism/ally" TargetMode="External"/><Relationship Id="rId5" Type="http://schemas.openxmlformats.org/officeDocument/2006/relationships/hyperlink" Target="https://www.mckinsey.com/business-functions/organization/our-insights/gender-diversity-a-corporate-performance-driver" TargetMode="External"/><Relationship Id="rId15" Type="http://schemas.openxmlformats.org/officeDocument/2006/relationships/image" Target="../media/image4.png"/><Relationship Id="rId10" Type="http://schemas.openxmlformats.org/officeDocument/2006/relationships/hyperlink" Target="https://www.medicalnewstoday.com/articles/weathering-what-are-the-health-effects-of-stress-and-discrimination#Quantifying-the-effects-of-weathering" TargetMode="External"/><Relationship Id="rId4" Type="http://schemas.openxmlformats.org/officeDocument/2006/relationships/image" Target="../media/image23.png"/><Relationship Id="rId9" Type="http://schemas.openxmlformats.org/officeDocument/2006/relationships/hyperlink" Target="https://hbr.org/2021/02/are-your-diversity-efforts-othering-underrepresented-groups" TargetMode="External"/><Relationship Id="rId14" Type="http://schemas.openxmlformats.org/officeDocument/2006/relationships/image" Target="../media/image6.png"/></Relationships>
</file>

<file path=ppt/slides/_rels/slide45.xml.rels><?xml version="1.0" encoding="UTF-8" standalone="yes"?>
<Relationships xmlns="http://schemas.openxmlformats.org/package/2006/relationships"><Relationship Id="rId8" Type="http://schemas.openxmlformats.org/officeDocument/2006/relationships/hyperlink" Target="https://www.peoplemanagement.co.uk/news/articles/young-people-and-black-graduates-most-likely-to-be-unemployed-because-of-covid#gref" TargetMode="External"/><Relationship Id="rId13" Type="http://schemas.openxmlformats.org/officeDocument/2006/relationships/hyperlink" Target="https://www.youtube.com/watch?v=OoBvzI-YZf4" TargetMode="External"/><Relationship Id="rId3" Type="http://schemas.openxmlformats.org/officeDocument/2006/relationships/image" Target="../media/image22.png"/><Relationship Id="rId7" Type="http://schemas.openxmlformats.org/officeDocument/2006/relationships/hyperlink" Target="https://www.asi.is/media/317334/covid-og-ojofnudur_300621.pdf" TargetMode="External"/><Relationship Id="rId12" Type="http://schemas.openxmlformats.org/officeDocument/2006/relationships/hyperlink" Target="https://www.youtube.com/watch?v=6rEMlnV3lfQ" TargetMode="External"/><Relationship Id="rId17" Type="http://schemas.openxmlformats.org/officeDocument/2006/relationships/image" Target="../media/image4.png"/><Relationship Id="rId2" Type="http://schemas.openxmlformats.org/officeDocument/2006/relationships/notesSlide" Target="../notesSlides/notesSlide45.xml"/><Relationship Id="rId16"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hyperlink" Target="https://www.cipd.co.uk/news-views/campaigns/flex-from-first#gref" TargetMode="External"/><Relationship Id="rId11" Type="http://schemas.openxmlformats.org/officeDocument/2006/relationships/hyperlink" Target="https://www.aev.is/fjolmenning/hugtakasafn" TargetMode="External"/><Relationship Id="rId5" Type="http://schemas.openxmlformats.org/officeDocument/2006/relationships/hyperlink" Target="https://www.gartner.com/smarterwithgartner/9-future-of-work-trends-post-covid-19" TargetMode="External"/><Relationship Id="rId15" Type="http://schemas.openxmlformats.org/officeDocument/2006/relationships/hyperlink" Target="https://www.cipd.co.uk/Images/flexible-hybrid-working-practices-report_tcm18-108941.pdf" TargetMode="External"/><Relationship Id="rId10" Type="http://schemas.openxmlformats.org/officeDocument/2006/relationships/hyperlink" Target="https://www.peoplemanagement.co.uk/article/1741987/the-importance-of-allyship-in-addressing-unconscious-bias" TargetMode="External"/><Relationship Id="rId4" Type="http://schemas.openxmlformats.org/officeDocument/2006/relationships/image" Target="../media/image23.png"/><Relationship Id="rId9" Type="http://schemas.openxmlformats.org/officeDocument/2006/relationships/hyperlink" Target="https://lifsgaedarannsokn.is/documents/Embla_ofl_2020.pdf" TargetMode="External"/><Relationship Id="rId14" Type="http://schemas.openxmlformats.org/officeDocument/2006/relationships/hyperlink" Target="https://www.weforum.org/agenda/2021/05/employers-pandemic-covid-19-mental-health/"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s://www.vox.com/2015/2/16/8031073/what-are-microaggressions" TargetMode="External"/><Relationship Id="rId13" Type="http://schemas.openxmlformats.org/officeDocument/2006/relationships/image" Target="../media/image6.png"/><Relationship Id="rId3" Type="http://schemas.openxmlformats.org/officeDocument/2006/relationships/image" Target="../media/image22.png"/><Relationship Id="rId7" Type="http://schemas.openxmlformats.org/officeDocument/2006/relationships/hyperlink" Target="https://www.jafnretti.is/is/vinnumarkadur/fjolskylduvaen-vinnumenning/lesefni" TargetMode="External"/><Relationship Id="rId12" Type="http://schemas.openxmlformats.org/officeDocument/2006/relationships/hyperlink" Target="https://www.thecareerpsychologist.com/wp-content/uploads/Daily-working-from-home-TCP-checklist-v2.pdf" TargetMode="External"/><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hyperlink" Target="https://www.jafnretti.is/is/vinnumarkadur/fjolskylduvaen-vinnumenning/samraeming-fjolskyldu-og-atvinnulifs" TargetMode="External"/><Relationship Id="rId11" Type="http://schemas.openxmlformats.org/officeDocument/2006/relationships/hyperlink" Target="https://www.standard.co.uk/lifestyle/what-does-lgbtqia-stand-for-a4460116.html" TargetMode="External"/><Relationship Id="rId5" Type="http://schemas.openxmlformats.org/officeDocument/2006/relationships/hyperlink" Target="https://www.peoplemanagement.co.uk/news/articles/three-quarters-men-feel-stigmatised-taking-extended-paternity-leave" TargetMode="External"/><Relationship Id="rId10" Type="http://schemas.openxmlformats.org/officeDocument/2006/relationships/hyperlink" Target="https://socialprotection-humanrights.org/key-issues/disadvantaged-and-vulnerable-groups/lgbtqi/" TargetMode="External"/><Relationship Id="rId4" Type="http://schemas.openxmlformats.org/officeDocument/2006/relationships/image" Target="../media/image23.png"/><Relationship Id="rId9" Type="http://schemas.openxmlformats.org/officeDocument/2006/relationships/hyperlink" Target="http://genderedinnovations.stanford.edu/policy/timeline.html" TargetMode="External"/><Relationship Id="rId14" Type="http://schemas.openxmlformats.org/officeDocument/2006/relationships/image" Target="../media/image4.png"/></Relationships>
</file>

<file path=ppt/slides/_rels/slide47.xml.rels><?xml version="1.0" encoding="UTF-8" standalone="yes"?>
<Relationships xmlns="http://schemas.openxmlformats.org/package/2006/relationships"><Relationship Id="rId8" Type="http://schemas.openxmlformats.org/officeDocument/2006/relationships/hyperlink" Target="https://hbr.org/2020/11/be-a-better-ally" TargetMode="External"/><Relationship Id="rId13" Type="http://schemas.openxmlformats.org/officeDocument/2006/relationships/image" Target="../media/image6.png"/><Relationship Id="rId3" Type="http://schemas.openxmlformats.org/officeDocument/2006/relationships/image" Target="../media/image22.png"/><Relationship Id="rId7" Type="http://schemas.openxmlformats.org/officeDocument/2006/relationships/hyperlink" Target="https://www.allyship.co.uk/" TargetMode="External"/><Relationship Id="rId12" Type="http://schemas.openxmlformats.org/officeDocument/2006/relationships/hyperlink" Target="https://www.personneltoday.com/hr/giwa-amu-v-department-for-work-and-pensions-injury-to-feelings/" TargetMode="External"/><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hyperlink" Target="https://www.peoplemanagement.co.uk/voices/comment/what-hr-managers-need-to-know-about-misogynoir" TargetMode="External"/><Relationship Id="rId11" Type="http://schemas.openxmlformats.org/officeDocument/2006/relationships/hyperlink" Target="https://www.peoplemanagement.co.uk/article/1741987/the-importance-of-allyship-in-addressing-unconscious-bias" TargetMode="External"/><Relationship Id="rId5" Type="http://schemas.openxmlformats.org/officeDocument/2006/relationships/hyperlink" Target="https://www.resolutionfoundation.org/publications/uneven-steps" TargetMode="External"/><Relationship Id="rId10" Type="http://schemas.openxmlformats.org/officeDocument/2006/relationships/hyperlink" Target="https://www.hrmagazine.co.uk/content/features/six-tips-for-being-a-good-workplace-ally" TargetMode="External"/><Relationship Id="rId4" Type="http://schemas.openxmlformats.org/officeDocument/2006/relationships/image" Target="../media/image23.png"/><Relationship Id="rId9" Type="http://schemas.openxmlformats.org/officeDocument/2006/relationships/hyperlink" Target="https://www.edi.nih.gov/blog/communities/what-allyship" TargetMode="External"/><Relationship Id="rId1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unsplash.com/s/photos/crowd-of-people?utm_source=unsplash&amp;utm_medium=referral&amp;utm_content=creditCopyText"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unsplash.com/@annadziubinska?utm_source=unsplash&amp;utm_medium=referral&amp;utm_content=creditCopyText" TargetMode="External"/><Relationship Id="rId5" Type="http://schemas.openxmlformats.org/officeDocument/2006/relationships/image" Target="../media/image9.jp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endParaRPr/>
          </a:p>
        </p:txBody>
      </p:sp>
      <p:pic>
        <p:nvPicPr>
          <p:cNvPr id="85" name="Google Shape;85;p1"/>
          <p:cNvPicPr preferRelativeResize="0"/>
          <p:nvPr/>
        </p:nvPicPr>
        <p:blipFill rotWithShape="1">
          <a:blip r:embed="rId3">
            <a:alphaModFix/>
          </a:blip>
          <a:srcRect l="1762" t="47329" r="7327"/>
          <a:stretch/>
        </p:blipFill>
        <p:spPr>
          <a:xfrm>
            <a:off x="20" y="0"/>
            <a:ext cx="9143982" cy="6857990"/>
          </a:xfrm>
          <a:prstGeom prst="rect">
            <a:avLst/>
          </a:prstGeom>
          <a:noFill/>
          <a:ln>
            <a:noFill/>
          </a:ln>
        </p:spPr>
      </p:pic>
      <p:pic>
        <p:nvPicPr>
          <p:cNvPr id="86" name="Google Shape;86;p1" descr="Protect"/>
          <p:cNvPicPr preferRelativeResize="0"/>
          <p:nvPr/>
        </p:nvPicPr>
        <p:blipFill rotWithShape="1">
          <a:blip r:embed="rId4">
            <a:alphaModFix/>
          </a:blip>
          <a:srcRect/>
          <a:stretch/>
        </p:blipFill>
        <p:spPr>
          <a:xfrm>
            <a:off x="30225" y="56600"/>
            <a:ext cx="1910035" cy="415500"/>
          </a:xfrm>
          <a:prstGeom prst="rect">
            <a:avLst/>
          </a:prstGeom>
          <a:noFill/>
          <a:ln>
            <a:noFill/>
          </a:ln>
        </p:spPr>
      </p:pic>
      <p:sp>
        <p:nvSpPr>
          <p:cNvPr id="87" name="Google Shape;87;p1"/>
          <p:cNvSpPr txBox="1"/>
          <p:nvPr/>
        </p:nvSpPr>
        <p:spPr>
          <a:xfrm>
            <a:off x="276652" y="6408810"/>
            <a:ext cx="8867328"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1" u="none" strike="noStrike" cap="none">
                <a:solidFill>
                  <a:srgbClr val="1D2129"/>
                </a:solidFill>
                <a:latin typeface="Helvetica Neue"/>
                <a:ea typeface="Helvetica Neue"/>
                <a:cs typeface="Helvetica Neue"/>
                <a:sym typeface="Helvetica Neue"/>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b="0" i="0" u="none" strike="noStrike" cap="none">
              <a:solidFill>
                <a:schemeClr val="dk1"/>
              </a:solidFill>
              <a:latin typeface="Calibri"/>
              <a:ea typeface="Calibri"/>
              <a:cs typeface="Calibri"/>
              <a:sym typeface="Calibri"/>
            </a:endParaRPr>
          </a:p>
        </p:txBody>
      </p:sp>
      <p:pic>
        <p:nvPicPr>
          <p:cNvPr id="88" name="Google Shape;88;p1"/>
          <p:cNvPicPr preferRelativeResize="0"/>
          <p:nvPr/>
        </p:nvPicPr>
        <p:blipFill rotWithShape="1">
          <a:blip r:embed="rId5">
            <a:alphaModFix/>
          </a:blip>
          <a:srcRect/>
          <a:stretch/>
        </p:blipFill>
        <p:spPr>
          <a:xfrm>
            <a:off x="7490768" y="90150"/>
            <a:ext cx="1488906" cy="481276"/>
          </a:xfrm>
          <a:prstGeom prst="rect">
            <a:avLst/>
          </a:prstGeom>
          <a:noFill/>
          <a:ln>
            <a:noFill/>
          </a:ln>
        </p:spPr>
      </p:pic>
      <p:pic>
        <p:nvPicPr>
          <p:cNvPr id="89" name="Google Shape;89;p1"/>
          <p:cNvPicPr preferRelativeResize="0"/>
          <p:nvPr/>
        </p:nvPicPr>
        <p:blipFill rotWithShape="1">
          <a:blip r:embed="rId6">
            <a:alphaModFix/>
          </a:blip>
          <a:srcRect/>
          <a:stretch/>
        </p:blipFill>
        <p:spPr>
          <a:xfrm>
            <a:off x="2692675" y="12476"/>
            <a:ext cx="1261242" cy="584750"/>
          </a:xfrm>
          <a:prstGeom prst="rect">
            <a:avLst/>
          </a:prstGeom>
          <a:noFill/>
          <a:ln>
            <a:noFill/>
          </a:ln>
        </p:spPr>
      </p:pic>
      <p:sp>
        <p:nvSpPr>
          <p:cNvPr id="90" name="Google Shape;90;p1"/>
          <p:cNvSpPr txBox="1"/>
          <p:nvPr/>
        </p:nvSpPr>
        <p:spPr>
          <a:xfrm>
            <a:off x="298649" y="1305925"/>
            <a:ext cx="8546700" cy="9540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u="sng" dirty="0">
                <a:solidFill>
                  <a:schemeClr val="dk1"/>
                </a:solidFill>
              </a:rPr>
              <a:t>Lota</a:t>
            </a:r>
            <a:r>
              <a:rPr lang="en-US" sz="2800" b="1" i="0" u="sng" strike="noStrike" cap="none" dirty="0">
                <a:solidFill>
                  <a:schemeClr val="dk1"/>
                </a:solidFill>
                <a:latin typeface="Arial"/>
                <a:ea typeface="Arial"/>
                <a:cs typeface="Arial"/>
                <a:sym typeface="Arial"/>
              </a:rPr>
              <a:t> 2</a:t>
            </a:r>
            <a:r>
              <a:rPr lang="en-US" sz="2800" b="1" i="0" u="none" strike="noStrike" cap="none" dirty="0">
                <a:solidFill>
                  <a:schemeClr val="dk1"/>
                </a:solidFill>
                <a:latin typeface="Arial"/>
                <a:ea typeface="Arial"/>
                <a:cs typeface="Arial"/>
                <a:sym typeface="Arial"/>
              </a:rPr>
              <a:t>: </a:t>
            </a:r>
            <a:endParaRPr lang="en-US"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dirty="0" err="1">
                <a:solidFill>
                  <a:schemeClr val="dk1"/>
                </a:solidFill>
                <a:latin typeface="Arial"/>
                <a:ea typeface="Arial"/>
                <a:cs typeface="Arial"/>
                <a:sym typeface="Arial"/>
              </a:rPr>
              <a:t>Sálfræði</a:t>
            </a:r>
            <a:r>
              <a:rPr lang="en-US" sz="2800" b="1" i="0" u="none" strike="noStrike" cap="none" dirty="0">
                <a:solidFill>
                  <a:schemeClr val="dk1"/>
                </a:solidFill>
                <a:latin typeface="Arial"/>
                <a:ea typeface="Arial"/>
                <a:cs typeface="Arial"/>
                <a:sym typeface="Arial"/>
              </a:rPr>
              <a:t> „</a:t>
            </a:r>
            <a:r>
              <a:rPr lang="en-US" sz="2800" b="1" i="0" u="none" strike="noStrike" cap="none" dirty="0" err="1">
                <a:solidFill>
                  <a:schemeClr val="dk1"/>
                </a:solidFill>
                <a:latin typeface="Arial"/>
                <a:ea typeface="Arial"/>
                <a:cs typeface="Arial"/>
                <a:sym typeface="Arial"/>
              </a:rPr>
              <a:t>öðrunar</a:t>
            </a:r>
            <a:r>
              <a:rPr lang="en-US" sz="2800" b="1" i="0" u="none" strike="noStrike" cap="none" dirty="0">
                <a:solidFill>
                  <a:schemeClr val="dk1"/>
                </a:solidFill>
                <a:latin typeface="Arial"/>
                <a:ea typeface="Arial"/>
                <a:cs typeface="Arial"/>
                <a:sym typeface="Arial"/>
              </a:rPr>
              <a:t>“ og </a:t>
            </a:r>
            <a:r>
              <a:rPr lang="en-US" sz="2800" b="1" i="0" u="none" strike="noStrike" cap="none" dirty="0" err="1">
                <a:solidFill>
                  <a:schemeClr val="dk1"/>
                </a:solidFill>
                <a:latin typeface="Arial"/>
                <a:ea typeface="Arial"/>
                <a:cs typeface="Arial"/>
                <a:sym typeface="Arial"/>
              </a:rPr>
              <a:t>atvinnulífið</a:t>
            </a:r>
            <a:r>
              <a:rPr lang="en-US" sz="2800" b="1" i="0" u="none" strike="noStrike" cap="none" dirty="0">
                <a:solidFill>
                  <a:schemeClr val="dk1"/>
                </a:solidFill>
                <a:latin typeface="Arial"/>
                <a:ea typeface="Arial"/>
                <a:cs typeface="Arial"/>
                <a:sym typeface="Arial"/>
              </a:rPr>
              <a:t> </a:t>
            </a:r>
            <a:r>
              <a:rPr lang="en-US" sz="2800" b="1" i="0" u="none" strike="noStrike" cap="none" dirty="0" err="1">
                <a:solidFill>
                  <a:schemeClr val="dk1"/>
                </a:solidFill>
                <a:latin typeface="Arial"/>
                <a:ea typeface="Arial"/>
                <a:cs typeface="Arial"/>
                <a:sym typeface="Arial"/>
              </a:rPr>
              <a:t>eftir</a:t>
            </a:r>
            <a:r>
              <a:rPr lang="en-US" sz="2800" b="1" i="0" u="none" strike="noStrike" cap="none" dirty="0">
                <a:solidFill>
                  <a:schemeClr val="dk1"/>
                </a:solidFill>
                <a:latin typeface="Arial"/>
                <a:ea typeface="Arial"/>
                <a:cs typeface="Arial"/>
                <a:sym typeface="Arial"/>
              </a:rPr>
              <a:t> Covid-19</a:t>
            </a:r>
            <a:endParaRPr lang="en-US" sz="1400" b="0" i="0" u="none" strike="noStrike" cap="none" dirty="0">
              <a:solidFill>
                <a:srgbClr val="000000"/>
              </a:solidFill>
              <a:latin typeface="Arial"/>
              <a:ea typeface="Arial"/>
              <a:cs typeface="Arial"/>
              <a:sym typeface="Arial"/>
            </a:endParaRPr>
          </a:p>
        </p:txBody>
      </p:sp>
      <p:pic>
        <p:nvPicPr>
          <p:cNvPr id="3" name="Picture 2" descr="Icon&#10;&#10;Description automatically generated">
            <a:extLst>
              <a:ext uri="{FF2B5EF4-FFF2-40B4-BE49-F238E27FC236}">
                <a16:creationId xmlns:a16="http://schemas.microsoft.com/office/drawing/2014/main" id="{35AC5BBD-E99B-DD96-9C0F-0395D4EB9142}"/>
              </a:ext>
            </a:extLst>
          </p:cNvPr>
          <p:cNvPicPr>
            <a:picLocks noChangeAspect="1"/>
          </p:cNvPicPr>
          <p:nvPr/>
        </p:nvPicPr>
        <p:blipFill>
          <a:blip r:embed="rId7"/>
          <a:stretch>
            <a:fillRect/>
          </a:stretch>
        </p:blipFill>
        <p:spPr>
          <a:xfrm>
            <a:off x="5017803" y="12476"/>
            <a:ext cx="1302555" cy="71446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0"/>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50000"/>
              <a:buNone/>
            </a:pPr>
            <a:br>
              <a:rPr lang="en-US" sz="4000" b="1" dirty="0">
                <a:solidFill>
                  <a:srgbClr val="0070C0"/>
                </a:solidFill>
              </a:rPr>
            </a:br>
            <a:r>
              <a:rPr lang="en-US" sz="4000" b="1" dirty="0" err="1">
                <a:solidFill>
                  <a:srgbClr val="0070C0"/>
                </a:solidFill>
              </a:rPr>
              <a:t>Hverjir</a:t>
            </a:r>
            <a:r>
              <a:rPr lang="en-US" sz="4000" b="1" dirty="0">
                <a:solidFill>
                  <a:srgbClr val="0070C0"/>
                </a:solidFill>
              </a:rPr>
              <a:t> </a:t>
            </a:r>
            <a:r>
              <a:rPr lang="en-US" sz="4000" b="1" dirty="0" err="1">
                <a:solidFill>
                  <a:srgbClr val="0070C0"/>
                </a:solidFill>
              </a:rPr>
              <a:t>hafa</a:t>
            </a:r>
            <a:r>
              <a:rPr lang="en-US" sz="4000" b="1" dirty="0">
                <a:solidFill>
                  <a:srgbClr val="0070C0"/>
                </a:solidFill>
              </a:rPr>
              <a:t> </a:t>
            </a:r>
            <a:r>
              <a:rPr lang="en-US" sz="4000" b="1" dirty="0" err="1">
                <a:solidFill>
                  <a:srgbClr val="0070C0"/>
                </a:solidFill>
              </a:rPr>
              <a:t>fundið</a:t>
            </a:r>
            <a:r>
              <a:rPr lang="en-US" sz="4000" b="1" dirty="0">
                <a:solidFill>
                  <a:srgbClr val="0070C0"/>
                </a:solidFill>
              </a:rPr>
              <a:t> </a:t>
            </a:r>
            <a:r>
              <a:rPr lang="en-US" sz="4000" b="1" dirty="0" err="1">
                <a:solidFill>
                  <a:srgbClr val="0070C0"/>
                </a:solidFill>
              </a:rPr>
              <a:t>mest</a:t>
            </a:r>
            <a:r>
              <a:rPr lang="en-US" sz="4000" b="1" dirty="0">
                <a:solidFill>
                  <a:srgbClr val="0070C0"/>
                </a:solidFill>
              </a:rPr>
              <a:t> </a:t>
            </a:r>
            <a:r>
              <a:rPr lang="en-US" sz="4000" b="1" dirty="0" err="1">
                <a:solidFill>
                  <a:srgbClr val="0070C0"/>
                </a:solidFill>
              </a:rPr>
              <a:t>fyrir</a:t>
            </a:r>
            <a:r>
              <a:rPr lang="en-US" sz="4000" b="1" dirty="0">
                <a:solidFill>
                  <a:srgbClr val="0070C0"/>
                </a:solidFill>
              </a:rPr>
              <a:t> Covid-19 á vinnumarkaði?</a:t>
            </a:r>
            <a:br>
              <a:rPr lang="en-US" b="1" dirty="0">
                <a:solidFill>
                  <a:srgbClr val="0070C0"/>
                </a:solidFill>
              </a:rPr>
            </a:br>
            <a:endParaRPr dirty="0"/>
          </a:p>
        </p:txBody>
      </p:sp>
      <p:sp>
        <p:nvSpPr>
          <p:cNvPr id="218" name="Google Shape;218;p20"/>
          <p:cNvSpPr txBox="1">
            <a:spLocks noGrp="1"/>
          </p:cNvSpPr>
          <p:nvPr>
            <p:ph type="body" idx="1"/>
          </p:nvPr>
        </p:nvSpPr>
        <p:spPr>
          <a:xfrm>
            <a:off x="457200" y="1823275"/>
            <a:ext cx="3868057" cy="43029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360"/>
              </a:spcBef>
              <a:spcAft>
                <a:spcPts val="0"/>
              </a:spcAft>
              <a:buSzPts val="2323"/>
              <a:buNone/>
            </a:pPr>
            <a:r>
              <a:rPr lang="en-US" sz="2400" b="1" dirty="0" err="1"/>
              <a:t>Viðkvæmir</a:t>
            </a:r>
            <a:r>
              <a:rPr lang="en-US" sz="2400" b="1" dirty="0"/>
              <a:t> hópar- </a:t>
            </a:r>
            <a:r>
              <a:rPr lang="en-US" sz="2400" b="1" dirty="0" err="1"/>
              <a:t>streita</a:t>
            </a:r>
            <a:r>
              <a:rPr lang="en-US" sz="2400" b="1" dirty="0"/>
              <a:t>, </a:t>
            </a:r>
            <a:r>
              <a:rPr lang="en-US" sz="2400" b="1" dirty="0" err="1"/>
              <a:t>starfsgetu</a:t>
            </a:r>
            <a:r>
              <a:rPr lang="en-US" sz="2400" b="1" dirty="0"/>
              <a:t> </a:t>
            </a:r>
            <a:r>
              <a:rPr lang="en-US" sz="2400" b="1" dirty="0" err="1"/>
              <a:t>ógnað</a:t>
            </a:r>
            <a:r>
              <a:rPr lang="en-US" sz="2400" b="1" dirty="0"/>
              <a:t>:</a:t>
            </a:r>
            <a:endParaRPr dirty="0"/>
          </a:p>
          <a:p>
            <a:pPr marL="457200" lvl="0" indent="-342900" algn="l" rtl="0">
              <a:lnSpc>
                <a:spcPct val="100000"/>
              </a:lnSpc>
              <a:spcBef>
                <a:spcPts val="360"/>
              </a:spcBef>
              <a:spcAft>
                <a:spcPts val="0"/>
              </a:spcAft>
              <a:buClr>
                <a:schemeClr val="dk1"/>
              </a:buClr>
              <a:buSzPts val="2323"/>
              <a:buChar char="•"/>
            </a:pPr>
            <a:r>
              <a:rPr lang="en-US" sz="2400" dirty="0" err="1"/>
              <a:t>Framlínustarfsfólk</a:t>
            </a:r>
            <a:r>
              <a:rPr lang="en-US" sz="2400" dirty="0"/>
              <a:t> – </a:t>
            </a:r>
            <a:r>
              <a:rPr lang="en-US" sz="2400" dirty="0" err="1"/>
              <a:t>Áföll</a:t>
            </a:r>
            <a:r>
              <a:rPr lang="en-US" sz="2400" dirty="0"/>
              <a:t> og </a:t>
            </a:r>
            <a:r>
              <a:rPr lang="en-US" sz="2400" dirty="0" err="1"/>
              <a:t>viðvarandi</a:t>
            </a:r>
            <a:r>
              <a:rPr lang="en-US" sz="2400" dirty="0"/>
              <a:t> </a:t>
            </a:r>
            <a:r>
              <a:rPr lang="en-US" sz="2400" dirty="0" err="1"/>
              <a:t>streituástand</a:t>
            </a:r>
            <a:endParaRPr dirty="0"/>
          </a:p>
          <a:p>
            <a:pPr marL="457200" lvl="0" indent="-342900" algn="l" rtl="0">
              <a:lnSpc>
                <a:spcPct val="100000"/>
              </a:lnSpc>
              <a:spcBef>
                <a:spcPts val="360"/>
              </a:spcBef>
              <a:spcAft>
                <a:spcPts val="0"/>
              </a:spcAft>
              <a:buClr>
                <a:schemeClr val="dk1"/>
              </a:buClr>
              <a:buSzPts val="2323"/>
              <a:buChar char="•"/>
            </a:pPr>
            <a:r>
              <a:rPr lang="en-US" sz="2400" dirty="0" err="1"/>
              <a:t>Utan</a:t>
            </a:r>
            <a:r>
              <a:rPr lang="en-US" sz="2400" dirty="0"/>
              <a:t> </a:t>
            </a:r>
            <a:r>
              <a:rPr lang="en-US" sz="2400" dirty="0" err="1"/>
              <a:t>vinnumarkaðar</a:t>
            </a:r>
            <a:r>
              <a:rPr lang="en-US" sz="2400" dirty="0"/>
              <a:t> – </a:t>
            </a:r>
            <a:r>
              <a:rPr lang="en-US" sz="2400" dirty="0" err="1"/>
              <a:t>Þeir</a:t>
            </a:r>
            <a:r>
              <a:rPr lang="en-US" sz="2400" dirty="0"/>
              <a:t> </a:t>
            </a:r>
            <a:r>
              <a:rPr lang="en-US" sz="2400" dirty="0" err="1"/>
              <a:t>sem</a:t>
            </a:r>
            <a:r>
              <a:rPr lang="en-US" sz="2400" dirty="0"/>
              <a:t> </a:t>
            </a:r>
            <a:r>
              <a:rPr lang="en-US" sz="2400" dirty="0" err="1"/>
              <a:t>vilja</a:t>
            </a:r>
            <a:r>
              <a:rPr lang="en-US" sz="2400" dirty="0"/>
              <a:t> komist aftur </a:t>
            </a:r>
            <a:r>
              <a:rPr lang="en-US" sz="2400" dirty="0" err="1"/>
              <a:t>til</a:t>
            </a:r>
            <a:r>
              <a:rPr lang="en-US" sz="2400" dirty="0"/>
              <a:t> vinnu </a:t>
            </a:r>
            <a:r>
              <a:rPr lang="en-US" sz="2400" dirty="0" err="1"/>
              <a:t>vegna</a:t>
            </a:r>
            <a:r>
              <a:rPr lang="en-US" sz="2400" dirty="0"/>
              <a:t> </a:t>
            </a:r>
            <a:r>
              <a:rPr lang="en-US" sz="2400" dirty="0" err="1"/>
              <a:t>aukins</a:t>
            </a:r>
            <a:r>
              <a:rPr lang="en-US" sz="2400" dirty="0"/>
              <a:t> </a:t>
            </a:r>
            <a:r>
              <a:rPr lang="en-US" sz="2400" dirty="0" err="1"/>
              <a:t>framfærslukostnaðar</a:t>
            </a:r>
            <a:r>
              <a:rPr lang="en-US" sz="2400" dirty="0"/>
              <a:t>.</a:t>
            </a:r>
            <a:endParaRPr dirty="0"/>
          </a:p>
          <a:p>
            <a:pPr marL="457200" lvl="0" indent="-342900" algn="l" rtl="0">
              <a:lnSpc>
                <a:spcPct val="100000"/>
              </a:lnSpc>
              <a:spcBef>
                <a:spcPts val="360"/>
              </a:spcBef>
              <a:spcAft>
                <a:spcPts val="0"/>
              </a:spcAft>
              <a:buClr>
                <a:schemeClr val="dk1"/>
              </a:buClr>
              <a:buSzPts val="2323"/>
              <a:buChar char="•"/>
            </a:pPr>
            <a:r>
              <a:rPr lang="en-US" sz="2400" dirty="0" err="1"/>
              <a:t>Áhrif</a:t>
            </a:r>
            <a:r>
              <a:rPr lang="en-US" sz="2400" dirty="0"/>
              <a:t> </a:t>
            </a:r>
            <a:r>
              <a:rPr lang="en-US" sz="2400" dirty="0" err="1"/>
              <a:t>útilokunar</a:t>
            </a:r>
            <a:r>
              <a:rPr lang="en-US" sz="2400" dirty="0"/>
              <a:t> – </a:t>
            </a:r>
            <a:r>
              <a:rPr lang="en-US" sz="2400" dirty="0" err="1"/>
              <a:t>kynþáttur</a:t>
            </a:r>
            <a:r>
              <a:rPr lang="en-US" sz="2400" dirty="0"/>
              <a:t>, </a:t>
            </a:r>
            <a:r>
              <a:rPr lang="en-US" sz="2400" dirty="0" err="1"/>
              <a:t>aldur</a:t>
            </a:r>
            <a:r>
              <a:rPr lang="en-US" sz="2400" dirty="0"/>
              <a:t>, </a:t>
            </a:r>
            <a:r>
              <a:rPr lang="en-US" sz="2400" dirty="0" err="1"/>
              <a:t>fjölþætt</a:t>
            </a:r>
            <a:r>
              <a:rPr lang="en-US" sz="2400" dirty="0"/>
              <a:t> </a:t>
            </a:r>
            <a:r>
              <a:rPr lang="en-US" sz="2400" dirty="0" err="1"/>
              <a:t>mismunun</a:t>
            </a:r>
            <a:r>
              <a:rPr lang="en-US" sz="2400" dirty="0"/>
              <a:t>.</a:t>
            </a:r>
            <a:endParaRPr dirty="0"/>
          </a:p>
          <a:p>
            <a:pPr marL="0" lvl="0" indent="0" algn="l" rtl="0">
              <a:lnSpc>
                <a:spcPct val="100000"/>
              </a:lnSpc>
              <a:spcBef>
                <a:spcPts val="360"/>
              </a:spcBef>
              <a:spcAft>
                <a:spcPts val="0"/>
              </a:spcAft>
              <a:buSzPts val="2323"/>
              <a:buNone/>
            </a:pPr>
            <a:endParaRPr sz="2500" dirty="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2323"/>
              <a:buNone/>
            </a:pPr>
            <a:endParaRPr sz="2500" dirty="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2323"/>
              <a:buNone/>
            </a:pPr>
            <a:endParaRPr sz="2500" dirty="0">
              <a:solidFill>
                <a:srgbClr val="000000"/>
              </a:solidFill>
              <a:highlight>
                <a:schemeClr val="lt1"/>
              </a:highlight>
              <a:latin typeface="Arial"/>
              <a:ea typeface="Arial"/>
              <a:cs typeface="Arial"/>
              <a:sym typeface="Arial"/>
            </a:endParaRPr>
          </a:p>
        </p:txBody>
      </p:sp>
      <p:sp>
        <p:nvSpPr>
          <p:cNvPr id="219" name="Google Shape;219;p20"/>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20" name="Google Shape;220;p20"/>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221" name="Google Shape;221;p20"/>
          <p:cNvPicPr preferRelativeResize="0"/>
          <p:nvPr/>
        </p:nvPicPr>
        <p:blipFill rotWithShape="1">
          <a:blip r:embed="rId4">
            <a:alphaModFix/>
          </a:blip>
          <a:srcRect/>
          <a:stretch/>
        </p:blipFill>
        <p:spPr>
          <a:xfrm>
            <a:off x="7718900" y="6209113"/>
            <a:ext cx="1261242" cy="584750"/>
          </a:xfrm>
          <a:prstGeom prst="rect">
            <a:avLst/>
          </a:prstGeom>
          <a:noFill/>
          <a:ln>
            <a:noFill/>
          </a:ln>
        </p:spPr>
      </p:pic>
      <p:pic>
        <p:nvPicPr>
          <p:cNvPr id="222" name="Google Shape;222;p20" descr="A picture containing person, walking, people, crowd&#10;&#10;Description automatically generated"/>
          <p:cNvPicPr preferRelativeResize="0"/>
          <p:nvPr/>
        </p:nvPicPr>
        <p:blipFill rotWithShape="1">
          <a:blip r:embed="rId5">
            <a:alphaModFix/>
          </a:blip>
          <a:srcRect/>
          <a:stretch/>
        </p:blipFill>
        <p:spPr>
          <a:xfrm>
            <a:off x="4437451" y="1823275"/>
            <a:ext cx="4391608" cy="2939837"/>
          </a:xfrm>
          <a:prstGeom prst="rect">
            <a:avLst/>
          </a:prstGeom>
          <a:noFill/>
          <a:ln>
            <a:noFill/>
          </a:ln>
        </p:spPr>
      </p:pic>
      <p:sp>
        <p:nvSpPr>
          <p:cNvPr id="223" name="Google Shape;223;p20"/>
          <p:cNvSpPr txBox="1"/>
          <p:nvPr/>
        </p:nvSpPr>
        <p:spPr>
          <a:xfrm>
            <a:off x="4568371" y="5307434"/>
            <a:ext cx="45720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dirty="0" err="1"/>
              <a:t>Mynd</a:t>
            </a:r>
            <a:r>
              <a:rPr lang="en-US" sz="1400" b="0" i="0" u="none" strike="noStrike" cap="none" dirty="0">
                <a:solidFill>
                  <a:srgbClr val="000000"/>
                </a:solidFill>
                <a:latin typeface="Arial"/>
                <a:ea typeface="Arial"/>
                <a:cs typeface="Arial"/>
                <a:sym typeface="Arial"/>
              </a:rPr>
              <a:t> </a:t>
            </a:r>
            <a:r>
              <a:rPr lang="en-US" sz="1400" b="0" i="0" u="sng" strike="noStrike" cap="none" dirty="0">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Anna </a:t>
            </a:r>
            <a:r>
              <a:rPr lang="en-US" sz="1400" b="0" i="0" u="sng" strike="noStrike" cap="none" dirty="0" err="1">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Dziubinska</a:t>
            </a:r>
            <a:r>
              <a:rPr lang="en-US" sz="1400" b="0" i="0" u="none" strike="noStrike" cap="none" dirty="0">
                <a:solidFill>
                  <a:srgbClr val="000000"/>
                </a:solidFill>
                <a:latin typeface="Arial"/>
                <a:ea typeface="Arial"/>
                <a:cs typeface="Arial"/>
                <a:sym typeface="Arial"/>
              </a:rPr>
              <a:t> á </a:t>
            </a:r>
            <a:r>
              <a:rPr lang="en-US" sz="1400" b="0" i="0" u="sng" strike="noStrike" cap="none" dirty="0" err="1">
                <a:solidFill>
                  <a:srgbClr val="000000"/>
                </a:solidFill>
                <a:latin typeface="Arial"/>
                <a:ea typeface="Arial"/>
                <a:cs typeface="Arial"/>
                <a:sym typeface="Arial"/>
                <a:hlinkClick r:id="rId7">
                  <a:extLst>
                    <a:ext uri="{A12FA001-AC4F-418D-AE19-62706E023703}">
                      <ahyp:hlinkClr xmlns:ahyp="http://schemas.microsoft.com/office/drawing/2018/hyperlinkcolor" val="tx"/>
                    </a:ext>
                  </a:extLst>
                </a:hlinkClick>
              </a:rPr>
              <a:t>Unsplash</a:t>
            </a:r>
            <a:r>
              <a:rPr lang="en-US" sz="140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6"/>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b="1" dirty="0" err="1">
                <a:solidFill>
                  <a:srgbClr val="0070C0"/>
                </a:solidFill>
              </a:rPr>
              <a:t>Framundan</a:t>
            </a:r>
            <a:r>
              <a:rPr lang="en-US" b="1" dirty="0">
                <a:solidFill>
                  <a:srgbClr val="0070C0"/>
                </a:solidFill>
              </a:rPr>
              <a:t>:</a:t>
            </a:r>
            <a:endParaRPr dirty="0"/>
          </a:p>
        </p:txBody>
      </p:sp>
      <p:sp>
        <p:nvSpPr>
          <p:cNvPr id="229" name="Google Shape;229;p46"/>
          <p:cNvSpPr txBox="1">
            <a:spLocks noGrp="1"/>
          </p:cNvSpPr>
          <p:nvPr>
            <p:ph type="body" idx="1"/>
          </p:nvPr>
        </p:nvSpPr>
        <p:spPr>
          <a:xfrm>
            <a:off x="457200" y="1823275"/>
            <a:ext cx="4506686" cy="4302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60"/>
              </a:spcBef>
              <a:spcAft>
                <a:spcPts val="0"/>
              </a:spcAft>
              <a:buSzPts val="2118"/>
              <a:buNone/>
            </a:pPr>
            <a:endParaRPr sz="2500" dirty="0">
              <a:solidFill>
                <a:srgbClr val="000000"/>
              </a:solidFill>
              <a:highlight>
                <a:schemeClr val="lt1"/>
              </a:highlight>
              <a:latin typeface="Arial"/>
              <a:ea typeface="Arial"/>
              <a:cs typeface="Arial"/>
              <a:sym typeface="Arial"/>
            </a:endParaRPr>
          </a:p>
          <a:p>
            <a:pPr marL="457200" lvl="0" indent="-322729" algn="l" rtl="0">
              <a:lnSpc>
                <a:spcPct val="100000"/>
              </a:lnSpc>
              <a:spcBef>
                <a:spcPts val="360"/>
              </a:spcBef>
              <a:spcAft>
                <a:spcPts val="0"/>
              </a:spcAft>
              <a:buSzPts val="2118"/>
              <a:buChar char="•"/>
            </a:pPr>
            <a:r>
              <a:rPr lang="en-US" sz="2400" dirty="0" err="1">
                <a:latin typeface="Arial"/>
                <a:ea typeface="Arial"/>
                <a:cs typeface="Arial"/>
                <a:sym typeface="Arial"/>
              </a:rPr>
              <a:t>Samtvinnun</a:t>
            </a:r>
            <a:r>
              <a:rPr lang="en-US" sz="2400" dirty="0">
                <a:latin typeface="Arial"/>
                <a:ea typeface="Arial"/>
                <a:cs typeface="Arial"/>
                <a:sym typeface="Arial"/>
              </a:rPr>
              <a:t> og </a:t>
            </a:r>
            <a:r>
              <a:rPr lang="en-US" sz="2400" dirty="0" err="1">
                <a:latin typeface="Arial"/>
                <a:ea typeface="Arial"/>
                <a:cs typeface="Arial"/>
                <a:sym typeface="Arial"/>
              </a:rPr>
              <a:t>útilokun</a:t>
            </a:r>
            <a:r>
              <a:rPr lang="en-US" sz="2400" dirty="0">
                <a:latin typeface="Arial"/>
                <a:ea typeface="Arial"/>
                <a:cs typeface="Arial"/>
                <a:sym typeface="Arial"/>
              </a:rPr>
              <a:t> á </a:t>
            </a:r>
            <a:r>
              <a:rPr lang="en-US" sz="2400" dirty="0" err="1">
                <a:latin typeface="Arial"/>
                <a:ea typeface="Arial"/>
                <a:cs typeface="Arial"/>
                <a:sym typeface="Arial"/>
              </a:rPr>
              <a:t>vinnustöðum</a:t>
            </a:r>
            <a:endParaRPr sz="2500" dirty="0">
              <a:solidFill>
                <a:srgbClr val="000000"/>
              </a:solidFill>
              <a:highlight>
                <a:schemeClr val="lt1"/>
              </a:highlight>
              <a:latin typeface="Arial"/>
              <a:ea typeface="Arial"/>
              <a:cs typeface="Arial"/>
              <a:sym typeface="Arial"/>
            </a:endParaRPr>
          </a:p>
        </p:txBody>
      </p:sp>
      <p:sp>
        <p:nvSpPr>
          <p:cNvPr id="230" name="Google Shape;230;p46"/>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31" name="Google Shape;231;p46"/>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232" name="Google Shape;232;p46"/>
          <p:cNvPicPr preferRelativeResize="0"/>
          <p:nvPr/>
        </p:nvPicPr>
        <p:blipFill rotWithShape="1">
          <a:blip r:embed="rId4">
            <a:alphaModFix/>
          </a:blip>
          <a:srcRect/>
          <a:stretch/>
        </p:blipFill>
        <p:spPr>
          <a:xfrm>
            <a:off x="7718900" y="6209113"/>
            <a:ext cx="1261242" cy="584750"/>
          </a:xfrm>
          <a:prstGeom prst="rect">
            <a:avLst/>
          </a:prstGeom>
          <a:noFill/>
          <a:ln>
            <a:noFill/>
          </a:ln>
        </p:spPr>
      </p:pic>
      <p:pic>
        <p:nvPicPr>
          <p:cNvPr id="233" name="Google Shape;233;p46" descr="shallow focus photography of books"/>
          <p:cNvPicPr preferRelativeResize="0"/>
          <p:nvPr/>
        </p:nvPicPr>
        <p:blipFill rotWithShape="1">
          <a:blip r:embed="rId5">
            <a:alphaModFix/>
          </a:blip>
          <a:srcRect/>
          <a:stretch/>
        </p:blipFill>
        <p:spPr>
          <a:xfrm>
            <a:off x="4859235" y="1880883"/>
            <a:ext cx="4399065" cy="2925378"/>
          </a:xfrm>
          <a:prstGeom prst="rect">
            <a:avLst/>
          </a:prstGeom>
          <a:solidFill>
            <a:srgbClr val="FFFFFF"/>
          </a:solid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1"/>
          <p:cNvSpPr txBox="1">
            <a:spLocks noGrp="1"/>
          </p:cNvSpPr>
          <p:nvPr>
            <p:ph type="title"/>
          </p:nvPr>
        </p:nvSpPr>
        <p:spPr>
          <a:xfrm>
            <a:off x="250532" y="750722"/>
            <a:ext cx="7886700" cy="994172"/>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45454"/>
              <a:buNone/>
            </a:pPr>
            <a:r>
              <a:rPr lang="en-US" b="1" dirty="0" err="1">
                <a:solidFill>
                  <a:srgbClr val="0070C0"/>
                </a:solidFill>
              </a:rPr>
              <a:t>Samtvinnun</a:t>
            </a:r>
            <a:r>
              <a:rPr lang="en-US" b="1" dirty="0">
                <a:solidFill>
                  <a:srgbClr val="0070C0"/>
                </a:solidFill>
              </a:rPr>
              <a:t> – </a:t>
            </a:r>
            <a:r>
              <a:rPr lang="en-US" b="1" dirty="0" err="1">
                <a:solidFill>
                  <a:srgbClr val="0070C0"/>
                </a:solidFill>
              </a:rPr>
              <a:t>fjölþætt</a:t>
            </a:r>
            <a:r>
              <a:rPr lang="en-US" b="1" dirty="0">
                <a:solidFill>
                  <a:srgbClr val="0070C0"/>
                </a:solidFill>
              </a:rPr>
              <a:t> </a:t>
            </a:r>
            <a:r>
              <a:rPr lang="en-US" b="1" dirty="0" err="1">
                <a:solidFill>
                  <a:srgbClr val="0070C0"/>
                </a:solidFill>
              </a:rPr>
              <a:t>mismunun</a:t>
            </a:r>
            <a:endParaRPr dirty="0"/>
          </a:p>
        </p:txBody>
      </p:sp>
      <p:sp>
        <p:nvSpPr>
          <p:cNvPr id="240" name="Google Shape;240;p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360"/>
              </a:spcBef>
              <a:spcAft>
                <a:spcPts val="0"/>
              </a:spcAft>
              <a:buClr>
                <a:schemeClr val="dk1"/>
              </a:buClr>
              <a:buSzPts val="1800"/>
              <a:buNone/>
            </a:pPr>
            <a:endParaRPr/>
          </a:p>
          <a:p>
            <a:pPr marL="457200" lvl="0" indent="-228600" algn="l" rtl="0">
              <a:lnSpc>
                <a:spcPct val="100000"/>
              </a:lnSpc>
              <a:spcBef>
                <a:spcPts val="360"/>
              </a:spcBef>
              <a:spcAft>
                <a:spcPts val="0"/>
              </a:spcAft>
              <a:buClr>
                <a:schemeClr val="dk1"/>
              </a:buClr>
              <a:buSzPts val="1800"/>
              <a:buNone/>
            </a:pPr>
            <a:endParaRPr/>
          </a:p>
          <a:p>
            <a:pPr marL="457200" lvl="0" indent="-228600" algn="l" rtl="0">
              <a:lnSpc>
                <a:spcPct val="100000"/>
              </a:lnSpc>
              <a:spcBef>
                <a:spcPts val="360"/>
              </a:spcBef>
              <a:spcAft>
                <a:spcPts val="0"/>
              </a:spcAft>
              <a:buClr>
                <a:schemeClr val="dk1"/>
              </a:buClr>
              <a:buSzPts val="1800"/>
              <a:buNone/>
            </a:pPr>
            <a:endParaRPr/>
          </a:p>
          <a:p>
            <a:pPr marL="457200" lvl="0" indent="-228600" algn="l" rtl="0">
              <a:lnSpc>
                <a:spcPct val="100000"/>
              </a:lnSpc>
              <a:spcBef>
                <a:spcPts val="360"/>
              </a:spcBef>
              <a:spcAft>
                <a:spcPts val="0"/>
              </a:spcAft>
              <a:buClr>
                <a:schemeClr val="dk1"/>
              </a:buClr>
              <a:buSzPts val="1800"/>
              <a:buNone/>
            </a:pPr>
            <a:endParaRPr/>
          </a:p>
          <a:p>
            <a:pPr marL="457200" lvl="0" indent="-228600" algn="l" rtl="0">
              <a:lnSpc>
                <a:spcPct val="100000"/>
              </a:lnSpc>
              <a:spcBef>
                <a:spcPts val="360"/>
              </a:spcBef>
              <a:spcAft>
                <a:spcPts val="0"/>
              </a:spcAft>
              <a:buClr>
                <a:schemeClr val="dk1"/>
              </a:buClr>
              <a:buSzPts val="1800"/>
              <a:buNone/>
            </a:pPr>
            <a:endParaRPr/>
          </a:p>
          <a:p>
            <a:pPr marL="457200" lvl="0" indent="-228600" algn="l" rtl="0">
              <a:lnSpc>
                <a:spcPct val="100000"/>
              </a:lnSpc>
              <a:spcBef>
                <a:spcPts val="360"/>
              </a:spcBef>
              <a:spcAft>
                <a:spcPts val="0"/>
              </a:spcAft>
              <a:buClr>
                <a:schemeClr val="dk1"/>
              </a:buClr>
              <a:buSzPts val="1800"/>
              <a:buNone/>
            </a:pPr>
            <a:endParaRPr/>
          </a:p>
          <a:p>
            <a:pPr marL="0" lvl="0" indent="0" algn="l" rtl="0">
              <a:lnSpc>
                <a:spcPct val="100000"/>
              </a:lnSpc>
              <a:spcBef>
                <a:spcPts val="360"/>
              </a:spcBef>
              <a:spcAft>
                <a:spcPts val="0"/>
              </a:spcAft>
              <a:buSzPts val="1800"/>
              <a:buNone/>
            </a:pPr>
            <a:endParaRPr/>
          </a:p>
        </p:txBody>
      </p:sp>
      <p:sp>
        <p:nvSpPr>
          <p:cNvPr id="241" name="Google Shape;241;p21"/>
          <p:cNvSpPr/>
          <p:nvPr/>
        </p:nvSpPr>
        <p:spPr>
          <a:xfrm>
            <a:off x="976707" y="1605667"/>
            <a:ext cx="6456028" cy="4056368"/>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0"/>
                </a:moveTo>
                <a:close/>
              </a:path>
              <a:path w="120000" h="120000" fill="none" extrusionOk="0">
                <a:moveTo>
                  <a:pt x="-10000" y="22500"/>
                </a:moveTo>
                <a:lnTo>
                  <a:pt x="-46000" y="135000"/>
                </a:lnTo>
              </a:path>
            </a:pathLst>
          </a:custGeom>
          <a:noFill/>
          <a:ln>
            <a:noFill/>
          </a:ln>
        </p:spPr>
        <p:txBody>
          <a:bodyPr spcFirstLastPara="1" wrap="square" lIns="91425" tIns="45700" rIns="91425" bIns="45700" anchor="ctr" anchorCtr="1">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21"/>
          <p:cNvSpPr/>
          <p:nvPr/>
        </p:nvSpPr>
        <p:spPr>
          <a:xfrm>
            <a:off x="6697036" y="3030106"/>
            <a:ext cx="1818314" cy="976098"/>
          </a:xfrm>
          <a:prstGeom prst="wedgeRoundRectCallout">
            <a:avLst>
              <a:gd name="adj1" fmla="val -176542"/>
              <a:gd name="adj2" fmla="val 41158"/>
              <a:gd name="adj3" fmla="val 16667"/>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dirty="0" err="1">
                <a:solidFill>
                  <a:schemeClr val="lt1"/>
                </a:solidFill>
                <a:latin typeface="Arial"/>
                <a:ea typeface="Arial"/>
                <a:cs typeface="Arial"/>
                <a:sym typeface="Arial"/>
              </a:rPr>
              <a:t>Trú</a:t>
            </a:r>
            <a:endParaRPr sz="1400" b="0" i="0" u="none" strike="noStrike" cap="none" dirty="0">
              <a:solidFill>
                <a:srgbClr val="000000"/>
              </a:solidFill>
              <a:latin typeface="Arial"/>
              <a:ea typeface="Arial"/>
              <a:cs typeface="Arial"/>
              <a:sym typeface="Arial"/>
            </a:endParaRPr>
          </a:p>
        </p:txBody>
      </p:sp>
      <p:sp>
        <p:nvSpPr>
          <p:cNvPr id="243" name="Google Shape;243;p21"/>
          <p:cNvSpPr/>
          <p:nvPr/>
        </p:nvSpPr>
        <p:spPr>
          <a:xfrm>
            <a:off x="1711266" y="1872590"/>
            <a:ext cx="1257040" cy="749931"/>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83885" y="124415"/>
                </a:moveTo>
                <a:lnTo>
                  <a:pt x="137264" y="187516"/>
                </a:lnTo>
              </a:path>
            </a:pathLst>
          </a:custGeom>
          <a:solidFill>
            <a:srgbClr val="17365D"/>
          </a:solidFill>
          <a:ln w="25400" cap="flat" cmpd="sng">
            <a:solidFill>
              <a:srgbClr val="367D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dirty="0" err="1">
                <a:solidFill>
                  <a:schemeClr val="lt1"/>
                </a:solidFill>
                <a:latin typeface="Arial"/>
                <a:ea typeface="Arial"/>
                <a:cs typeface="Arial"/>
                <a:sym typeface="Arial"/>
              </a:rPr>
              <a:t>Kyn</a:t>
            </a:r>
            <a:endParaRPr sz="1400" b="0" i="0" u="none" strike="noStrike" cap="none" dirty="0">
              <a:solidFill>
                <a:srgbClr val="000000"/>
              </a:solidFill>
              <a:latin typeface="Arial"/>
              <a:ea typeface="Arial"/>
              <a:cs typeface="Arial"/>
              <a:sym typeface="Arial"/>
            </a:endParaRPr>
          </a:p>
        </p:txBody>
      </p:sp>
      <p:sp>
        <p:nvSpPr>
          <p:cNvPr id="244" name="Google Shape;244;p21"/>
          <p:cNvSpPr/>
          <p:nvPr/>
        </p:nvSpPr>
        <p:spPr>
          <a:xfrm>
            <a:off x="5116760" y="4473744"/>
            <a:ext cx="1248387" cy="1295333"/>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0"/>
                </a:moveTo>
                <a:close/>
              </a:path>
              <a:path w="120000" h="120000" fill="none" extrusionOk="0">
                <a:moveTo>
                  <a:pt x="-10000" y="22500"/>
                </a:moveTo>
                <a:lnTo>
                  <a:pt x="-105269" y="11432"/>
                </a:lnTo>
              </a:path>
            </a:pathLst>
          </a:custGeom>
          <a:solidFill>
            <a:srgbClr val="BFBFBF"/>
          </a:solidFill>
          <a:ln w="25400" cap="flat" cmpd="sng">
            <a:solidFill>
              <a:srgbClr val="367D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dirty="0" err="1">
                <a:solidFill>
                  <a:schemeClr val="lt1"/>
                </a:solidFill>
              </a:rPr>
              <a:t>Félagsleg</a:t>
            </a:r>
            <a:r>
              <a:rPr lang="en-US" sz="1050" dirty="0">
                <a:solidFill>
                  <a:schemeClr val="lt1"/>
                </a:solidFill>
              </a:rPr>
              <a:t> </a:t>
            </a:r>
            <a:r>
              <a:rPr lang="en-US" sz="1050" dirty="0" err="1">
                <a:solidFill>
                  <a:schemeClr val="lt1"/>
                </a:solidFill>
              </a:rPr>
              <a:t>útskúfun</a:t>
            </a:r>
            <a:endParaRPr sz="1400" b="0" i="0" u="none" strike="noStrike" cap="none" dirty="0">
              <a:solidFill>
                <a:srgbClr val="000000"/>
              </a:solidFill>
              <a:latin typeface="Arial"/>
              <a:ea typeface="Arial"/>
              <a:cs typeface="Arial"/>
              <a:sym typeface="Arial"/>
            </a:endParaRPr>
          </a:p>
        </p:txBody>
      </p:sp>
      <p:sp>
        <p:nvSpPr>
          <p:cNvPr id="245" name="Google Shape;245;p21"/>
          <p:cNvSpPr/>
          <p:nvPr/>
        </p:nvSpPr>
        <p:spPr>
          <a:xfrm>
            <a:off x="1189139" y="2767990"/>
            <a:ext cx="1611647" cy="1316924"/>
          </a:xfrm>
          <a:prstGeom prst="wedgeRoundRectCallout">
            <a:avLst>
              <a:gd name="adj1" fmla="val 135568"/>
              <a:gd name="adj2" fmla="val 87370"/>
              <a:gd name="adj3" fmla="val 16667"/>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dirty="0" err="1">
                <a:solidFill>
                  <a:schemeClr val="lt1"/>
                </a:solidFill>
                <a:latin typeface="Arial"/>
                <a:ea typeface="Arial"/>
                <a:cs typeface="Arial"/>
                <a:sym typeface="Arial"/>
              </a:rPr>
              <a:t>Aldur</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dirty="0">
              <a:solidFill>
                <a:schemeClr val="lt1"/>
              </a:solidFill>
              <a:latin typeface="Arial"/>
              <a:ea typeface="Arial"/>
              <a:cs typeface="Arial"/>
              <a:sym typeface="Arial"/>
            </a:endParaRPr>
          </a:p>
        </p:txBody>
      </p:sp>
      <p:sp>
        <p:nvSpPr>
          <p:cNvPr id="246" name="Google Shape;246;p21"/>
          <p:cNvSpPr/>
          <p:nvPr/>
        </p:nvSpPr>
        <p:spPr>
          <a:xfrm>
            <a:off x="3653143" y="2676256"/>
            <a:ext cx="1463617" cy="1202587"/>
          </a:xfrm>
          <a:prstGeom prst="wedgeRoundRectCallout">
            <a:avLst>
              <a:gd name="adj1" fmla="val -102101"/>
              <a:gd name="adj2" fmla="val -2026"/>
              <a:gd name="adj3" fmla="val 16667"/>
            </a:avLst>
          </a:prstGeom>
          <a:solidFill>
            <a:srgbClr val="93B3D7"/>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dirty="0" err="1">
                <a:solidFill>
                  <a:schemeClr val="lt1"/>
                </a:solidFill>
                <a:latin typeface="Arial"/>
                <a:ea typeface="Arial"/>
                <a:cs typeface="Arial"/>
                <a:sym typeface="Arial"/>
              </a:rPr>
              <a:t>Stétt</a:t>
            </a:r>
            <a:endParaRPr sz="825" b="0" i="0" u="none" strike="noStrike" cap="none" dirty="0">
              <a:solidFill>
                <a:schemeClr val="lt1"/>
              </a:solidFill>
              <a:latin typeface="Arial"/>
              <a:ea typeface="Arial"/>
              <a:cs typeface="Arial"/>
              <a:sym typeface="Arial"/>
            </a:endParaRPr>
          </a:p>
        </p:txBody>
      </p:sp>
      <p:sp>
        <p:nvSpPr>
          <p:cNvPr id="247" name="Google Shape;247;p21"/>
          <p:cNvSpPr/>
          <p:nvPr/>
        </p:nvSpPr>
        <p:spPr>
          <a:xfrm>
            <a:off x="7154749" y="4394907"/>
            <a:ext cx="1463617" cy="1202587"/>
          </a:xfrm>
          <a:prstGeom prst="wedgeRoundRectCallout">
            <a:avLst>
              <a:gd name="adj1" fmla="val -102101"/>
              <a:gd name="adj2" fmla="val -2026"/>
              <a:gd name="adj3" fmla="val 16667"/>
            </a:avLst>
          </a:prstGeom>
          <a:solidFill>
            <a:srgbClr val="B7CCE4"/>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dirty="0" err="1">
                <a:solidFill>
                  <a:schemeClr val="lt1"/>
                </a:solidFill>
                <a:latin typeface="Arial"/>
                <a:ea typeface="Arial"/>
                <a:cs typeface="Arial"/>
                <a:sym typeface="Arial"/>
              </a:rPr>
              <a:t>Innflytjendur</a:t>
            </a:r>
            <a:endParaRPr sz="825" b="0" i="0" u="none" strike="noStrike" cap="none" dirty="0">
              <a:solidFill>
                <a:schemeClr val="lt1"/>
              </a:solidFill>
              <a:latin typeface="Arial"/>
              <a:ea typeface="Arial"/>
              <a:cs typeface="Arial"/>
              <a:sym typeface="Arial"/>
            </a:endParaRPr>
          </a:p>
        </p:txBody>
      </p:sp>
      <p:sp>
        <p:nvSpPr>
          <p:cNvPr id="248" name="Google Shape;248;p21"/>
          <p:cNvSpPr/>
          <p:nvPr/>
        </p:nvSpPr>
        <p:spPr>
          <a:xfrm>
            <a:off x="2488819" y="4509062"/>
            <a:ext cx="1560353" cy="974275"/>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93548" y="-4624"/>
                </a:moveTo>
                <a:lnTo>
                  <a:pt x="120935" y="-81985"/>
                </a:lnTo>
              </a:path>
            </a:pathLst>
          </a:custGeom>
          <a:solidFill>
            <a:srgbClr val="93B3D7"/>
          </a:solidFill>
          <a:ln w="25400" cap="flat" cmpd="sng">
            <a:solidFill>
              <a:srgbClr val="367D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dirty="0" err="1">
                <a:solidFill>
                  <a:schemeClr val="lt1"/>
                </a:solidFill>
                <a:latin typeface="Arial"/>
                <a:ea typeface="Arial"/>
                <a:cs typeface="Arial"/>
                <a:sym typeface="Arial"/>
              </a:rPr>
              <a:t>Tungumálakunnátta</a:t>
            </a:r>
            <a:endParaRPr sz="1400" b="0" i="0" u="none" strike="noStrike" cap="none" dirty="0">
              <a:solidFill>
                <a:srgbClr val="000000"/>
              </a:solidFill>
              <a:latin typeface="Arial"/>
              <a:ea typeface="Arial"/>
              <a:cs typeface="Arial"/>
              <a:sym typeface="Arial"/>
            </a:endParaRPr>
          </a:p>
        </p:txBody>
      </p:sp>
      <p:sp>
        <p:nvSpPr>
          <p:cNvPr id="249" name="Google Shape;249;p21"/>
          <p:cNvSpPr/>
          <p:nvPr/>
        </p:nvSpPr>
        <p:spPr>
          <a:xfrm>
            <a:off x="522883" y="4473744"/>
            <a:ext cx="1463617" cy="1202587"/>
          </a:xfrm>
          <a:prstGeom prst="wedgeRoundRectCallout">
            <a:avLst>
              <a:gd name="adj1" fmla="val 65243"/>
              <a:gd name="adj2" fmla="val -67199"/>
              <a:gd name="adj3" fmla="val 16667"/>
            </a:avLst>
          </a:prstGeom>
          <a:solidFill>
            <a:srgbClr val="BFBFBF"/>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dirty="0">
                <a:solidFill>
                  <a:schemeClr val="lt1"/>
                </a:solidFill>
                <a:latin typeface="Arial"/>
                <a:ea typeface="Arial"/>
                <a:cs typeface="Arial"/>
                <a:sym typeface="Arial"/>
              </a:rPr>
              <a:t>LGBTQI+</a:t>
            </a:r>
            <a:endParaRPr sz="825" b="0" i="0" u="none" strike="noStrike" cap="none" dirty="0">
              <a:solidFill>
                <a:schemeClr val="lt1"/>
              </a:solidFill>
              <a:latin typeface="Arial"/>
              <a:ea typeface="Arial"/>
              <a:cs typeface="Arial"/>
              <a:sym typeface="Arial"/>
            </a:endParaRPr>
          </a:p>
        </p:txBody>
      </p:sp>
      <p:sp>
        <p:nvSpPr>
          <p:cNvPr id="250" name="Google Shape;250;p21"/>
          <p:cNvSpPr/>
          <p:nvPr/>
        </p:nvSpPr>
        <p:spPr>
          <a:xfrm>
            <a:off x="7285620" y="1438817"/>
            <a:ext cx="1463617" cy="1202587"/>
          </a:xfrm>
          <a:prstGeom prst="wedgeRoundRectCallout">
            <a:avLst>
              <a:gd name="adj1" fmla="val -83845"/>
              <a:gd name="adj2" fmla="val 35005"/>
              <a:gd name="adj3" fmla="val 16667"/>
            </a:avLst>
          </a:prstGeom>
          <a:solidFill>
            <a:srgbClr val="FBD4B4"/>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dirty="0" err="1">
                <a:solidFill>
                  <a:schemeClr val="lt1"/>
                </a:solidFill>
                <a:latin typeface="Arial"/>
                <a:ea typeface="Arial"/>
                <a:cs typeface="Arial"/>
                <a:sym typeface="Arial"/>
              </a:rPr>
              <a:t>Fötlun</a:t>
            </a:r>
            <a:endParaRPr sz="825" b="0" i="0" u="none" strike="noStrike" cap="none" dirty="0">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2"/>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sz="2800" b="1" i="0" dirty="0" err="1">
                <a:solidFill>
                  <a:srgbClr val="0070C0"/>
                </a:solidFill>
                <a:latin typeface="Arial"/>
                <a:ea typeface="Arial"/>
                <a:cs typeface="Arial"/>
                <a:sym typeface="Arial"/>
              </a:rPr>
              <a:t>Ungt</a:t>
            </a:r>
            <a:r>
              <a:rPr lang="en-US" sz="2800" b="1" i="0" dirty="0">
                <a:solidFill>
                  <a:srgbClr val="0070C0"/>
                </a:solidFill>
                <a:latin typeface="Arial"/>
                <a:ea typeface="Arial"/>
                <a:cs typeface="Arial"/>
                <a:sym typeface="Arial"/>
              </a:rPr>
              <a:t> </a:t>
            </a:r>
            <a:r>
              <a:rPr lang="en-US" sz="2800" b="1" i="0" dirty="0" err="1">
                <a:solidFill>
                  <a:srgbClr val="0070C0"/>
                </a:solidFill>
                <a:latin typeface="Arial"/>
                <a:ea typeface="Arial"/>
                <a:cs typeface="Arial"/>
                <a:sym typeface="Arial"/>
              </a:rPr>
              <a:t>fólk</a:t>
            </a:r>
            <a:r>
              <a:rPr lang="en-US" sz="2800" b="1" i="0" dirty="0">
                <a:solidFill>
                  <a:srgbClr val="0070C0"/>
                </a:solidFill>
                <a:latin typeface="Arial"/>
                <a:ea typeface="Arial"/>
                <a:cs typeface="Arial"/>
                <a:sym typeface="Arial"/>
              </a:rPr>
              <a:t> og </a:t>
            </a:r>
            <a:r>
              <a:rPr lang="en-US" sz="2800" b="1" i="0" dirty="0" err="1">
                <a:solidFill>
                  <a:srgbClr val="0070C0"/>
                </a:solidFill>
                <a:latin typeface="Arial"/>
                <a:ea typeface="Arial"/>
                <a:cs typeface="Arial"/>
                <a:sym typeface="Arial"/>
              </a:rPr>
              <a:t>innflytjendur</a:t>
            </a:r>
            <a:r>
              <a:rPr lang="en-US" sz="2800" b="1" i="0" dirty="0">
                <a:solidFill>
                  <a:srgbClr val="0070C0"/>
                </a:solidFill>
                <a:latin typeface="Arial"/>
                <a:ea typeface="Arial"/>
                <a:cs typeface="Arial"/>
                <a:sym typeface="Arial"/>
              </a:rPr>
              <a:t> verst </a:t>
            </a:r>
            <a:r>
              <a:rPr lang="en-US" sz="2800" b="1" i="0" dirty="0" err="1">
                <a:solidFill>
                  <a:srgbClr val="0070C0"/>
                </a:solidFill>
                <a:latin typeface="Arial"/>
                <a:ea typeface="Arial"/>
                <a:cs typeface="Arial"/>
                <a:sym typeface="Arial"/>
              </a:rPr>
              <a:t>úti</a:t>
            </a:r>
            <a:r>
              <a:rPr lang="en-US" sz="2800" b="1" i="0" dirty="0">
                <a:solidFill>
                  <a:srgbClr val="0070C0"/>
                </a:solidFill>
                <a:latin typeface="Arial"/>
                <a:ea typeface="Arial"/>
                <a:cs typeface="Arial"/>
                <a:sym typeface="Arial"/>
              </a:rPr>
              <a:t> </a:t>
            </a:r>
            <a:r>
              <a:rPr lang="en-US" sz="2800" b="1" i="0" dirty="0" err="1">
                <a:solidFill>
                  <a:srgbClr val="0070C0"/>
                </a:solidFill>
                <a:latin typeface="Arial"/>
                <a:ea typeface="Arial"/>
                <a:cs typeface="Arial"/>
                <a:sym typeface="Arial"/>
              </a:rPr>
              <a:t>vegna</a:t>
            </a:r>
            <a:r>
              <a:rPr lang="en-US" sz="2800" b="1" i="0" dirty="0">
                <a:solidFill>
                  <a:srgbClr val="0070C0"/>
                </a:solidFill>
                <a:latin typeface="Arial"/>
                <a:ea typeface="Arial"/>
                <a:cs typeface="Arial"/>
                <a:sym typeface="Arial"/>
              </a:rPr>
              <a:t> Covid</a:t>
            </a:r>
            <a:endParaRPr sz="2800" b="1" dirty="0"/>
          </a:p>
        </p:txBody>
      </p:sp>
      <p:sp>
        <p:nvSpPr>
          <p:cNvPr id="256" name="Google Shape;256;p22"/>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fontScale="62500" lnSpcReduction="20000"/>
          </a:bodyPr>
          <a:lstStyle/>
          <a:p>
            <a:pPr>
              <a:lnSpc>
                <a:spcPct val="120000"/>
              </a:lnSpc>
              <a:buSzPts val="2323"/>
            </a:pPr>
            <a:r>
              <a:rPr lang="en-US" sz="4400" dirty="0" err="1">
                <a:sym typeface="Arial"/>
              </a:rPr>
              <a:t>Atvinnuhrun</a:t>
            </a:r>
            <a:r>
              <a:rPr lang="en-US" sz="4400" dirty="0">
                <a:sym typeface="Arial"/>
              </a:rPr>
              <a:t> í </a:t>
            </a:r>
            <a:r>
              <a:rPr lang="en-US" sz="4400" dirty="0" err="1">
                <a:sym typeface="Arial"/>
              </a:rPr>
              <a:t>ferðaþjónustu</a:t>
            </a:r>
            <a:r>
              <a:rPr lang="en-US" sz="4400" dirty="0">
                <a:sym typeface="Arial"/>
              </a:rPr>
              <a:t> og </a:t>
            </a:r>
            <a:r>
              <a:rPr lang="en-US" sz="4400" dirty="0" err="1">
                <a:sym typeface="Arial"/>
              </a:rPr>
              <a:t>tengdum</a:t>
            </a:r>
            <a:r>
              <a:rPr lang="en-US" sz="4400" dirty="0">
                <a:sym typeface="Arial"/>
              </a:rPr>
              <a:t> </a:t>
            </a:r>
            <a:r>
              <a:rPr lang="en-US" sz="4400" dirty="0" err="1">
                <a:sym typeface="Arial"/>
              </a:rPr>
              <a:t>greinum</a:t>
            </a:r>
            <a:r>
              <a:rPr lang="en-US" sz="4400" dirty="0">
                <a:sym typeface="Arial"/>
              </a:rPr>
              <a:t> </a:t>
            </a:r>
            <a:r>
              <a:rPr lang="en-US" sz="4400" dirty="0" err="1">
                <a:sym typeface="Arial"/>
              </a:rPr>
              <a:t>kemur</a:t>
            </a:r>
            <a:r>
              <a:rPr lang="en-US" sz="4400" dirty="0">
                <a:sym typeface="Arial"/>
              </a:rPr>
              <a:t> </a:t>
            </a:r>
            <a:r>
              <a:rPr lang="en-US" sz="4400" dirty="0" err="1">
                <a:sym typeface="Arial"/>
              </a:rPr>
              <a:t>af</a:t>
            </a:r>
            <a:r>
              <a:rPr lang="en-US" sz="4400" dirty="0">
                <a:sym typeface="Arial"/>
              </a:rPr>
              <a:t> </a:t>
            </a:r>
            <a:r>
              <a:rPr lang="en-US" sz="4400" dirty="0" err="1">
                <a:sym typeface="Arial"/>
              </a:rPr>
              <a:t>miklum</a:t>
            </a:r>
            <a:r>
              <a:rPr lang="en-US" sz="4400" dirty="0">
                <a:sym typeface="Arial"/>
              </a:rPr>
              <a:t> </a:t>
            </a:r>
            <a:r>
              <a:rPr lang="en-US" sz="4400" dirty="0" err="1">
                <a:sym typeface="Arial"/>
              </a:rPr>
              <a:t>þunga</a:t>
            </a:r>
            <a:r>
              <a:rPr lang="en-US" sz="4400" dirty="0">
                <a:sym typeface="Arial"/>
              </a:rPr>
              <a:t> </a:t>
            </a:r>
            <a:r>
              <a:rPr lang="en-US" sz="4400" dirty="0" err="1">
                <a:sym typeface="Arial"/>
              </a:rPr>
              <a:t>niður</a:t>
            </a:r>
            <a:r>
              <a:rPr lang="en-US" sz="4400" dirty="0">
                <a:sym typeface="Arial"/>
              </a:rPr>
              <a:t> á </a:t>
            </a:r>
            <a:r>
              <a:rPr lang="en-US" sz="4400" dirty="0" err="1">
                <a:sym typeface="Arial"/>
              </a:rPr>
              <a:t>verkafólki</a:t>
            </a:r>
            <a:r>
              <a:rPr lang="en-US" sz="4400" dirty="0">
                <a:sym typeface="Arial"/>
              </a:rPr>
              <a:t> og er </a:t>
            </a:r>
            <a:r>
              <a:rPr lang="en-US" sz="4400" dirty="0" err="1">
                <a:sym typeface="Arial"/>
              </a:rPr>
              <a:t>hlutur</a:t>
            </a:r>
            <a:r>
              <a:rPr lang="en-US" sz="4400" dirty="0">
                <a:sym typeface="Arial"/>
              </a:rPr>
              <a:t> </a:t>
            </a:r>
            <a:r>
              <a:rPr lang="en-US" sz="4400" dirty="0" err="1">
                <a:sym typeface="Arial"/>
              </a:rPr>
              <a:t>aðflutts</a:t>
            </a:r>
            <a:r>
              <a:rPr lang="en-US" sz="4400" dirty="0">
                <a:sym typeface="Arial"/>
              </a:rPr>
              <a:t> </a:t>
            </a:r>
            <a:r>
              <a:rPr lang="en-US" sz="4400" dirty="0" err="1">
                <a:sym typeface="Arial"/>
              </a:rPr>
              <a:t>verkafólks</a:t>
            </a:r>
            <a:r>
              <a:rPr lang="en-US" sz="4400" dirty="0">
                <a:sym typeface="Arial"/>
              </a:rPr>
              <a:t> þar </a:t>
            </a:r>
            <a:r>
              <a:rPr lang="en-US" sz="4400" dirty="0" err="1">
                <a:sym typeface="Arial"/>
              </a:rPr>
              <a:t>mikill</a:t>
            </a:r>
            <a:r>
              <a:rPr lang="en-US" sz="4400" dirty="0">
                <a:sym typeface="Arial"/>
              </a:rPr>
              <a:t>. </a:t>
            </a:r>
          </a:p>
          <a:p>
            <a:pPr>
              <a:lnSpc>
                <a:spcPct val="120000"/>
              </a:lnSpc>
              <a:buSzPts val="2323"/>
            </a:pPr>
            <a:r>
              <a:rPr lang="en-US" sz="4400" dirty="0" err="1">
                <a:sym typeface="Arial"/>
              </a:rPr>
              <a:t>Listafólk</a:t>
            </a:r>
            <a:r>
              <a:rPr lang="en-US" sz="4400" dirty="0">
                <a:sym typeface="Arial"/>
              </a:rPr>
              <a:t> og </a:t>
            </a:r>
            <a:r>
              <a:rPr lang="en-US" sz="4400" dirty="0" err="1">
                <a:sym typeface="Arial"/>
              </a:rPr>
              <a:t>einyrkjar</a:t>
            </a:r>
            <a:r>
              <a:rPr lang="en-US" sz="4400" dirty="0">
                <a:sym typeface="Arial"/>
              </a:rPr>
              <a:t> </a:t>
            </a:r>
            <a:r>
              <a:rPr lang="en-US" sz="4400" dirty="0" err="1">
                <a:sym typeface="Arial"/>
              </a:rPr>
              <a:t>hafa</a:t>
            </a:r>
            <a:r>
              <a:rPr lang="en-US" sz="4400" dirty="0">
                <a:sym typeface="Arial"/>
              </a:rPr>
              <a:t> </a:t>
            </a:r>
            <a:r>
              <a:rPr lang="en-US" sz="4400" dirty="0" err="1">
                <a:sym typeface="Arial"/>
              </a:rPr>
              <a:t>orðið</a:t>
            </a:r>
            <a:r>
              <a:rPr lang="en-US" sz="4400" dirty="0">
                <a:sym typeface="Arial"/>
              </a:rPr>
              <a:t> </a:t>
            </a:r>
            <a:r>
              <a:rPr lang="en-US" sz="4400" dirty="0" err="1">
                <a:sym typeface="Arial"/>
              </a:rPr>
              <a:t>fyrir</a:t>
            </a:r>
            <a:r>
              <a:rPr lang="en-US" sz="4400" dirty="0">
                <a:sym typeface="Arial"/>
              </a:rPr>
              <a:t> </a:t>
            </a:r>
            <a:r>
              <a:rPr lang="en-US" sz="4400" dirty="0" err="1">
                <a:sym typeface="Arial"/>
              </a:rPr>
              <a:t>talsverðum</a:t>
            </a:r>
            <a:r>
              <a:rPr lang="en-US" sz="4400" dirty="0">
                <a:sym typeface="Arial"/>
              </a:rPr>
              <a:t> </a:t>
            </a:r>
            <a:r>
              <a:rPr lang="en-US" sz="4400" dirty="0" err="1">
                <a:sym typeface="Arial"/>
              </a:rPr>
              <a:t>tekjumissi</a:t>
            </a:r>
            <a:r>
              <a:rPr lang="en-US" sz="4400" dirty="0">
                <a:sym typeface="Arial"/>
              </a:rPr>
              <a:t>.</a:t>
            </a:r>
          </a:p>
          <a:p>
            <a:pPr>
              <a:lnSpc>
                <a:spcPct val="120000"/>
              </a:lnSpc>
              <a:buSzPts val="2323"/>
            </a:pPr>
            <a:r>
              <a:rPr lang="en-US" sz="4400" dirty="0" err="1">
                <a:sym typeface="Arial"/>
              </a:rPr>
              <a:t>Ungt</a:t>
            </a:r>
            <a:r>
              <a:rPr lang="en-US" sz="4400" dirty="0">
                <a:sym typeface="Arial"/>
              </a:rPr>
              <a:t> </a:t>
            </a:r>
            <a:r>
              <a:rPr lang="en-US" sz="4400" dirty="0" err="1">
                <a:sym typeface="Arial"/>
              </a:rPr>
              <a:t>fólk</a:t>
            </a:r>
            <a:r>
              <a:rPr lang="en-US" sz="4400" dirty="0">
                <a:sym typeface="Arial"/>
              </a:rPr>
              <a:t> </a:t>
            </a:r>
            <a:r>
              <a:rPr lang="en-US" sz="4400" dirty="0" err="1">
                <a:sym typeface="Arial"/>
              </a:rPr>
              <a:t>líður</a:t>
            </a:r>
            <a:r>
              <a:rPr lang="en-US" sz="4400" dirty="0">
                <a:sym typeface="Arial"/>
              </a:rPr>
              <a:t> sérstaklega </a:t>
            </a:r>
            <a:r>
              <a:rPr lang="en-US" sz="4400" dirty="0" err="1">
                <a:sym typeface="Arial"/>
              </a:rPr>
              <a:t>fyrir</a:t>
            </a:r>
            <a:r>
              <a:rPr lang="en-US" sz="4400" dirty="0">
                <a:sym typeface="Arial"/>
              </a:rPr>
              <a:t> </a:t>
            </a:r>
            <a:r>
              <a:rPr lang="en-US" sz="4400" dirty="0" err="1">
                <a:sym typeface="Arial"/>
              </a:rPr>
              <a:t>samdrátt</a:t>
            </a:r>
            <a:r>
              <a:rPr lang="en-US" sz="4400" dirty="0">
                <a:sym typeface="Arial"/>
              </a:rPr>
              <a:t> í </a:t>
            </a:r>
            <a:r>
              <a:rPr lang="en-US" sz="4400" dirty="0" err="1">
                <a:sym typeface="Arial"/>
              </a:rPr>
              <a:t>atvinnutækifærum</a:t>
            </a:r>
            <a:endParaRPr lang="en-US" sz="4400" dirty="0">
              <a:sym typeface="Arial"/>
            </a:endParaRPr>
          </a:p>
          <a:p>
            <a:pPr>
              <a:lnSpc>
                <a:spcPct val="120000"/>
              </a:lnSpc>
              <a:buSzPts val="2323"/>
            </a:pPr>
            <a:r>
              <a:rPr lang="en-US" sz="4400" dirty="0" err="1">
                <a:sym typeface="Arial"/>
              </a:rPr>
              <a:t>Atvinnuleysi</a:t>
            </a:r>
            <a:r>
              <a:rPr lang="en-US" sz="4400" dirty="0">
                <a:sym typeface="Arial"/>
              </a:rPr>
              <a:t> fer </a:t>
            </a:r>
            <a:r>
              <a:rPr lang="en-US" sz="4400" dirty="0" err="1">
                <a:sym typeface="Arial"/>
              </a:rPr>
              <a:t>vaxandi</a:t>
            </a:r>
            <a:r>
              <a:rPr lang="en-US" sz="4400" dirty="0">
                <a:sym typeface="Arial"/>
              </a:rPr>
              <a:t> </a:t>
            </a:r>
            <a:r>
              <a:rPr lang="en-US" sz="4400" dirty="0" err="1">
                <a:sym typeface="Arial"/>
              </a:rPr>
              <a:t>meðal</a:t>
            </a:r>
            <a:r>
              <a:rPr lang="en-US" sz="4400" dirty="0">
                <a:sym typeface="Arial"/>
              </a:rPr>
              <a:t> </a:t>
            </a:r>
            <a:r>
              <a:rPr lang="en-US" sz="4400" dirty="0" err="1">
                <a:sym typeface="Arial"/>
              </a:rPr>
              <a:t>háskólamenntaðra</a:t>
            </a:r>
            <a:br>
              <a:rPr lang="en-US" sz="2800" b="1" i="0" dirty="0">
                <a:solidFill>
                  <a:srgbClr val="0070C0"/>
                </a:solidFill>
                <a:latin typeface="Arial"/>
                <a:ea typeface="Arial"/>
                <a:cs typeface="Arial"/>
                <a:sym typeface="Arial"/>
              </a:rPr>
            </a:br>
            <a:endParaRPr sz="2500" dirty="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ct val="102857"/>
              <a:buNone/>
            </a:pPr>
            <a:r>
              <a:rPr lang="is-IS" sz="1600" dirty="0"/>
              <a:t>EFNAHAGSLEG ÁHRIF COVID 19 - COVID-kreppan og ójöfnuður á Íslandi. Sérfræðingahópur ASÍ, </a:t>
            </a:r>
            <a:r>
              <a:rPr lang="is-IS" sz="1600" dirty="0" err="1"/>
              <a:t>júni</a:t>
            </a:r>
            <a:r>
              <a:rPr lang="is-IS" sz="1600" dirty="0"/>
              <a:t> 2021.</a:t>
            </a:r>
            <a:endParaRPr sz="2500" dirty="0">
              <a:solidFill>
                <a:srgbClr val="000000"/>
              </a:solidFill>
              <a:highlight>
                <a:schemeClr val="lt1"/>
              </a:highlight>
              <a:latin typeface="Arial"/>
              <a:ea typeface="Arial"/>
              <a:cs typeface="Arial"/>
              <a:sym typeface="Arial"/>
            </a:endParaRPr>
          </a:p>
        </p:txBody>
      </p:sp>
      <p:sp>
        <p:nvSpPr>
          <p:cNvPr id="257" name="Google Shape;257;p22"/>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58" name="Google Shape;258;p22"/>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259" name="Google Shape;259;p22"/>
          <p:cNvPicPr preferRelativeResize="0"/>
          <p:nvPr/>
        </p:nvPicPr>
        <p:blipFill rotWithShape="1">
          <a:blip r:embed="rId4">
            <a:alphaModFix/>
          </a:blip>
          <a:srcRect/>
          <a:stretch/>
        </p:blipFill>
        <p:spPr>
          <a:xfrm>
            <a:off x="7718900" y="6209113"/>
            <a:ext cx="1261242" cy="5847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3"/>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55553"/>
              <a:buNone/>
            </a:pPr>
            <a:r>
              <a:rPr lang="en-US" sz="3600" b="1" i="0" dirty="0" err="1">
                <a:solidFill>
                  <a:srgbClr val="0070C0"/>
                </a:solidFill>
                <a:latin typeface="Arial"/>
                <a:ea typeface="Arial"/>
                <a:cs typeface="Arial"/>
                <a:sym typeface="Arial"/>
              </a:rPr>
              <a:t>Ungt</a:t>
            </a:r>
            <a:r>
              <a:rPr lang="en-US" sz="3600" b="1" i="0" dirty="0">
                <a:solidFill>
                  <a:srgbClr val="0070C0"/>
                </a:solidFill>
                <a:latin typeface="Arial"/>
                <a:ea typeface="Arial"/>
                <a:cs typeface="Arial"/>
                <a:sym typeface="Arial"/>
              </a:rPr>
              <a:t> </a:t>
            </a:r>
            <a:r>
              <a:rPr lang="en-US" sz="3600" b="1" i="0" dirty="0" err="1">
                <a:solidFill>
                  <a:srgbClr val="0070C0"/>
                </a:solidFill>
                <a:latin typeface="Arial"/>
                <a:ea typeface="Arial"/>
                <a:cs typeface="Arial"/>
                <a:sym typeface="Arial"/>
              </a:rPr>
              <a:t>fólk</a:t>
            </a:r>
            <a:r>
              <a:rPr lang="en-US" sz="3600" b="1" i="0" dirty="0">
                <a:solidFill>
                  <a:srgbClr val="0070C0"/>
                </a:solidFill>
                <a:latin typeface="Arial"/>
                <a:ea typeface="Arial"/>
                <a:cs typeface="Arial"/>
                <a:sym typeface="Arial"/>
              </a:rPr>
              <a:t> í </a:t>
            </a:r>
            <a:r>
              <a:rPr lang="en-US" sz="3600" b="1" i="0" dirty="0" err="1">
                <a:solidFill>
                  <a:srgbClr val="0070C0"/>
                </a:solidFill>
                <a:latin typeface="Arial"/>
                <a:ea typeface="Arial"/>
                <a:cs typeface="Arial"/>
                <a:sym typeface="Arial"/>
              </a:rPr>
              <a:t>hættu</a:t>
            </a:r>
            <a:r>
              <a:rPr lang="en-US" sz="3600" b="1" i="0" dirty="0">
                <a:solidFill>
                  <a:srgbClr val="0070C0"/>
                </a:solidFill>
                <a:latin typeface="Arial"/>
                <a:ea typeface="Arial"/>
                <a:cs typeface="Arial"/>
                <a:sym typeface="Arial"/>
              </a:rPr>
              <a:t> á </a:t>
            </a:r>
            <a:r>
              <a:rPr lang="en-US" sz="3600" b="1" i="0" dirty="0" err="1">
                <a:solidFill>
                  <a:srgbClr val="0070C0"/>
                </a:solidFill>
                <a:latin typeface="Arial"/>
                <a:ea typeface="Arial"/>
                <a:cs typeface="Arial"/>
                <a:sym typeface="Arial"/>
              </a:rPr>
              <a:t>atvinnuleysi</a:t>
            </a:r>
            <a:r>
              <a:rPr lang="en-US" sz="3600" b="1" i="0" dirty="0">
                <a:solidFill>
                  <a:srgbClr val="0070C0"/>
                </a:solidFill>
                <a:latin typeface="Arial"/>
                <a:ea typeface="Arial"/>
                <a:cs typeface="Arial"/>
                <a:sym typeface="Arial"/>
              </a:rPr>
              <a:t> í </a:t>
            </a:r>
            <a:r>
              <a:rPr lang="en-US" sz="3600" b="1" i="0" dirty="0" err="1">
                <a:solidFill>
                  <a:srgbClr val="0070C0"/>
                </a:solidFill>
                <a:latin typeface="Arial"/>
                <a:ea typeface="Arial"/>
                <a:cs typeface="Arial"/>
                <a:sym typeface="Arial"/>
              </a:rPr>
              <a:t>framtíðinni</a:t>
            </a:r>
            <a:r>
              <a:rPr lang="en-US" sz="3600" b="1" i="0" dirty="0">
                <a:solidFill>
                  <a:srgbClr val="0070C0"/>
                </a:solidFill>
                <a:latin typeface="Arial"/>
                <a:ea typeface="Arial"/>
                <a:cs typeface="Arial"/>
                <a:sym typeface="Arial"/>
              </a:rPr>
              <a:t> </a:t>
            </a:r>
            <a:endParaRPr dirty="0"/>
          </a:p>
        </p:txBody>
      </p:sp>
      <p:sp>
        <p:nvSpPr>
          <p:cNvPr id="265" name="Google Shape;265;p23"/>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a:bodyPr>
          <a:lstStyle/>
          <a:p>
            <a:pPr marL="457200" lvl="0" indent="-334327" algn="l" rtl="0">
              <a:lnSpc>
                <a:spcPct val="100000"/>
              </a:lnSpc>
              <a:spcBef>
                <a:spcPts val="360"/>
              </a:spcBef>
              <a:spcAft>
                <a:spcPts val="0"/>
              </a:spcAft>
              <a:buClr>
                <a:schemeClr val="dk1"/>
              </a:buClr>
              <a:buSzPct val="75000"/>
              <a:buChar char="•"/>
            </a:pPr>
            <a:r>
              <a:rPr lang="en-US" sz="2400" dirty="0">
                <a:solidFill>
                  <a:srgbClr val="000000"/>
                </a:solidFill>
                <a:latin typeface="Open Sans"/>
                <a:ea typeface="Open Sans"/>
                <a:cs typeface="Open Sans"/>
                <a:sym typeface="Open Sans"/>
              </a:rPr>
              <a:t>Hefur </a:t>
            </a:r>
            <a:r>
              <a:rPr lang="en-US" sz="2400" dirty="0" err="1">
                <a:solidFill>
                  <a:srgbClr val="000000"/>
                </a:solidFill>
                <a:latin typeface="Open Sans"/>
                <a:ea typeface="Open Sans"/>
                <a:cs typeface="Open Sans"/>
                <a:sym typeface="Open Sans"/>
              </a:rPr>
              <a:t>áhrif</a:t>
            </a:r>
            <a:r>
              <a:rPr lang="en-US" sz="2400" dirty="0">
                <a:solidFill>
                  <a:srgbClr val="000000"/>
                </a:solidFill>
                <a:latin typeface="Open Sans"/>
                <a:ea typeface="Open Sans"/>
                <a:cs typeface="Open Sans"/>
                <a:sym typeface="Open Sans"/>
              </a:rPr>
              <a:t> á </a:t>
            </a:r>
            <a:r>
              <a:rPr lang="en-US" sz="2400" dirty="0" err="1">
                <a:solidFill>
                  <a:srgbClr val="000000"/>
                </a:solidFill>
                <a:latin typeface="Open Sans"/>
                <a:ea typeface="Open Sans"/>
                <a:cs typeface="Open Sans"/>
                <a:sym typeface="Open Sans"/>
              </a:rPr>
              <a:t>innkomu</a:t>
            </a:r>
            <a:r>
              <a:rPr lang="en-US" sz="2400" dirty="0">
                <a:solidFill>
                  <a:srgbClr val="000000"/>
                </a:solidFill>
                <a:latin typeface="Open Sans"/>
                <a:ea typeface="Open Sans"/>
                <a:cs typeface="Open Sans"/>
                <a:sym typeface="Open Sans"/>
              </a:rPr>
              <a:t> </a:t>
            </a:r>
            <a:r>
              <a:rPr lang="en-US" sz="2400" dirty="0" err="1">
                <a:solidFill>
                  <a:srgbClr val="000000"/>
                </a:solidFill>
                <a:latin typeface="Open Sans"/>
                <a:ea typeface="Open Sans"/>
                <a:cs typeface="Open Sans"/>
                <a:sym typeface="Open Sans"/>
              </a:rPr>
              <a:t>til</a:t>
            </a:r>
            <a:r>
              <a:rPr lang="en-US" sz="2400" dirty="0">
                <a:solidFill>
                  <a:srgbClr val="000000"/>
                </a:solidFill>
                <a:latin typeface="Open Sans"/>
                <a:ea typeface="Open Sans"/>
                <a:cs typeface="Open Sans"/>
                <a:sym typeface="Open Sans"/>
              </a:rPr>
              <a:t> </a:t>
            </a:r>
            <a:r>
              <a:rPr lang="en-US" sz="2400" dirty="0" err="1">
                <a:solidFill>
                  <a:srgbClr val="000000"/>
                </a:solidFill>
                <a:latin typeface="Open Sans"/>
                <a:ea typeface="Open Sans"/>
                <a:cs typeface="Open Sans"/>
                <a:sym typeface="Open Sans"/>
              </a:rPr>
              <a:t>lengri</a:t>
            </a:r>
            <a:r>
              <a:rPr lang="en-US" sz="2400" dirty="0">
                <a:solidFill>
                  <a:srgbClr val="000000"/>
                </a:solidFill>
                <a:latin typeface="Open Sans"/>
                <a:ea typeface="Open Sans"/>
                <a:cs typeface="Open Sans"/>
                <a:sym typeface="Open Sans"/>
              </a:rPr>
              <a:t> tíma (</a:t>
            </a:r>
            <a:r>
              <a:rPr lang="en-US" sz="2400" dirty="0" err="1">
                <a:solidFill>
                  <a:srgbClr val="000000"/>
                </a:solidFill>
                <a:latin typeface="Open Sans"/>
                <a:ea typeface="Open Sans"/>
                <a:cs typeface="Open Sans"/>
                <a:sym typeface="Open Sans"/>
              </a:rPr>
              <a:t>líferyissjóðir</a:t>
            </a:r>
            <a:r>
              <a:rPr lang="en-US" sz="2400" dirty="0">
                <a:solidFill>
                  <a:srgbClr val="000000"/>
                </a:solidFill>
                <a:latin typeface="Open Sans"/>
                <a:ea typeface="Open Sans"/>
                <a:cs typeface="Open Sans"/>
                <a:sym typeface="Open Sans"/>
              </a:rPr>
              <a:t> </a:t>
            </a:r>
            <a:r>
              <a:rPr lang="en-US" sz="2400" dirty="0" err="1">
                <a:solidFill>
                  <a:srgbClr val="000000"/>
                </a:solidFill>
                <a:latin typeface="Open Sans"/>
                <a:ea typeface="Open Sans"/>
                <a:cs typeface="Open Sans"/>
                <a:sym typeface="Open Sans"/>
              </a:rPr>
              <a:t>t.d.</a:t>
            </a:r>
            <a:r>
              <a:rPr lang="en-US" sz="2400" dirty="0">
                <a:solidFill>
                  <a:srgbClr val="000000"/>
                </a:solidFill>
                <a:latin typeface="Open Sans"/>
                <a:ea typeface="Open Sans"/>
                <a:cs typeface="Open Sans"/>
                <a:sym typeface="Open Sans"/>
              </a:rPr>
              <a:t>) og </a:t>
            </a:r>
            <a:r>
              <a:rPr lang="en-US" sz="2400" dirty="0" err="1">
                <a:solidFill>
                  <a:srgbClr val="000000"/>
                </a:solidFill>
                <a:latin typeface="Open Sans"/>
                <a:ea typeface="Open Sans"/>
                <a:cs typeface="Open Sans"/>
                <a:sym typeface="Open Sans"/>
              </a:rPr>
              <a:t>ferilskrár</a:t>
            </a:r>
            <a:endParaRPr dirty="0"/>
          </a:p>
          <a:p>
            <a:pPr marL="122873" lvl="0" indent="0" algn="l" rtl="0">
              <a:lnSpc>
                <a:spcPct val="100000"/>
              </a:lnSpc>
              <a:spcBef>
                <a:spcPts val="360"/>
              </a:spcBef>
              <a:spcAft>
                <a:spcPts val="0"/>
              </a:spcAft>
              <a:buClr>
                <a:schemeClr val="dk1"/>
              </a:buClr>
              <a:buSzPct val="75000"/>
              <a:buNone/>
            </a:pPr>
            <a:endParaRPr sz="2500" dirty="0">
              <a:solidFill>
                <a:schemeClr val="dk1"/>
              </a:solidFill>
              <a:highlight>
                <a:schemeClr val="lt1"/>
              </a:highlight>
              <a:latin typeface="Arial"/>
              <a:ea typeface="Arial"/>
              <a:cs typeface="Arial"/>
              <a:sym typeface="Arial"/>
            </a:endParaRPr>
          </a:p>
          <a:p>
            <a:pPr marL="457200" lvl="0" indent="-334327" algn="l" rtl="0">
              <a:lnSpc>
                <a:spcPct val="100000"/>
              </a:lnSpc>
              <a:spcBef>
                <a:spcPts val="360"/>
              </a:spcBef>
              <a:spcAft>
                <a:spcPts val="0"/>
              </a:spcAft>
              <a:buSzPct val="75000"/>
              <a:buChar char="•"/>
            </a:pPr>
            <a:r>
              <a:rPr lang="en-US" sz="2400" b="0" i="0" dirty="0" err="1">
                <a:solidFill>
                  <a:srgbClr val="000000"/>
                </a:solidFill>
                <a:latin typeface="Open Sans"/>
                <a:ea typeface="Open Sans"/>
                <a:cs typeface="Open Sans"/>
                <a:sym typeface="Open Sans"/>
              </a:rPr>
              <a:t>Atvinnuleysi</a:t>
            </a:r>
            <a:r>
              <a:rPr lang="en-US" sz="2400" b="0" i="0" dirty="0">
                <a:solidFill>
                  <a:srgbClr val="000000"/>
                </a:solidFill>
                <a:latin typeface="Open Sans"/>
                <a:ea typeface="Open Sans"/>
                <a:cs typeface="Open Sans"/>
                <a:sym typeface="Open Sans"/>
              </a:rPr>
              <a:t> </a:t>
            </a:r>
            <a:r>
              <a:rPr lang="en-US" sz="2400" b="0" i="0" dirty="0" err="1">
                <a:solidFill>
                  <a:srgbClr val="000000"/>
                </a:solidFill>
                <a:latin typeface="Open Sans"/>
                <a:ea typeface="Open Sans"/>
                <a:cs typeface="Open Sans"/>
                <a:sym typeface="Open Sans"/>
              </a:rPr>
              <a:t>meðal</a:t>
            </a:r>
            <a:r>
              <a:rPr lang="en-US" sz="2400" b="0" i="0" dirty="0">
                <a:solidFill>
                  <a:srgbClr val="000000"/>
                </a:solidFill>
                <a:latin typeface="Open Sans"/>
                <a:ea typeface="Open Sans"/>
                <a:cs typeface="Open Sans"/>
                <a:sym typeface="Open Sans"/>
              </a:rPr>
              <a:t> </a:t>
            </a:r>
            <a:r>
              <a:rPr lang="en-US" sz="2400" b="0" i="0" dirty="0" err="1">
                <a:solidFill>
                  <a:srgbClr val="000000"/>
                </a:solidFill>
                <a:latin typeface="Open Sans"/>
                <a:ea typeface="Open Sans"/>
                <a:cs typeface="Open Sans"/>
                <a:sym typeface="Open Sans"/>
              </a:rPr>
              <a:t>ungs</a:t>
            </a:r>
            <a:r>
              <a:rPr lang="en-US" sz="2400" b="0" i="0" dirty="0">
                <a:solidFill>
                  <a:srgbClr val="000000"/>
                </a:solidFill>
                <a:latin typeface="Open Sans"/>
                <a:ea typeface="Open Sans"/>
                <a:cs typeface="Open Sans"/>
                <a:sym typeface="Open Sans"/>
              </a:rPr>
              <a:t> </a:t>
            </a:r>
            <a:r>
              <a:rPr lang="en-US" sz="2400" b="0" i="0" dirty="0" err="1">
                <a:solidFill>
                  <a:srgbClr val="000000"/>
                </a:solidFill>
                <a:latin typeface="Open Sans"/>
                <a:ea typeface="Open Sans"/>
                <a:cs typeface="Open Sans"/>
                <a:sym typeface="Open Sans"/>
              </a:rPr>
              <a:t>fólks</a:t>
            </a:r>
            <a:r>
              <a:rPr lang="en-US" sz="2400" b="0" i="0" dirty="0">
                <a:solidFill>
                  <a:srgbClr val="000000"/>
                </a:solidFill>
                <a:latin typeface="Open Sans"/>
                <a:ea typeface="Open Sans"/>
                <a:cs typeface="Open Sans"/>
                <a:sym typeface="Open Sans"/>
              </a:rPr>
              <a:t> </a:t>
            </a:r>
            <a:r>
              <a:rPr lang="en-US" sz="2400" b="0" i="0" dirty="0" err="1">
                <a:solidFill>
                  <a:srgbClr val="000000"/>
                </a:solidFill>
                <a:latin typeface="Open Sans"/>
                <a:ea typeface="Open Sans"/>
                <a:cs typeface="Open Sans"/>
                <a:sym typeface="Open Sans"/>
              </a:rPr>
              <a:t>dýrt</a:t>
            </a:r>
            <a:r>
              <a:rPr lang="en-US" sz="2400" b="0" i="0" dirty="0">
                <a:solidFill>
                  <a:srgbClr val="000000"/>
                </a:solidFill>
                <a:latin typeface="Open Sans"/>
                <a:ea typeface="Open Sans"/>
                <a:cs typeface="Open Sans"/>
                <a:sym typeface="Open Sans"/>
              </a:rPr>
              <a:t>, mun </a:t>
            </a:r>
            <a:r>
              <a:rPr lang="en-US" sz="2400" b="0" i="0" dirty="0" err="1">
                <a:solidFill>
                  <a:srgbClr val="000000"/>
                </a:solidFill>
                <a:latin typeface="Open Sans"/>
                <a:ea typeface="Open Sans"/>
                <a:cs typeface="Open Sans"/>
                <a:sym typeface="Open Sans"/>
              </a:rPr>
              <a:t>kosta</a:t>
            </a:r>
            <a:r>
              <a:rPr lang="en-US" sz="2400" b="0" i="0" dirty="0">
                <a:solidFill>
                  <a:srgbClr val="000000"/>
                </a:solidFill>
                <a:latin typeface="Open Sans"/>
                <a:ea typeface="Open Sans"/>
                <a:cs typeface="Open Sans"/>
                <a:sym typeface="Open Sans"/>
              </a:rPr>
              <a:t> </a:t>
            </a:r>
            <a:r>
              <a:rPr lang="en-US" sz="2400" b="0" i="0" dirty="0" err="1">
                <a:solidFill>
                  <a:srgbClr val="000000"/>
                </a:solidFill>
                <a:latin typeface="Open Sans"/>
                <a:ea typeface="Open Sans"/>
                <a:cs typeface="Open Sans"/>
                <a:sym typeface="Open Sans"/>
              </a:rPr>
              <a:t>Bretland</a:t>
            </a:r>
            <a:r>
              <a:rPr lang="en-US" sz="2400" b="0" i="0" dirty="0">
                <a:solidFill>
                  <a:srgbClr val="000000"/>
                </a:solidFill>
                <a:latin typeface="Open Sans"/>
                <a:ea typeface="Open Sans"/>
                <a:cs typeface="Open Sans"/>
                <a:sym typeface="Open Sans"/>
              </a:rPr>
              <a:t> um £7bn á </a:t>
            </a:r>
            <a:r>
              <a:rPr lang="en-US" sz="2400" b="0" i="0" dirty="0" err="1">
                <a:solidFill>
                  <a:srgbClr val="000000"/>
                </a:solidFill>
                <a:latin typeface="Open Sans"/>
                <a:ea typeface="Open Sans"/>
                <a:cs typeface="Open Sans"/>
                <a:sym typeface="Open Sans"/>
              </a:rPr>
              <a:t>þessu</a:t>
            </a:r>
            <a:r>
              <a:rPr lang="en-US" sz="2400" b="0" i="0" dirty="0">
                <a:solidFill>
                  <a:srgbClr val="000000"/>
                </a:solidFill>
                <a:latin typeface="Open Sans"/>
                <a:ea typeface="Open Sans"/>
                <a:cs typeface="Open Sans"/>
                <a:sym typeface="Open Sans"/>
              </a:rPr>
              <a:t> </a:t>
            </a:r>
            <a:r>
              <a:rPr lang="en-US" sz="2400" b="0" i="0" dirty="0" err="1">
                <a:solidFill>
                  <a:srgbClr val="000000"/>
                </a:solidFill>
                <a:latin typeface="Open Sans"/>
                <a:ea typeface="Open Sans"/>
                <a:cs typeface="Open Sans"/>
                <a:sym typeface="Open Sans"/>
              </a:rPr>
              <a:t>ári</a:t>
            </a:r>
            <a:r>
              <a:rPr lang="en-US" sz="2400" b="0" i="0" dirty="0">
                <a:solidFill>
                  <a:srgbClr val="000000"/>
                </a:solidFill>
                <a:latin typeface="Open Sans"/>
                <a:ea typeface="Open Sans"/>
                <a:cs typeface="Open Sans"/>
                <a:sym typeface="Open Sans"/>
              </a:rPr>
              <a:t>, </a:t>
            </a:r>
            <a:r>
              <a:rPr lang="en-US" sz="2400" b="0" i="0" dirty="0" err="1">
                <a:solidFill>
                  <a:srgbClr val="000000"/>
                </a:solidFill>
                <a:latin typeface="Open Sans"/>
                <a:ea typeface="Open Sans"/>
                <a:cs typeface="Open Sans"/>
                <a:sym typeface="Open Sans"/>
              </a:rPr>
              <a:t>samkvæmt</a:t>
            </a:r>
            <a:r>
              <a:rPr lang="en-US" sz="2400" b="0" i="0" dirty="0">
                <a:solidFill>
                  <a:srgbClr val="000000"/>
                </a:solidFill>
                <a:latin typeface="Open Sans"/>
                <a:ea typeface="Open Sans"/>
                <a:cs typeface="Open Sans"/>
                <a:sym typeface="Open Sans"/>
              </a:rPr>
              <a:t> </a:t>
            </a:r>
            <a:r>
              <a:rPr lang="en-US" sz="2400" b="0" i="0" dirty="0" err="1">
                <a:solidFill>
                  <a:srgbClr val="000000"/>
                </a:solidFill>
                <a:latin typeface="Open Sans"/>
                <a:ea typeface="Open Sans"/>
                <a:cs typeface="Open Sans"/>
                <a:sym typeface="Open Sans"/>
              </a:rPr>
              <a:t>nýlegri</a:t>
            </a:r>
            <a:r>
              <a:rPr lang="en-US" sz="2400" b="0" i="0" dirty="0">
                <a:solidFill>
                  <a:srgbClr val="000000"/>
                </a:solidFill>
                <a:latin typeface="Open Sans"/>
                <a:ea typeface="Open Sans"/>
                <a:cs typeface="Open Sans"/>
                <a:sym typeface="Open Sans"/>
              </a:rPr>
              <a:t> </a:t>
            </a:r>
            <a:r>
              <a:rPr lang="en-US" sz="2400" b="0" i="0" dirty="0" err="1">
                <a:solidFill>
                  <a:srgbClr val="000000"/>
                </a:solidFill>
                <a:latin typeface="Open Sans"/>
                <a:ea typeface="Open Sans"/>
                <a:cs typeface="Open Sans"/>
                <a:sym typeface="Open Sans"/>
              </a:rPr>
              <a:t>skýrslu</a:t>
            </a:r>
            <a:r>
              <a:rPr lang="en-US" sz="2400" b="0" i="0" dirty="0">
                <a:solidFill>
                  <a:srgbClr val="000000"/>
                </a:solidFill>
                <a:latin typeface="Open Sans"/>
                <a:ea typeface="Open Sans"/>
                <a:cs typeface="Open Sans"/>
                <a:sym typeface="Open Sans"/>
              </a:rPr>
              <a:t> </a:t>
            </a:r>
            <a:r>
              <a:rPr lang="en-US" sz="2400" b="0" i="0" dirty="0" err="1">
                <a:solidFill>
                  <a:srgbClr val="000000"/>
                </a:solidFill>
                <a:latin typeface="Open Sans"/>
                <a:ea typeface="Open Sans"/>
                <a:cs typeface="Open Sans"/>
                <a:sym typeface="Open Sans"/>
              </a:rPr>
              <a:t>sem</a:t>
            </a:r>
            <a:r>
              <a:rPr lang="en-US" sz="2400" b="0" i="0" dirty="0">
                <a:solidFill>
                  <a:srgbClr val="000000"/>
                </a:solidFill>
                <a:latin typeface="Open Sans"/>
                <a:ea typeface="Open Sans"/>
                <a:cs typeface="Open Sans"/>
                <a:sym typeface="Open Sans"/>
              </a:rPr>
              <a:t> </a:t>
            </a:r>
            <a:r>
              <a:rPr lang="en-US" sz="2400" b="0" i="0" dirty="0" err="1">
                <a:solidFill>
                  <a:srgbClr val="000000"/>
                </a:solidFill>
                <a:latin typeface="Open Sans"/>
                <a:ea typeface="Open Sans"/>
                <a:cs typeface="Open Sans"/>
                <a:sym typeface="Open Sans"/>
              </a:rPr>
              <a:t>varar</a:t>
            </a:r>
            <a:r>
              <a:rPr lang="en-US" sz="2400" b="0" i="0" dirty="0">
                <a:solidFill>
                  <a:srgbClr val="000000"/>
                </a:solidFill>
                <a:latin typeface="Open Sans"/>
                <a:ea typeface="Open Sans"/>
                <a:cs typeface="Open Sans"/>
                <a:sym typeface="Open Sans"/>
              </a:rPr>
              <a:t> við </a:t>
            </a:r>
            <a:r>
              <a:rPr lang="en-US" sz="2400" b="0" i="0" dirty="0" err="1">
                <a:solidFill>
                  <a:srgbClr val="000000"/>
                </a:solidFill>
                <a:latin typeface="Open Sans"/>
                <a:ea typeface="Open Sans"/>
                <a:cs typeface="Open Sans"/>
                <a:sym typeface="Open Sans"/>
              </a:rPr>
              <a:t>langtímaáhrifum</a:t>
            </a:r>
            <a:r>
              <a:rPr lang="en-US" sz="2400" b="0" i="0" dirty="0">
                <a:solidFill>
                  <a:srgbClr val="000000"/>
                </a:solidFill>
                <a:latin typeface="Open Sans"/>
                <a:ea typeface="Open Sans"/>
                <a:cs typeface="Open Sans"/>
                <a:sym typeface="Open Sans"/>
              </a:rPr>
              <a:t> </a:t>
            </a:r>
            <a:r>
              <a:rPr lang="en-US" sz="2400" b="0" i="0" dirty="0" err="1">
                <a:solidFill>
                  <a:srgbClr val="000000"/>
                </a:solidFill>
                <a:latin typeface="Open Sans"/>
                <a:ea typeface="Open Sans"/>
                <a:cs typeface="Open Sans"/>
                <a:sym typeface="Open Sans"/>
              </a:rPr>
              <a:t>þó</a:t>
            </a:r>
            <a:r>
              <a:rPr lang="en-US" sz="2400" b="0" i="0" dirty="0">
                <a:solidFill>
                  <a:srgbClr val="000000"/>
                </a:solidFill>
                <a:latin typeface="Open Sans"/>
                <a:ea typeface="Open Sans"/>
                <a:cs typeface="Open Sans"/>
                <a:sym typeface="Open Sans"/>
              </a:rPr>
              <a:t> </a:t>
            </a:r>
            <a:r>
              <a:rPr lang="en-US" sz="2400" b="0" i="0" dirty="0" err="1">
                <a:solidFill>
                  <a:srgbClr val="000000"/>
                </a:solidFill>
                <a:latin typeface="Open Sans"/>
                <a:ea typeface="Open Sans"/>
                <a:cs typeface="Open Sans"/>
                <a:sym typeface="Open Sans"/>
              </a:rPr>
              <a:t>að</a:t>
            </a:r>
            <a:r>
              <a:rPr lang="en-US" sz="2400" b="0" i="0" dirty="0">
                <a:solidFill>
                  <a:srgbClr val="000000"/>
                </a:solidFill>
                <a:latin typeface="Open Sans"/>
                <a:ea typeface="Open Sans"/>
                <a:cs typeface="Open Sans"/>
                <a:sym typeface="Open Sans"/>
              </a:rPr>
              <a:t> </a:t>
            </a:r>
            <a:r>
              <a:rPr lang="en-US" sz="2400" b="0" i="0" dirty="0" err="1">
                <a:solidFill>
                  <a:srgbClr val="000000"/>
                </a:solidFill>
                <a:latin typeface="Open Sans"/>
                <a:ea typeface="Open Sans"/>
                <a:cs typeface="Open Sans"/>
                <a:sym typeface="Open Sans"/>
              </a:rPr>
              <a:t>efnahagurinn</a:t>
            </a:r>
            <a:r>
              <a:rPr lang="en-US" sz="2400" b="0" i="0" dirty="0">
                <a:solidFill>
                  <a:srgbClr val="000000"/>
                </a:solidFill>
                <a:latin typeface="Open Sans"/>
                <a:ea typeface="Open Sans"/>
                <a:cs typeface="Open Sans"/>
                <a:sym typeface="Open Sans"/>
              </a:rPr>
              <a:t> </a:t>
            </a:r>
            <a:r>
              <a:rPr lang="en-US" sz="2400" b="0" i="0" dirty="0" err="1">
                <a:solidFill>
                  <a:srgbClr val="000000"/>
                </a:solidFill>
                <a:latin typeface="Open Sans"/>
                <a:ea typeface="Open Sans"/>
                <a:cs typeface="Open Sans"/>
                <a:sym typeface="Open Sans"/>
              </a:rPr>
              <a:t>sé</a:t>
            </a:r>
            <a:r>
              <a:rPr lang="en-US" sz="2400" b="0" i="0" dirty="0">
                <a:solidFill>
                  <a:srgbClr val="000000"/>
                </a:solidFill>
                <a:latin typeface="Open Sans"/>
                <a:ea typeface="Open Sans"/>
                <a:cs typeface="Open Sans"/>
                <a:sym typeface="Open Sans"/>
              </a:rPr>
              <a:t> </a:t>
            </a:r>
            <a:r>
              <a:rPr lang="en-US" sz="2400" b="0" i="0" dirty="0" err="1">
                <a:solidFill>
                  <a:srgbClr val="000000"/>
                </a:solidFill>
                <a:latin typeface="Open Sans"/>
                <a:ea typeface="Open Sans"/>
                <a:cs typeface="Open Sans"/>
                <a:sym typeface="Open Sans"/>
              </a:rPr>
              <a:t>að</a:t>
            </a:r>
            <a:r>
              <a:rPr lang="en-US" sz="2400" b="0" i="0" dirty="0">
                <a:solidFill>
                  <a:srgbClr val="000000"/>
                </a:solidFill>
                <a:latin typeface="Open Sans"/>
                <a:ea typeface="Open Sans"/>
                <a:cs typeface="Open Sans"/>
                <a:sym typeface="Open Sans"/>
              </a:rPr>
              <a:t> taka við </a:t>
            </a:r>
            <a:r>
              <a:rPr lang="en-US" sz="2400" b="0" i="0" dirty="0" err="1">
                <a:solidFill>
                  <a:srgbClr val="000000"/>
                </a:solidFill>
                <a:latin typeface="Open Sans"/>
                <a:ea typeface="Open Sans"/>
                <a:cs typeface="Open Sans"/>
                <a:sym typeface="Open Sans"/>
              </a:rPr>
              <a:t>sér</a:t>
            </a:r>
            <a:r>
              <a:rPr lang="en-US" sz="2400" b="0" i="0" dirty="0">
                <a:solidFill>
                  <a:srgbClr val="000000"/>
                </a:solidFill>
                <a:latin typeface="Open Sans"/>
                <a:ea typeface="Open Sans"/>
                <a:cs typeface="Open Sans"/>
                <a:sym typeface="Open Sans"/>
              </a:rPr>
              <a:t> </a:t>
            </a:r>
            <a:r>
              <a:rPr lang="en-US" sz="2400" b="0" i="0" dirty="0" err="1">
                <a:solidFill>
                  <a:srgbClr val="000000"/>
                </a:solidFill>
                <a:latin typeface="Open Sans"/>
                <a:ea typeface="Open Sans"/>
                <a:cs typeface="Open Sans"/>
                <a:sym typeface="Open Sans"/>
              </a:rPr>
              <a:t>eftir</a:t>
            </a:r>
            <a:r>
              <a:rPr lang="en-US" sz="2400" b="0" i="0" dirty="0">
                <a:solidFill>
                  <a:srgbClr val="000000"/>
                </a:solidFill>
                <a:latin typeface="Open Sans"/>
                <a:ea typeface="Open Sans"/>
                <a:cs typeface="Open Sans"/>
                <a:sym typeface="Open Sans"/>
              </a:rPr>
              <a:t> Covid.</a:t>
            </a:r>
          </a:p>
          <a:p>
            <a:pPr marL="457200" lvl="0" indent="-334327" algn="l" rtl="0">
              <a:lnSpc>
                <a:spcPct val="100000"/>
              </a:lnSpc>
              <a:spcBef>
                <a:spcPts val="360"/>
              </a:spcBef>
              <a:spcAft>
                <a:spcPts val="0"/>
              </a:spcAft>
              <a:buSzPct val="75000"/>
              <a:buChar char="•"/>
            </a:pPr>
            <a:endParaRPr lang="en-US" sz="2400" b="0" i="0" dirty="0">
              <a:solidFill>
                <a:srgbClr val="000000"/>
              </a:solidFill>
              <a:latin typeface="Open Sans"/>
              <a:ea typeface="Open Sans"/>
              <a:cs typeface="Open Sans"/>
              <a:sym typeface="Open Sans"/>
            </a:endParaRPr>
          </a:p>
          <a:p>
            <a:pPr marL="457200" lvl="0" indent="-334327" algn="l" rtl="0">
              <a:lnSpc>
                <a:spcPct val="100000"/>
              </a:lnSpc>
              <a:spcBef>
                <a:spcPts val="360"/>
              </a:spcBef>
              <a:spcAft>
                <a:spcPts val="0"/>
              </a:spcAft>
              <a:buSzPct val="75000"/>
              <a:buChar char="•"/>
            </a:pPr>
            <a:r>
              <a:rPr lang="en-US" sz="2400" dirty="0" err="1">
                <a:solidFill>
                  <a:srgbClr val="000000"/>
                </a:solidFill>
                <a:latin typeface="Open Sans"/>
                <a:ea typeface="Open Sans"/>
                <a:cs typeface="Open Sans"/>
                <a:sym typeface="Open Sans"/>
              </a:rPr>
              <a:t>Nýútskrifaðir</a:t>
            </a:r>
            <a:r>
              <a:rPr lang="en-US" sz="2400" dirty="0">
                <a:solidFill>
                  <a:srgbClr val="000000"/>
                </a:solidFill>
                <a:latin typeface="Open Sans"/>
                <a:ea typeface="Open Sans"/>
                <a:cs typeface="Open Sans"/>
                <a:sym typeface="Open Sans"/>
              </a:rPr>
              <a:t> </a:t>
            </a:r>
            <a:r>
              <a:rPr lang="en-US" sz="2400" dirty="0" err="1">
                <a:solidFill>
                  <a:srgbClr val="000000"/>
                </a:solidFill>
                <a:latin typeface="Open Sans"/>
                <a:ea typeface="Open Sans"/>
                <a:cs typeface="Open Sans"/>
                <a:sym typeface="Open Sans"/>
              </a:rPr>
              <a:t>eiga</a:t>
            </a:r>
            <a:r>
              <a:rPr lang="en-US" sz="2400" dirty="0">
                <a:solidFill>
                  <a:srgbClr val="000000"/>
                </a:solidFill>
                <a:latin typeface="Open Sans"/>
                <a:ea typeface="Open Sans"/>
                <a:cs typeface="Open Sans"/>
                <a:sym typeface="Open Sans"/>
              </a:rPr>
              <a:t> erfitt </a:t>
            </a:r>
            <a:r>
              <a:rPr lang="en-US" sz="2400" dirty="0" err="1">
                <a:solidFill>
                  <a:srgbClr val="000000"/>
                </a:solidFill>
                <a:latin typeface="Open Sans"/>
                <a:ea typeface="Open Sans"/>
                <a:cs typeface="Open Sans"/>
                <a:sym typeface="Open Sans"/>
              </a:rPr>
              <a:t>með</a:t>
            </a:r>
            <a:r>
              <a:rPr lang="en-US" sz="2400" dirty="0">
                <a:solidFill>
                  <a:srgbClr val="000000"/>
                </a:solidFill>
                <a:latin typeface="Open Sans"/>
                <a:ea typeface="Open Sans"/>
                <a:cs typeface="Open Sans"/>
                <a:sym typeface="Open Sans"/>
              </a:rPr>
              <a:t> </a:t>
            </a:r>
            <a:r>
              <a:rPr lang="en-US" sz="2400" dirty="0" err="1">
                <a:solidFill>
                  <a:srgbClr val="000000"/>
                </a:solidFill>
                <a:latin typeface="Open Sans"/>
                <a:ea typeface="Open Sans"/>
                <a:cs typeface="Open Sans"/>
                <a:sym typeface="Open Sans"/>
              </a:rPr>
              <a:t>að</a:t>
            </a:r>
            <a:r>
              <a:rPr lang="en-US" sz="2400" dirty="0">
                <a:solidFill>
                  <a:srgbClr val="000000"/>
                </a:solidFill>
                <a:latin typeface="Open Sans"/>
                <a:ea typeface="Open Sans"/>
                <a:cs typeface="Open Sans"/>
                <a:sym typeface="Open Sans"/>
              </a:rPr>
              <a:t> </a:t>
            </a:r>
            <a:r>
              <a:rPr lang="en-US" sz="2400" dirty="0" err="1">
                <a:solidFill>
                  <a:srgbClr val="000000"/>
                </a:solidFill>
                <a:latin typeface="Open Sans"/>
                <a:ea typeface="Open Sans"/>
                <a:cs typeface="Open Sans"/>
                <a:sym typeface="Open Sans"/>
              </a:rPr>
              <a:t>fá</a:t>
            </a:r>
            <a:r>
              <a:rPr lang="en-US" sz="2400" dirty="0">
                <a:solidFill>
                  <a:srgbClr val="000000"/>
                </a:solidFill>
                <a:latin typeface="Open Sans"/>
                <a:ea typeface="Open Sans"/>
                <a:cs typeface="Open Sans"/>
                <a:sym typeface="Open Sans"/>
              </a:rPr>
              <a:t> vinnu í </a:t>
            </a:r>
            <a:r>
              <a:rPr lang="en-US" sz="2400" dirty="0" err="1">
                <a:solidFill>
                  <a:srgbClr val="000000"/>
                </a:solidFill>
                <a:latin typeface="Open Sans"/>
                <a:ea typeface="Open Sans"/>
                <a:cs typeface="Open Sans"/>
                <a:sym typeface="Open Sans"/>
              </a:rPr>
              <a:t>sumum</a:t>
            </a:r>
            <a:r>
              <a:rPr lang="en-US" sz="2400" dirty="0">
                <a:solidFill>
                  <a:srgbClr val="000000"/>
                </a:solidFill>
                <a:latin typeface="Open Sans"/>
                <a:ea typeface="Open Sans"/>
                <a:cs typeface="Open Sans"/>
                <a:sym typeface="Open Sans"/>
              </a:rPr>
              <a:t> </a:t>
            </a:r>
            <a:r>
              <a:rPr lang="en-US" sz="2400" dirty="0" err="1">
                <a:solidFill>
                  <a:srgbClr val="000000"/>
                </a:solidFill>
                <a:latin typeface="Open Sans"/>
                <a:ea typeface="Open Sans"/>
                <a:cs typeface="Open Sans"/>
                <a:sym typeface="Open Sans"/>
              </a:rPr>
              <a:t>geirum</a:t>
            </a:r>
            <a:r>
              <a:rPr lang="en-US" sz="2400" dirty="0">
                <a:solidFill>
                  <a:srgbClr val="000000"/>
                </a:solidFill>
                <a:latin typeface="Open Sans"/>
                <a:ea typeface="Open Sans"/>
                <a:cs typeface="Open Sans"/>
                <a:sym typeface="Open Sans"/>
              </a:rPr>
              <a:t>.</a:t>
            </a:r>
            <a:endParaRPr sz="2400" b="0" i="0" dirty="0">
              <a:solidFill>
                <a:srgbClr val="000000"/>
              </a:solidFill>
              <a:latin typeface="Open Sans"/>
              <a:ea typeface="Open Sans"/>
              <a:cs typeface="Open Sans"/>
              <a:sym typeface="Open Sans"/>
            </a:endParaRPr>
          </a:p>
          <a:p>
            <a:pPr marL="342900" lvl="0" indent="-228600" algn="l" rtl="0">
              <a:lnSpc>
                <a:spcPct val="100000"/>
              </a:lnSpc>
              <a:spcBef>
                <a:spcPts val="360"/>
              </a:spcBef>
              <a:spcAft>
                <a:spcPts val="0"/>
              </a:spcAft>
              <a:buSzPct val="72000"/>
              <a:buNone/>
            </a:pPr>
            <a:endParaRPr sz="2500" dirty="0">
              <a:solidFill>
                <a:schemeClr val="dk1"/>
              </a:solidFill>
              <a:highlight>
                <a:schemeClr val="lt1"/>
              </a:highlight>
              <a:latin typeface="Arial"/>
              <a:ea typeface="Arial"/>
              <a:cs typeface="Arial"/>
              <a:sym typeface="Arial"/>
            </a:endParaRPr>
          </a:p>
          <a:p>
            <a:pPr marL="0" lvl="0" indent="0" algn="l" rtl="0">
              <a:lnSpc>
                <a:spcPct val="100000"/>
              </a:lnSpc>
              <a:spcBef>
                <a:spcPts val="360"/>
              </a:spcBef>
              <a:spcAft>
                <a:spcPts val="0"/>
              </a:spcAft>
              <a:buSzPct val="72000"/>
              <a:buNone/>
            </a:pPr>
            <a:endParaRPr sz="2500" dirty="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ct val="72000"/>
              <a:buNone/>
            </a:pPr>
            <a:endParaRPr sz="2500" dirty="0">
              <a:solidFill>
                <a:srgbClr val="000000"/>
              </a:solidFill>
              <a:highlight>
                <a:schemeClr val="lt1"/>
              </a:highlight>
              <a:latin typeface="Arial"/>
              <a:ea typeface="Arial"/>
              <a:cs typeface="Arial"/>
              <a:sym typeface="Arial"/>
            </a:endParaRPr>
          </a:p>
        </p:txBody>
      </p:sp>
      <p:sp>
        <p:nvSpPr>
          <p:cNvPr id="266" name="Google Shape;266;p23"/>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67" name="Google Shape;267;p23"/>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268" name="Google Shape;268;p23"/>
          <p:cNvPicPr preferRelativeResize="0"/>
          <p:nvPr/>
        </p:nvPicPr>
        <p:blipFill rotWithShape="1">
          <a:blip r:embed="rId4">
            <a:alphaModFix/>
          </a:blip>
          <a:srcRect/>
          <a:stretch/>
        </p:blipFill>
        <p:spPr>
          <a:xfrm>
            <a:off x="7718900" y="6209113"/>
            <a:ext cx="1261242" cy="5847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7"/>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b="1" dirty="0" err="1">
                <a:solidFill>
                  <a:srgbClr val="0070C0"/>
                </a:solidFill>
              </a:rPr>
              <a:t>Framundan</a:t>
            </a:r>
            <a:r>
              <a:rPr lang="en-US" b="1" dirty="0">
                <a:solidFill>
                  <a:srgbClr val="0070C0"/>
                </a:solidFill>
              </a:rPr>
              <a:t>:</a:t>
            </a:r>
            <a:endParaRPr dirty="0"/>
          </a:p>
        </p:txBody>
      </p:sp>
      <p:sp>
        <p:nvSpPr>
          <p:cNvPr id="274" name="Google Shape;274;p47"/>
          <p:cNvSpPr txBox="1">
            <a:spLocks noGrp="1"/>
          </p:cNvSpPr>
          <p:nvPr>
            <p:ph type="body" idx="1"/>
          </p:nvPr>
        </p:nvSpPr>
        <p:spPr>
          <a:xfrm>
            <a:off x="457200" y="1823275"/>
            <a:ext cx="4114800" cy="401823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60"/>
              </a:spcBef>
              <a:spcAft>
                <a:spcPts val="0"/>
              </a:spcAft>
              <a:buSzPts val="2118"/>
              <a:buNone/>
            </a:pPr>
            <a:endParaRPr sz="2500" dirty="0">
              <a:solidFill>
                <a:srgbClr val="000000"/>
              </a:solidFill>
              <a:highlight>
                <a:schemeClr val="lt1"/>
              </a:highlight>
              <a:latin typeface="Arial"/>
              <a:ea typeface="Arial"/>
              <a:cs typeface="Arial"/>
              <a:sym typeface="Arial"/>
            </a:endParaRPr>
          </a:p>
          <a:p>
            <a:pPr indent="-322729">
              <a:buSzPts val="2118"/>
            </a:pPr>
            <a:r>
              <a:rPr lang="is-IS" sz="2400" dirty="0"/>
              <a:t>Sálfræði „</a:t>
            </a:r>
            <a:r>
              <a:rPr lang="is-IS" sz="2400" dirty="0" err="1"/>
              <a:t>öðrunar</a:t>
            </a:r>
            <a:r>
              <a:rPr lang="is-IS" sz="2400" dirty="0"/>
              <a:t>“ </a:t>
            </a:r>
          </a:p>
          <a:p>
            <a:pPr marL="457200" lvl="0" indent="-322729" algn="l" rtl="0">
              <a:lnSpc>
                <a:spcPct val="100000"/>
              </a:lnSpc>
              <a:spcBef>
                <a:spcPts val="360"/>
              </a:spcBef>
              <a:spcAft>
                <a:spcPts val="0"/>
              </a:spcAft>
              <a:buClr>
                <a:schemeClr val="dk1"/>
              </a:buClr>
              <a:buSzPts val="2118"/>
              <a:buChar char="•"/>
            </a:pPr>
            <a:endParaRPr lang="en-US" sz="2400" dirty="0">
              <a:solidFill>
                <a:schemeClr val="dk1"/>
              </a:solidFill>
            </a:endParaRPr>
          </a:p>
          <a:p>
            <a:pPr marL="457200" lvl="0" indent="-322729" algn="l" rtl="0">
              <a:lnSpc>
                <a:spcPct val="100000"/>
              </a:lnSpc>
              <a:spcBef>
                <a:spcPts val="360"/>
              </a:spcBef>
              <a:spcAft>
                <a:spcPts val="0"/>
              </a:spcAft>
              <a:buClr>
                <a:schemeClr val="dk1"/>
              </a:buClr>
              <a:buSzPts val="2118"/>
              <a:buChar char="•"/>
            </a:pPr>
            <a:r>
              <a:rPr lang="en-US" sz="2400" dirty="0" err="1"/>
              <a:t>Ó</a:t>
            </a:r>
            <a:r>
              <a:rPr lang="en-US" sz="2400" dirty="0" err="1">
                <a:solidFill>
                  <a:schemeClr val="dk1"/>
                </a:solidFill>
              </a:rPr>
              <a:t>meðvituð</a:t>
            </a:r>
            <a:r>
              <a:rPr lang="en-US" sz="2400" dirty="0">
                <a:solidFill>
                  <a:schemeClr val="dk1"/>
                </a:solidFill>
              </a:rPr>
              <a:t> </a:t>
            </a:r>
            <a:r>
              <a:rPr lang="en-US" sz="2400" dirty="0" err="1">
                <a:solidFill>
                  <a:schemeClr val="dk1"/>
                </a:solidFill>
              </a:rPr>
              <a:t>hlutdrægni</a:t>
            </a:r>
            <a:endParaRPr lang="en-US" sz="2400" dirty="0">
              <a:solidFill>
                <a:schemeClr val="dk1"/>
              </a:solidFill>
            </a:endParaRPr>
          </a:p>
          <a:p>
            <a:pPr marL="0" lvl="0" indent="0" algn="l" rtl="0">
              <a:lnSpc>
                <a:spcPct val="100000"/>
              </a:lnSpc>
              <a:spcBef>
                <a:spcPts val="360"/>
              </a:spcBef>
              <a:spcAft>
                <a:spcPts val="0"/>
              </a:spcAft>
              <a:buSzPts val="2118"/>
              <a:buNone/>
            </a:pPr>
            <a:endParaRPr sz="2500" dirty="0">
              <a:solidFill>
                <a:srgbClr val="000000"/>
              </a:solidFill>
              <a:highlight>
                <a:schemeClr val="lt1"/>
              </a:highlight>
              <a:latin typeface="Arial"/>
              <a:ea typeface="Arial"/>
              <a:cs typeface="Arial"/>
              <a:sym typeface="Arial"/>
            </a:endParaRPr>
          </a:p>
        </p:txBody>
      </p:sp>
      <p:sp>
        <p:nvSpPr>
          <p:cNvPr id="275" name="Google Shape;275;p47"/>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76" name="Google Shape;276;p47"/>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277" name="Google Shape;277;p47"/>
          <p:cNvPicPr preferRelativeResize="0"/>
          <p:nvPr/>
        </p:nvPicPr>
        <p:blipFill rotWithShape="1">
          <a:blip r:embed="rId4">
            <a:alphaModFix/>
          </a:blip>
          <a:srcRect/>
          <a:stretch/>
        </p:blipFill>
        <p:spPr>
          <a:xfrm>
            <a:off x="7718900" y="6209113"/>
            <a:ext cx="1261242" cy="584750"/>
          </a:xfrm>
          <a:prstGeom prst="rect">
            <a:avLst/>
          </a:prstGeom>
          <a:noFill/>
          <a:ln>
            <a:noFill/>
          </a:ln>
        </p:spPr>
      </p:pic>
      <p:pic>
        <p:nvPicPr>
          <p:cNvPr id="278" name="Google Shape;278;p47" descr="shallow focus photography of books"/>
          <p:cNvPicPr preferRelativeResize="0"/>
          <p:nvPr/>
        </p:nvPicPr>
        <p:blipFill rotWithShape="1">
          <a:blip r:embed="rId5">
            <a:alphaModFix/>
          </a:blip>
          <a:srcRect/>
          <a:stretch/>
        </p:blipFill>
        <p:spPr>
          <a:xfrm>
            <a:off x="4859235" y="1880883"/>
            <a:ext cx="4399065" cy="2925378"/>
          </a:xfrm>
          <a:prstGeom prst="rect">
            <a:avLst/>
          </a:prstGeom>
          <a:solidFill>
            <a:srgbClr val="FFFFFF"/>
          </a:solid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2800" b="1" dirty="0" err="1">
                <a:solidFill>
                  <a:srgbClr val="0070C0"/>
                </a:solidFill>
                <a:latin typeface="Arial"/>
                <a:ea typeface="Arial"/>
                <a:cs typeface="Arial"/>
                <a:sym typeface="Arial"/>
              </a:rPr>
              <a:t>Lykil</a:t>
            </a:r>
            <a:r>
              <a:rPr lang="en-US" sz="2800" b="1" dirty="0">
                <a:solidFill>
                  <a:srgbClr val="0070C0"/>
                </a:solidFill>
                <a:latin typeface="Arial"/>
                <a:ea typeface="Arial"/>
                <a:cs typeface="Arial"/>
                <a:sym typeface="Arial"/>
              </a:rPr>
              <a:t> </a:t>
            </a:r>
            <a:r>
              <a:rPr lang="en-US" sz="2800" b="1" dirty="0" err="1">
                <a:solidFill>
                  <a:srgbClr val="0070C0"/>
                </a:solidFill>
                <a:latin typeface="Arial"/>
                <a:ea typeface="Arial"/>
                <a:cs typeface="Arial"/>
                <a:sym typeface="Arial"/>
              </a:rPr>
              <a:t>skilgreiningar</a:t>
            </a:r>
            <a:endParaRPr dirty="0"/>
          </a:p>
        </p:txBody>
      </p:sp>
      <p:sp>
        <p:nvSpPr>
          <p:cNvPr id="285" name="Google Shape;285;p4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fontScale="47500" lnSpcReduction="20000"/>
          </a:bodyPr>
          <a:lstStyle/>
          <a:p>
            <a:pPr marL="0" lvl="0" indent="0" algn="l" rtl="0">
              <a:lnSpc>
                <a:spcPct val="90000"/>
              </a:lnSpc>
              <a:spcBef>
                <a:spcPts val="0"/>
              </a:spcBef>
              <a:spcAft>
                <a:spcPts val="0"/>
              </a:spcAft>
              <a:buClr>
                <a:schemeClr val="dk1"/>
              </a:buClr>
              <a:buSzPct val="100000"/>
              <a:buNone/>
            </a:pPr>
            <a:r>
              <a:rPr lang="en-US" b="1" dirty="0" err="1"/>
              <a:t>Ómeðvituð</a:t>
            </a:r>
            <a:r>
              <a:rPr lang="en-US" b="1" dirty="0"/>
              <a:t> </a:t>
            </a:r>
            <a:r>
              <a:rPr lang="en-US" b="1" dirty="0" err="1"/>
              <a:t>hlutdrægni</a:t>
            </a:r>
            <a:endParaRPr dirty="0"/>
          </a:p>
          <a:p>
            <a:pPr indent="-457200">
              <a:buSzPct val="100000"/>
            </a:pPr>
            <a:r>
              <a:rPr lang="is-IS" b="0" i="0" dirty="0">
                <a:solidFill>
                  <a:srgbClr val="333333"/>
                </a:solidFill>
                <a:effectLst/>
                <a:latin typeface="museo-sans"/>
              </a:rPr>
              <a:t>Ómeðvituð hlutdrægni felur í sér að einstaklingar, hópar og/eða stofnanir mismuna fólki án þess að átta sig raunverulega á því. Ómeðvituð hlutdrægni felur í sér ómeðvitaðar hugsanir, tilfinningar, hugmyndir, viðbrögð, skynjun og viðhorf til fólks sem byggir meðal annars á staðalímyndum í umhverfinu og öðrum mótandi þáttum sem við höfum þróað með okkur og fengið í arf frá fyrri kynslóðum. Hún felur í sér að við sjálfkrafa tökum einn hóp fólks fram yfir annan vegna þessara viðhorfa og skynjunar, til dæmis á grundvelli húðlits, uppruna og/eða menningar. (Æskulýðsvettvangurinn, hugtakasafn)</a:t>
            </a:r>
            <a:endParaRPr lang="en-US" dirty="0"/>
          </a:p>
          <a:p>
            <a:pPr marL="0" lvl="0" indent="0" algn="l" rtl="0">
              <a:lnSpc>
                <a:spcPct val="90000"/>
              </a:lnSpc>
              <a:spcBef>
                <a:spcPts val="1000"/>
              </a:spcBef>
              <a:spcAft>
                <a:spcPts val="0"/>
              </a:spcAft>
              <a:buClr>
                <a:schemeClr val="dk1"/>
              </a:buClr>
              <a:buSzPct val="100000"/>
              <a:buNone/>
            </a:pPr>
            <a:r>
              <a:rPr lang="en-US" dirty="0"/>
              <a:t>“The irony is that prejudice and discrimination are inevitable by-products of the efficiency of human cognition.”</a:t>
            </a:r>
            <a:endParaRPr b="1" dirty="0"/>
          </a:p>
          <a:p>
            <a:pPr marL="0" lvl="0" indent="0" algn="r" rtl="0">
              <a:lnSpc>
                <a:spcPct val="90000"/>
              </a:lnSpc>
              <a:spcBef>
                <a:spcPts val="1000"/>
              </a:spcBef>
              <a:spcAft>
                <a:spcPts val="0"/>
              </a:spcAft>
              <a:buClr>
                <a:schemeClr val="dk1"/>
              </a:buClr>
              <a:buSzPct val="100000"/>
              <a:buNone/>
            </a:pPr>
            <a:r>
              <a:rPr lang="en-US" sz="1425" dirty="0"/>
              <a:t>Professor Uta Frith DBE FBA </a:t>
            </a:r>
            <a:r>
              <a:rPr lang="en-US" sz="1425" dirty="0" err="1"/>
              <a:t>FMedSci</a:t>
            </a:r>
            <a:r>
              <a:rPr lang="en-US" sz="1425" dirty="0"/>
              <a:t> FRS</a:t>
            </a:r>
            <a:endParaRPr dirty="0"/>
          </a:p>
          <a:p>
            <a:pPr marL="0" lvl="0" indent="0" algn="r" rtl="0">
              <a:lnSpc>
                <a:spcPct val="90000"/>
              </a:lnSpc>
              <a:spcBef>
                <a:spcPts val="1000"/>
              </a:spcBef>
              <a:spcAft>
                <a:spcPts val="0"/>
              </a:spcAft>
              <a:buClr>
                <a:schemeClr val="dk1"/>
              </a:buClr>
              <a:buSzPct val="100000"/>
              <a:buNone/>
            </a:pPr>
            <a:r>
              <a:rPr lang="en-US" sz="1425" dirty="0"/>
              <a:t>- </a:t>
            </a:r>
            <a:r>
              <a:rPr lang="en-US" sz="1425" u="sng" dirty="0">
                <a:solidFill>
                  <a:schemeClr val="hlink"/>
                </a:solidFill>
                <a:hlinkClick r:id="rId3"/>
              </a:rPr>
              <a:t>https://royalsociety.org/-/media/policy/Publications/2015/unconscious-bias-briefing-2015.pdf</a:t>
            </a:r>
            <a:r>
              <a:rPr lang="en-US" sz="1425" dirty="0"/>
              <a:t> p2</a:t>
            </a:r>
            <a:endParaRPr sz="1425" b="1" dirty="0"/>
          </a:p>
          <a:p>
            <a:pPr marL="228600" lvl="0" indent="-228600" algn="l" rtl="0">
              <a:lnSpc>
                <a:spcPct val="90000"/>
              </a:lnSpc>
              <a:spcBef>
                <a:spcPts val="1000"/>
              </a:spcBef>
              <a:spcAft>
                <a:spcPts val="0"/>
              </a:spcAft>
              <a:buClr>
                <a:schemeClr val="dk1"/>
              </a:buClr>
              <a:buSzPct val="100000"/>
              <a:buChar char="•"/>
            </a:pPr>
            <a:r>
              <a:rPr lang="en-US" dirty="0" err="1"/>
              <a:t>Heilinn</a:t>
            </a:r>
            <a:r>
              <a:rPr lang="en-US" dirty="0"/>
              <a:t> </a:t>
            </a:r>
            <a:r>
              <a:rPr lang="en-US" dirty="0" err="1"/>
              <a:t>leitast</a:t>
            </a:r>
            <a:r>
              <a:rPr lang="en-US" dirty="0"/>
              <a:t> við </a:t>
            </a:r>
            <a:r>
              <a:rPr lang="en-US" dirty="0" err="1"/>
              <a:t>að</a:t>
            </a:r>
            <a:r>
              <a:rPr lang="en-US" dirty="0"/>
              <a:t> </a:t>
            </a:r>
            <a:r>
              <a:rPr lang="en-US" dirty="0" err="1"/>
              <a:t>stytta</a:t>
            </a:r>
            <a:r>
              <a:rPr lang="en-US" dirty="0"/>
              <a:t> </a:t>
            </a:r>
            <a:r>
              <a:rPr lang="en-US" dirty="0" err="1"/>
              <a:t>sér</a:t>
            </a:r>
            <a:r>
              <a:rPr lang="en-US" dirty="0"/>
              <a:t> </a:t>
            </a:r>
            <a:r>
              <a:rPr lang="en-US" dirty="0" err="1"/>
              <a:t>leið</a:t>
            </a:r>
            <a:r>
              <a:rPr lang="en-US" dirty="0"/>
              <a:t> og </a:t>
            </a:r>
            <a:r>
              <a:rPr lang="en-US" dirty="0" err="1"/>
              <a:t>flokka</a:t>
            </a:r>
            <a:r>
              <a:rPr lang="en-US" dirty="0"/>
              <a:t> </a:t>
            </a:r>
            <a:r>
              <a:rPr lang="en-US" dirty="0" err="1"/>
              <a:t>upplýsingar</a:t>
            </a:r>
            <a:r>
              <a:rPr lang="en-US" dirty="0"/>
              <a:t> </a:t>
            </a:r>
            <a:r>
              <a:rPr lang="en-US" dirty="0" err="1"/>
              <a:t>til</a:t>
            </a:r>
            <a:r>
              <a:rPr lang="en-US" dirty="0"/>
              <a:t> </a:t>
            </a:r>
            <a:r>
              <a:rPr lang="en-US" dirty="0" err="1"/>
              <a:t>að</a:t>
            </a:r>
            <a:r>
              <a:rPr lang="en-US" dirty="0"/>
              <a:t> </a:t>
            </a:r>
            <a:r>
              <a:rPr lang="en-US" dirty="0" err="1"/>
              <a:t>auðvelda</a:t>
            </a:r>
            <a:r>
              <a:rPr lang="en-US" dirty="0"/>
              <a:t> </a:t>
            </a:r>
            <a:r>
              <a:rPr lang="en-US" dirty="0" err="1"/>
              <a:t>ákvarðanatöku</a:t>
            </a:r>
            <a:r>
              <a:rPr lang="en-US" dirty="0"/>
              <a:t>.</a:t>
            </a:r>
          </a:p>
          <a:p>
            <a:pPr marL="228600" lvl="0" indent="-228600" algn="l" rtl="0">
              <a:lnSpc>
                <a:spcPct val="90000"/>
              </a:lnSpc>
              <a:spcBef>
                <a:spcPts val="1000"/>
              </a:spcBef>
              <a:spcAft>
                <a:spcPts val="0"/>
              </a:spcAft>
              <a:buClr>
                <a:schemeClr val="dk1"/>
              </a:buClr>
              <a:buSzPct val="100000"/>
              <a:buChar char="•"/>
            </a:pPr>
            <a:r>
              <a:rPr lang="en-US" dirty="0"/>
              <a:t>Hefur hjálpaði </a:t>
            </a:r>
            <a:r>
              <a:rPr lang="en-US" dirty="0" err="1"/>
              <a:t>okkur</a:t>
            </a:r>
            <a:r>
              <a:rPr lang="en-US" dirty="0"/>
              <a:t> </a:t>
            </a:r>
            <a:r>
              <a:rPr lang="en-US" dirty="0" err="1"/>
              <a:t>að</a:t>
            </a:r>
            <a:r>
              <a:rPr lang="en-US" dirty="0"/>
              <a:t> </a:t>
            </a:r>
            <a:r>
              <a:rPr lang="en-US" dirty="0" err="1"/>
              <a:t>lifa</a:t>
            </a:r>
            <a:r>
              <a:rPr lang="en-US" dirty="0"/>
              <a:t> </a:t>
            </a:r>
            <a:r>
              <a:rPr lang="en-US" dirty="0" err="1"/>
              <a:t>af</a:t>
            </a:r>
            <a:r>
              <a:rPr lang="en-US" dirty="0"/>
              <a:t> og </a:t>
            </a:r>
            <a:r>
              <a:rPr lang="en-US" dirty="0" err="1"/>
              <a:t>verja</a:t>
            </a:r>
            <a:r>
              <a:rPr lang="en-US" dirty="0"/>
              <a:t> </a:t>
            </a:r>
            <a:r>
              <a:rPr lang="en-US" dirty="0" err="1"/>
              <a:t>okkur</a:t>
            </a:r>
            <a:endParaRPr lang="en-US" dirty="0"/>
          </a:p>
          <a:p>
            <a:pPr marL="228600" lvl="0" indent="-228600" algn="l" rtl="0">
              <a:lnSpc>
                <a:spcPct val="90000"/>
              </a:lnSpc>
              <a:spcBef>
                <a:spcPts val="1000"/>
              </a:spcBef>
              <a:spcAft>
                <a:spcPts val="0"/>
              </a:spcAft>
              <a:buClr>
                <a:schemeClr val="dk1"/>
              </a:buClr>
              <a:buSzPct val="100000"/>
              <a:buChar char="•"/>
            </a:pPr>
            <a:r>
              <a:rPr lang="en-US" dirty="0" err="1"/>
              <a:t>Heilinn</a:t>
            </a:r>
            <a:r>
              <a:rPr lang="en-US" dirty="0"/>
              <a:t> er </a:t>
            </a:r>
            <a:r>
              <a:rPr lang="en-US" dirty="0" err="1"/>
              <a:t>að</a:t>
            </a:r>
            <a:r>
              <a:rPr lang="en-US" dirty="0"/>
              <a:t> </a:t>
            </a:r>
            <a:r>
              <a:rPr lang="en-US" dirty="0" err="1"/>
              <a:t>sía</a:t>
            </a:r>
            <a:r>
              <a:rPr lang="en-US" dirty="0"/>
              <a:t> </a:t>
            </a:r>
            <a:r>
              <a:rPr lang="en-US" dirty="0" err="1"/>
              <a:t>gríðarlegt</a:t>
            </a:r>
            <a:r>
              <a:rPr lang="en-US" dirty="0"/>
              <a:t> </a:t>
            </a:r>
            <a:r>
              <a:rPr lang="en-US" dirty="0" err="1"/>
              <a:t>magn</a:t>
            </a:r>
            <a:r>
              <a:rPr lang="en-US" dirty="0"/>
              <a:t> </a:t>
            </a:r>
            <a:r>
              <a:rPr lang="en-US" dirty="0" err="1"/>
              <a:t>upplýsinga</a:t>
            </a:r>
            <a:r>
              <a:rPr lang="en-US" dirty="0"/>
              <a:t> </a:t>
            </a:r>
            <a:r>
              <a:rPr lang="en-US" dirty="0" err="1"/>
              <a:t>eftir</a:t>
            </a:r>
            <a:r>
              <a:rPr lang="en-US" dirty="0"/>
              <a:t> </a:t>
            </a:r>
            <a:r>
              <a:rPr lang="en-US" dirty="0" err="1"/>
              <a:t>ákveðnum</a:t>
            </a:r>
            <a:r>
              <a:rPr lang="en-US" dirty="0"/>
              <a:t> </a:t>
            </a:r>
            <a:r>
              <a:rPr lang="en-US" dirty="0" err="1"/>
              <a:t>mynstrum</a:t>
            </a:r>
            <a:endParaRPr lang="en-US" dirty="0"/>
          </a:p>
          <a:p>
            <a:pPr marL="228600" lvl="0" indent="-228600" algn="l" rtl="0">
              <a:lnSpc>
                <a:spcPct val="90000"/>
              </a:lnSpc>
              <a:spcBef>
                <a:spcPts val="1000"/>
              </a:spcBef>
              <a:spcAft>
                <a:spcPts val="0"/>
              </a:spcAft>
              <a:buClr>
                <a:schemeClr val="dk1"/>
              </a:buClr>
              <a:buSzPct val="100000"/>
              <a:buChar char="•"/>
            </a:pPr>
            <a:r>
              <a:rPr lang="en-US" dirty="0" err="1"/>
              <a:t>Staðalmyndir</a:t>
            </a:r>
            <a:r>
              <a:rPr lang="en-US" dirty="0"/>
              <a:t>, </a:t>
            </a:r>
            <a:r>
              <a:rPr lang="en-US" dirty="0" err="1"/>
              <a:t>sem</a:t>
            </a:r>
            <a:r>
              <a:rPr lang="en-US" dirty="0"/>
              <a:t> oft eru </a:t>
            </a:r>
            <a:r>
              <a:rPr lang="en-US" dirty="0" err="1"/>
              <a:t>hluti</a:t>
            </a:r>
            <a:r>
              <a:rPr lang="en-US" dirty="0"/>
              <a:t> </a:t>
            </a:r>
            <a:r>
              <a:rPr lang="en-US" dirty="0" err="1"/>
              <a:t>af</a:t>
            </a:r>
            <a:r>
              <a:rPr lang="en-US" dirty="0"/>
              <a:t> </a:t>
            </a:r>
            <a:r>
              <a:rPr lang="en-US" dirty="0" err="1"/>
              <a:t>hlutdrægni</a:t>
            </a:r>
            <a:r>
              <a:rPr lang="en-US" dirty="0"/>
              <a:t>, eru </a:t>
            </a:r>
            <a:r>
              <a:rPr lang="en-US" dirty="0" err="1"/>
              <a:t>ómeðvituð</a:t>
            </a:r>
            <a:r>
              <a:rPr lang="en-US" dirty="0"/>
              <a:t> </a:t>
            </a:r>
            <a:r>
              <a:rPr lang="en-US" dirty="0" err="1"/>
              <a:t>framhjáhlaup</a:t>
            </a:r>
            <a:r>
              <a:rPr lang="en-US" dirty="0"/>
              <a:t>, oft </a:t>
            </a:r>
            <a:r>
              <a:rPr lang="en-US" dirty="0" err="1"/>
              <a:t>byggðar</a:t>
            </a:r>
            <a:r>
              <a:rPr lang="en-US" dirty="0"/>
              <a:t> á </a:t>
            </a:r>
            <a:r>
              <a:rPr lang="en-US" dirty="0" err="1"/>
              <a:t>grundvelli</a:t>
            </a:r>
            <a:r>
              <a:rPr lang="en-US" dirty="0"/>
              <a:t> </a:t>
            </a:r>
            <a:r>
              <a:rPr lang="en-US" dirty="0" err="1"/>
              <a:t>sem</a:t>
            </a:r>
            <a:r>
              <a:rPr lang="en-US" dirty="0"/>
              <a:t> </a:t>
            </a:r>
            <a:r>
              <a:rPr lang="en-US" dirty="0" err="1"/>
              <a:t>stenst</a:t>
            </a:r>
            <a:r>
              <a:rPr lang="en-US" dirty="0"/>
              <a:t> ekki </a:t>
            </a:r>
            <a:r>
              <a:rPr lang="en-US" dirty="0" err="1"/>
              <a:t>rökræna</a:t>
            </a:r>
            <a:r>
              <a:rPr lang="en-US" dirty="0"/>
              <a:t> </a:t>
            </a:r>
            <a:r>
              <a:rPr lang="en-US" dirty="0" err="1"/>
              <a:t>skoðun</a:t>
            </a:r>
            <a:r>
              <a:rPr lang="en-US" dirty="0"/>
              <a:t>.</a:t>
            </a:r>
          </a:p>
          <a:p>
            <a:pPr marL="228600" lvl="0" indent="-228600" algn="l" rtl="0">
              <a:lnSpc>
                <a:spcPct val="90000"/>
              </a:lnSpc>
              <a:spcBef>
                <a:spcPts val="1000"/>
              </a:spcBef>
              <a:spcAft>
                <a:spcPts val="0"/>
              </a:spcAft>
              <a:buClr>
                <a:schemeClr val="dk1"/>
              </a:buClr>
              <a:buSzPct val="100000"/>
              <a:buChar char="•"/>
            </a:pPr>
            <a:r>
              <a:rPr lang="en-US" dirty="0"/>
              <a:t>Við </a:t>
            </a:r>
            <a:r>
              <a:rPr lang="en-US" dirty="0" err="1"/>
              <a:t>erum</a:t>
            </a:r>
            <a:r>
              <a:rPr lang="en-US" dirty="0"/>
              <a:t> öll </a:t>
            </a:r>
            <a:r>
              <a:rPr lang="en-US" dirty="0" err="1"/>
              <a:t>undir</a:t>
            </a:r>
            <a:r>
              <a:rPr lang="en-US" dirty="0"/>
              <a:t> </a:t>
            </a:r>
            <a:r>
              <a:rPr lang="en-US" dirty="0" err="1"/>
              <a:t>áhrifum</a:t>
            </a:r>
            <a:r>
              <a:rPr lang="en-US" dirty="0"/>
              <a:t> </a:t>
            </a:r>
            <a:r>
              <a:rPr lang="en-US" dirty="0" err="1"/>
              <a:t>af</a:t>
            </a:r>
            <a:r>
              <a:rPr lang="en-US" dirty="0"/>
              <a:t> </a:t>
            </a:r>
            <a:r>
              <a:rPr lang="en-US" dirty="0" err="1"/>
              <a:t>þessu</a:t>
            </a:r>
            <a:r>
              <a:rPr lang="en-US" dirty="0"/>
              <a:t>.</a:t>
            </a:r>
            <a:endParaRPr dirty="0"/>
          </a:p>
        </p:txBody>
      </p:sp>
      <p:pic>
        <p:nvPicPr>
          <p:cNvPr id="286" name="Google Shape;286;p48" descr="Brain outline"/>
          <p:cNvPicPr preferRelativeResize="0"/>
          <p:nvPr/>
        </p:nvPicPr>
        <p:blipFill rotWithShape="1">
          <a:blip r:embed="rId4">
            <a:alphaModFix/>
          </a:blip>
          <a:srcRect/>
          <a:stretch/>
        </p:blipFill>
        <p:spPr>
          <a:xfrm>
            <a:off x="6916884" y="981278"/>
            <a:ext cx="1293804" cy="1293804"/>
          </a:xfrm>
          <a:prstGeom prst="rect">
            <a:avLst/>
          </a:prstGeom>
          <a:noFill/>
          <a:ln>
            <a:noFill/>
          </a:ln>
        </p:spPr>
      </p:pic>
      <p:pic>
        <p:nvPicPr>
          <p:cNvPr id="287" name="Google Shape;287;p48"/>
          <p:cNvPicPr preferRelativeResize="0"/>
          <p:nvPr/>
        </p:nvPicPr>
        <p:blipFill rotWithShape="1">
          <a:blip r:embed="rId5">
            <a:alphaModFix/>
          </a:blip>
          <a:srcRect/>
          <a:stretch/>
        </p:blipFill>
        <p:spPr>
          <a:xfrm>
            <a:off x="8181875" y="89649"/>
            <a:ext cx="892426" cy="881527"/>
          </a:xfrm>
          <a:prstGeom prst="rect">
            <a:avLst/>
          </a:prstGeom>
          <a:noFill/>
          <a:ln>
            <a:noFill/>
          </a:ln>
        </p:spPr>
      </p:pic>
      <p:pic>
        <p:nvPicPr>
          <p:cNvPr id="288" name="Google Shape;288;p48"/>
          <p:cNvPicPr preferRelativeResize="0"/>
          <p:nvPr/>
        </p:nvPicPr>
        <p:blipFill rotWithShape="1">
          <a:blip r:embed="rId6">
            <a:alphaModFix/>
          </a:blip>
          <a:srcRect/>
          <a:stretch/>
        </p:blipFill>
        <p:spPr>
          <a:xfrm>
            <a:off x="7718900" y="6209113"/>
            <a:ext cx="1261242" cy="584750"/>
          </a:xfrm>
          <a:prstGeom prst="rect">
            <a:avLst/>
          </a:prstGeom>
          <a:noFill/>
          <a:ln>
            <a:noFill/>
          </a:ln>
        </p:spPr>
      </p:pic>
      <p:sp>
        <p:nvSpPr>
          <p:cNvPr id="289" name="Google Shape;289;p48"/>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6" name="Google Shape;286;p48" descr="Brain outline"/>
          <p:cNvPicPr preferRelativeResize="0"/>
          <p:nvPr/>
        </p:nvPicPr>
        <p:blipFill rotWithShape="1">
          <a:blip r:embed="rId4">
            <a:alphaModFix/>
          </a:blip>
          <a:srcRect/>
          <a:stretch/>
        </p:blipFill>
        <p:spPr>
          <a:xfrm>
            <a:off x="6655675" y="365126"/>
            <a:ext cx="1293804" cy="1293804"/>
          </a:xfrm>
          <a:prstGeom prst="rect">
            <a:avLst/>
          </a:prstGeom>
          <a:noFill/>
          <a:ln>
            <a:noFill/>
          </a:ln>
        </p:spPr>
      </p:pic>
      <p:pic>
        <p:nvPicPr>
          <p:cNvPr id="287" name="Google Shape;287;p48"/>
          <p:cNvPicPr preferRelativeResize="0"/>
          <p:nvPr/>
        </p:nvPicPr>
        <p:blipFill rotWithShape="1">
          <a:blip r:embed="rId5">
            <a:alphaModFix/>
          </a:blip>
          <a:srcRect/>
          <a:stretch/>
        </p:blipFill>
        <p:spPr>
          <a:xfrm>
            <a:off x="8181875" y="89649"/>
            <a:ext cx="892426" cy="881527"/>
          </a:xfrm>
          <a:prstGeom prst="rect">
            <a:avLst/>
          </a:prstGeom>
          <a:noFill/>
          <a:ln>
            <a:noFill/>
          </a:ln>
        </p:spPr>
      </p:pic>
      <p:pic>
        <p:nvPicPr>
          <p:cNvPr id="288" name="Google Shape;288;p48"/>
          <p:cNvPicPr preferRelativeResize="0"/>
          <p:nvPr/>
        </p:nvPicPr>
        <p:blipFill rotWithShape="1">
          <a:blip r:embed="rId6">
            <a:alphaModFix/>
          </a:blip>
          <a:srcRect/>
          <a:stretch/>
        </p:blipFill>
        <p:spPr>
          <a:xfrm>
            <a:off x="7718900" y="6209113"/>
            <a:ext cx="1261242" cy="584750"/>
          </a:xfrm>
          <a:prstGeom prst="rect">
            <a:avLst/>
          </a:prstGeom>
          <a:noFill/>
          <a:ln>
            <a:noFill/>
          </a:ln>
        </p:spPr>
      </p:pic>
      <p:sp>
        <p:nvSpPr>
          <p:cNvPr id="289" name="Google Shape;289;p48"/>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 name="Online Media 2" title="Implicit Bias | Concepts Unwrapped">
            <a:hlinkClick r:id="" action="ppaction://media"/>
            <a:extLst>
              <a:ext uri="{FF2B5EF4-FFF2-40B4-BE49-F238E27FC236}">
                <a16:creationId xmlns:a16="http://schemas.microsoft.com/office/drawing/2014/main" id="{F5F20390-467E-B4D4-1869-BFD2294EECF2}"/>
              </a:ext>
            </a:extLst>
          </p:cNvPr>
          <p:cNvPicPr>
            <a:picLocks noRot="1" noChangeAspect="1"/>
          </p:cNvPicPr>
          <p:nvPr>
            <a:videoFile r:link="rId1"/>
          </p:nvPr>
        </p:nvPicPr>
        <p:blipFill>
          <a:blip r:embed="rId7"/>
          <a:stretch>
            <a:fillRect/>
          </a:stretch>
        </p:blipFill>
        <p:spPr>
          <a:xfrm>
            <a:off x="-6565" y="89649"/>
            <a:ext cx="9127269" cy="6768351"/>
          </a:xfrm>
          <a:prstGeom prst="rect">
            <a:avLst/>
          </a:prstGeom>
        </p:spPr>
      </p:pic>
    </p:spTree>
    <p:extLst>
      <p:ext uri="{BB962C8B-B14F-4D97-AF65-F5344CB8AC3E}">
        <p14:creationId xmlns:p14="http://schemas.microsoft.com/office/powerpoint/2010/main" val="152707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2800" b="1" dirty="0" err="1">
                <a:solidFill>
                  <a:srgbClr val="0070C0"/>
                </a:solidFill>
                <a:latin typeface="Arial"/>
                <a:ea typeface="Arial"/>
                <a:cs typeface="Arial"/>
                <a:sym typeface="Arial"/>
              </a:rPr>
              <a:t>Öðrun</a:t>
            </a:r>
            <a:endParaRPr dirty="0"/>
          </a:p>
        </p:txBody>
      </p:sp>
      <p:sp>
        <p:nvSpPr>
          <p:cNvPr id="296" name="Google Shape;296;p4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is-IS" b="0" i="0" dirty="0">
                <a:solidFill>
                  <a:srgbClr val="202124"/>
                </a:solidFill>
                <a:effectLst/>
                <a:latin typeface="arial" panose="020B0604020202020204" pitchFamily="34" charset="0"/>
              </a:rPr>
              <a:t>Afrakstur sálfræðilegra ferla, flokkun upplýsinga – varnarviðbrögð</a:t>
            </a:r>
            <a:r>
              <a:rPr lang="en-US" dirty="0"/>
              <a:t>.</a:t>
            </a:r>
            <a:endParaRPr dirty="0"/>
          </a:p>
          <a:p>
            <a:pPr marL="228600" lvl="0" indent="-50800" algn="l" rtl="0">
              <a:lnSpc>
                <a:spcPct val="90000"/>
              </a:lnSpc>
              <a:spcBef>
                <a:spcPts val="1000"/>
              </a:spcBef>
              <a:spcAft>
                <a:spcPts val="0"/>
              </a:spcAft>
              <a:buClr>
                <a:schemeClr val="dk1"/>
              </a:buClr>
              <a:buSzPts val="2800"/>
              <a:buNone/>
            </a:pPr>
            <a:endParaRPr b="1" dirty="0"/>
          </a:p>
          <a:p>
            <a:pPr marL="228600" lvl="0" indent="-228600" algn="l" rtl="0">
              <a:lnSpc>
                <a:spcPct val="90000"/>
              </a:lnSpc>
              <a:spcBef>
                <a:spcPts val="1000"/>
              </a:spcBef>
              <a:spcAft>
                <a:spcPts val="0"/>
              </a:spcAft>
              <a:buClr>
                <a:schemeClr val="dk1"/>
              </a:buClr>
              <a:buSzPts val="2800"/>
              <a:buChar char="•"/>
            </a:pPr>
            <a:r>
              <a:rPr lang="en-US" dirty="0"/>
              <a:t>Inn-hópar</a:t>
            </a:r>
            <a:endParaRPr dirty="0"/>
          </a:p>
          <a:p>
            <a:pPr marL="0" lvl="0" indent="0" algn="l" rtl="0">
              <a:lnSpc>
                <a:spcPct val="90000"/>
              </a:lnSpc>
              <a:spcBef>
                <a:spcPts val="1000"/>
              </a:spcBef>
              <a:spcAft>
                <a:spcPts val="0"/>
              </a:spcAft>
              <a:buClr>
                <a:schemeClr val="dk1"/>
              </a:buClr>
              <a:buSzPts val="1500"/>
              <a:buNone/>
            </a:pPr>
            <a:r>
              <a:rPr lang="en-US" sz="1500" dirty="0"/>
              <a:t>(oft hópurinn </a:t>
            </a:r>
            <a:r>
              <a:rPr lang="en-US" sz="1500" dirty="0" err="1"/>
              <a:t>með</a:t>
            </a:r>
            <a:r>
              <a:rPr lang="en-US" sz="1500" dirty="0"/>
              <a:t> </a:t>
            </a:r>
            <a:r>
              <a:rPr lang="en-US" sz="1500" dirty="0" err="1"/>
              <a:t>völdin</a:t>
            </a:r>
            <a:r>
              <a:rPr lang="en-US" sz="1500" dirty="0"/>
              <a:t>)</a:t>
            </a:r>
            <a:endParaRPr dirty="0"/>
          </a:p>
          <a:p>
            <a:pPr marL="228600" lvl="0" indent="-50800" algn="l" rtl="0">
              <a:lnSpc>
                <a:spcPct val="90000"/>
              </a:lnSpc>
              <a:spcBef>
                <a:spcPts val="1000"/>
              </a:spcBef>
              <a:spcAft>
                <a:spcPts val="0"/>
              </a:spcAft>
              <a:buClr>
                <a:schemeClr val="dk1"/>
              </a:buClr>
              <a:buSzPts val="2800"/>
              <a:buNone/>
            </a:pPr>
            <a:endParaRPr b="1" dirty="0"/>
          </a:p>
          <a:p>
            <a:pPr marL="228600" lvl="0" indent="-50800" algn="l" rtl="0">
              <a:lnSpc>
                <a:spcPct val="90000"/>
              </a:lnSpc>
              <a:spcBef>
                <a:spcPts val="1000"/>
              </a:spcBef>
              <a:spcAft>
                <a:spcPts val="0"/>
              </a:spcAft>
              <a:buClr>
                <a:schemeClr val="dk1"/>
              </a:buClr>
              <a:buSzPts val="2800"/>
              <a:buNone/>
            </a:pPr>
            <a:endParaRPr b="1" dirty="0"/>
          </a:p>
          <a:p>
            <a:pPr marL="228600" lvl="0" indent="-228600" algn="l" rtl="0">
              <a:lnSpc>
                <a:spcPct val="90000"/>
              </a:lnSpc>
              <a:spcBef>
                <a:spcPts val="1000"/>
              </a:spcBef>
              <a:spcAft>
                <a:spcPts val="0"/>
              </a:spcAft>
              <a:buClr>
                <a:schemeClr val="dk1"/>
              </a:buClr>
              <a:buSzPts val="2800"/>
              <a:buChar char="•"/>
            </a:pPr>
            <a:r>
              <a:rPr lang="en-US" dirty="0" err="1"/>
              <a:t>Út</a:t>
            </a:r>
            <a:r>
              <a:rPr lang="en-US" dirty="0"/>
              <a:t>-hópar</a:t>
            </a:r>
            <a:endParaRPr dirty="0"/>
          </a:p>
        </p:txBody>
      </p:sp>
      <p:sp>
        <p:nvSpPr>
          <p:cNvPr id="297" name="Google Shape;297;p49"/>
          <p:cNvSpPr/>
          <p:nvPr/>
        </p:nvSpPr>
        <p:spPr>
          <a:xfrm>
            <a:off x="2828138" y="2834929"/>
            <a:ext cx="1308683" cy="994172"/>
          </a:xfrm>
          <a:prstGeom prst="cloudCallout">
            <a:avLst>
              <a:gd name="adj1" fmla="val -92948"/>
              <a:gd name="adj2" fmla="val -1419"/>
            </a:avLst>
          </a:prstGeom>
          <a:solidFill>
            <a:schemeClr val="accent4"/>
          </a:solidFill>
          <a:ln w="12700" cap="flat" cmpd="sng">
            <a:solidFill>
              <a:srgbClr val="BA8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US" sz="1350" dirty="0">
                <a:solidFill>
                  <a:schemeClr val="dk1"/>
                </a:solidFill>
              </a:rPr>
              <a:t>Eins og </a:t>
            </a:r>
            <a:r>
              <a:rPr lang="en-US" sz="1350" dirty="0" err="1">
                <a:solidFill>
                  <a:schemeClr val="dk1"/>
                </a:solidFill>
              </a:rPr>
              <a:t>ég</a:t>
            </a:r>
            <a:endParaRPr sz="1400" b="0" i="0" u="none" strike="noStrike" cap="none" dirty="0">
              <a:solidFill>
                <a:srgbClr val="000000"/>
              </a:solidFill>
              <a:latin typeface="Arial"/>
              <a:ea typeface="Arial"/>
              <a:cs typeface="Arial"/>
              <a:sym typeface="Arial"/>
            </a:endParaRPr>
          </a:p>
        </p:txBody>
      </p:sp>
      <p:sp>
        <p:nvSpPr>
          <p:cNvPr id="298" name="Google Shape;298;p49"/>
          <p:cNvSpPr/>
          <p:nvPr/>
        </p:nvSpPr>
        <p:spPr>
          <a:xfrm>
            <a:off x="4572001" y="2889601"/>
            <a:ext cx="1670460" cy="994172"/>
          </a:xfrm>
          <a:prstGeom prst="cloudCallout">
            <a:avLst>
              <a:gd name="adj1" fmla="val -93429"/>
              <a:gd name="adj2" fmla="val -15975"/>
            </a:avLst>
          </a:prstGeom>
          <a:solidFill>
            <a:srgbClr val="F4B081"/>
          </a:solidFill>
          <a:ln w="12700" cap="flat" cmpd="sng">
            <a:solidFill>
              <a:srgbClr val="BA8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US" sz="1400" b="0" i="0" u="none" strike="noStrike" cap="none" dirty="0" err="1">
                <a:solidFill>
                  <a:srgbClr val="000000"/>
                </a:solidFill>
                <a:latin typeface="Arial"/>
                <a:ea typeface="Arial"/>
                <a:cs typeface="Arial"/>
                <a:sym typeface="Arial"/>
              </a:rPr>
              <a:t>Kunnuglegt</a:t>
            </a:r>
            <a:endParaRPr sz="1400" b="0" i="0" u="none" strike="noStrike" cap="none" dirty="0">
              <a:solidFill>
                <a:srgbClr val="000000"/>
              </a:solidFill>
              <a:latin typeface="Arial"/>
              <a:ea typeface="Arial"/>
              <a:cs typeface="Arial"/>
              <a:sym typeface="Arial"/>
            </a:endParaRPr>
          </a:p>
        </p:txBody>
      </p:sp>
      <p:sp>
        <p:nvSpPr>
          <p:cNvPr id="299" name="Google Shape;299;p49"/>
          <p:cNvSpPr/>
          <p:nvPr/>
        </p:nvSpPr>
        <p:spPr>
          <a:xfrm>
            <a:off x="2973636" y="5098464"/>
            <a:ext cx="1428226" cy="918442"/>
          </a:xfrm>
          <a:prstGeom prst="cloudCallout">
            <a:avLst>
              <a:gd name="adj1" fmla="val -78983"/>
              <a:gd name="adj2" fmla="val 6326"/>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US" sz="1350" dirty="0" err="1">
                <a:solidFill>
                  <a:schemeClr val="dk1"/>
                </a:solidFill>
              </a:rPr>
              <a:t>Öðruvísi</a:t>
            </a:r>
            <a:endParaRPr sz="1400" b="0" i="0" u="none" strike="noStrike" cap="none" dirty="0">
              <a:solidFill>
                <a:srgbClr val="000000"/>
              </a:solidFill>
              <a:latin typeface="Arial"/>
              <a:ea typeface="Arial"/>
              <a:cs typeface="Arial"/>
              <a:sym typeface="Arial"/>
            </a:endParaRPr>
          </a:p>
        </p:txBody>
      </p:sp>
      <p:sp>
        <p:nvSpPr>
          <p:cNvPr id="300" name="Google Shape;300;p49"/>
          <p:cNvSpPr/>
          <p:nvPr/>
        </p:nvSpPr>
        <p:spPr>
          <a:xfrm>
            <a:off x="4814234" y="5098464"/>
            <a:ext cx="1428226" cy="918442"/>
          </a:xfrm>
          <a:prstGeom prst="cloudCallout">
            <a:avLst>
              <a:gd name="adj1" fmla="val -56075"/>
              <a:gd name="adj2" fmla="val -11485"/>
            </a:avLst>
          </a:prstGeom>
          <a:solidFill>
            <a:srgbClr val="F59DCB"/>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US" sz="1350" b="0" i="0" u="none" strike="noStrike" cap="none" dirty="0" err="1">
                <a:solidFill>
                  <a:schemeClr val="dk1"/>
                </a:solidFill>
                <a:latin typeface="Arial"/>
                <a:ea typeface="Arial"/>
                <a:cs typeface="Arial"/>
                <a:sym typeface="Arial"/>
              </a:rPr>
              <a:t>Ókunnugt</a:t>
            </a:r>
            <a:endParaRPr sz="1400" b="0" i="0" u="none" strike="noStrike" cap="none" dirty="0">
              <a:solidFill>
                <a:srgbClr val="000000"/>
              </a:solidFill>
              <a:latin typeface="Arial"/>
              <a:ea typeface="Arial"/>
              <a:cs typeface="Arial"/>
              <a:sym typeface="Arial"/>
            </a:endParaRPr>
          </a:p>
        </p:txBody>
      </p:sp>
      <p:sp>
        <p:nvSpPr>
          <p:cNvPr id="301" name="Google Shape;301;p49"/>
          <p:cNvSpPr/>
          <p:nvPr/>
        </p:nvSpPr>
        <p:spPr>
          <a:xfrm>
            <a:off x="6664791" y="2907606"/>
            <a:ext cx="1591441" cy="918442"/>
          </a:xfrm>
          <a:prstGeom prst="cloudCallout">
            <a:avLst>
              <a:gd name="adj1" fmla="val -56075"/>
              <a:gd name="adj2" fmla="val -11485"/>
            </a:avLst>
          </a:prstGeom>
          <a:solidFill>
            <a:srgbClr val="B3C6E7"/>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US" sz="1350" b="0" i="0" u="none" strike="noStrike" cap="none" dirty="0" err="1">
                <a:solidFill>
                  <a:schemeClr val="dk1"/>
                </a:solidFill>
                <a:latin typeface="Arial"/>
                <a:ea typeface="Arial"/>
                <a:cs typeface="Arial"/>
                <a:sym typeface="Arial"/>
              </a:rPr>
              <a:t>Jákvæð</a:t>
            </a:r>
            <a:r>
              <a:rPr lang="en-US" sz="1350" b="0" i="0" u="none" strike="noStrike" cap="none" dirty="0">
                <a:solidFill>
                  <a:schemeClr val="dk1"/>
                </a:solidFill>
                <a:latin typeface="Arial"/>
                <a:ea typeface="Arial"/>
                <a:cs typeface="Arial"/>
                <a:sym typeface="Arial"/>
              </a:rPr>
              <a:t> </a:t>
            </a:r>
            <a:r>
              <a:rPr lang="en-US" sz="1350" b="0" i="0" u="none" strike="noStrike" cap="none" dirty="0" err="1">
                <a:solidFill>
                  <a:schemeClr val="dk1"/>
                </a:solidFill>
                <a:latin typeface="Arial"/>
                <a:ea typeface="Arial"/>
                <a:cs typeface="Arial"/>
                <a:sym typeface="Arial"/>
              </a:rPr>
              <a:t>hlutdrægni</a:t>
            </a:r>
            <a:r>
              <a:rPr lang="en-US" sz="1350" b="0" i="0" u="none" strike="noStrike" cap="none" dirty="0">
                <a:solidFill>
                  <a:schemeClr val="dk1"/>
                </a:solidFill>
                <a:latin typeface="Arial"/>
                <a:ea typeface="Arial"/>
                <a:cs typeface="Arial"/>
                <a:sym typeface="Arial"/>
              </a:rPr>
              <a:t> - </a:t>
            </a:r>
            <a:r>
              <a:rPr lang="en-US" sz="1350" b="0" i="0" u="none" strike="noStrike" cap="none" dirty="0" err="1">
                <a:solidFill>
                  <a:schemeClr val="dk1"/>
                </a:solidFill>
                <a:latin typeface="Arial"/>
                <a:ea typeface="Arial"/>
                <a:cs typeface="Arial"/>
                <a:sym typeface="Arial"/>
              </a:rPr>
              <a:t>traust</a:t>
            </a:r>
            <a:endParaRPr sz="1400" b="0" i="0" u="none" strike="noStrike" cap="none" dirty="0">
              <a:solidFill>
                <a:srgbClr val="000000"/>
              </a:solidFill>
              <a:latin typeface="Arial"/>
              <a:ea typeface="Arial"/>
              <a:cs typeface="Arial"/>
              <a:sym typeface="Arial"/>
            </a:endParaRPr>
          </a:p>
        </p:txBody>
      </p:sp>
      <p:sp>
        <p:nvSpPr>
          <p:cNvPr id="302" name="Google Shape;302;p49"/>
          <p:cNvSpPr/>
          <p:nvPr/>
        </p:nvSpPr>
        <p:spPr>
          <a:xfrm>
            <a:off x="6664792" y="5035090"/>
            <a:ext cx="1591440" cy="918442"/>
          </a:xfrm>
          <a:prstGeom prst="cloudCallout">
            <a:avLst>
              <a:gd name="adj1" fmla="val -56075"/>
              <a:gd name="adj2" fmla="val -11485"/>
            </a:avLst>
          </a:prstGeom>
          <a:solidFill>
            <a:srgbClr val="B3C6E7"/>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US" sz="1350" b="0" i="0" u="none" strike="noStrike" cap="none" dirty="0">
                <a:solidFill>
                  <a:schemeClr val="dk1"/>
                </a:solidFill>
                <a:latin typeface="Arial"/>
                <a:ea typeface="Arial"/>
                <a:cs typeface="Arial"/>
                <a:sym typeface="Arial"/>
              </a:rPr>
              <a:t>Neikvæð </a:t>
            </a:r>
            <a:r>
              <a:rPr lang="en-US" sz="1350" b="0" i="0" u="none" strike="noStrike" cap="none" dirty="0" err="1">
                <a:solidFill>
                  <a:schemeClr val="dk1"/>
                </a:solidFill>
                <a:latin typeface="Arial"/>
                <a:ea typeface="Arial"/>
                <a:cs typeface="Arial"/>
                <a:sym typeface="Arial"/>
              </a:rPr>
              <a:t>hlutdrægni</a:t>
            </a:r>
            <a:r>
              <a:rPr lang="en-US" sz="1350" dirty="0">
                <a:solidFill>
                  <a:schemeClr val="dk1"/>
                </a:solidFill>
              </a:rPr>
              <a:t> </a:t>
            </a:r>
            <a:r>
              <a:rPr lang="en-US" sz="1350" b="0" i="0" u="none" strike="noStrike" cap="none" dirty="0">
                <a:solidFill>
                  <a:schemeClr val="dk1"/>
                </a:solidFill>
                <a:latin typeface="Arial"/>
                <a:ea typeface="Arial"/>
                <a:cs typeface="Arial"/>
                <a:sym typeface="Arial"/>
              </a:rPr>
              <a:t>– </a:t>
            </a:r>
            <a:r>
              <a:rPr lang="en-US" sz="1350" b="0" i="0" u="none" strike="noStrike" cap="none" dirty="0" err="1">
                <a:solidFill>
                  <a:schemeClr val="dk1"/>
                </a:solidFill>
                <a:latin typeface="Arial"/>
                <a:ea typeface="Arial"/>
                <a:cs typeface="Arial"/>
                <a:sym typeface="Arial"/>
              </a:rPr>
              <a:t>Skortur</a:t>
            </a:r>
            <a:r>
              <a:rPr lang="en-US" sz="1350" b="0" i="0" u="none" strike="noStrike" cap="none" dirty="0">
                <a:solidFill>
                  <a:schemeClr val="dk1"/>
                </a:solidFill>
                <a:latin typeface="Arial"/>
                <a:ea typeface="Arial"/>
                <a:cs typeface="Arial"/>
                <a:sym typeface="Arial"/>
              </a:rPr>
              <a:t> á </a:t>
            </a:r>
            <a:r>
              <a:rPr lang="en-US" sz="1350" b="0" i="0" u="none" strike="noStrike" cap="none" dirty="0" err="1">
                <a:solidFill>
                  <a:schemeClr val="dk1"/>
                </a:solidFill>
                <a:latin typeface="Arial"/>
                <a:ea typeface="Arial"/>
                <a:cs typeface="Arial"/>
                <a:sym typeface="Arial"/>
              </a:rPr>
              <a:t>trausti</a:t>
            </a:r>
            <a:endParaRPr sz="1400" b="0" i="0" u="none" strike="noStrike" cap="none" dirty="0">
              <a:solidFill>
                <a:srgbClr val="000000"/>
              </a:solidFill>
              <a:latin typeface="Arial"/>
              <a:ea typeface="Arial"/>
              <a:cs typeface="Arial"/>
              <a:sym typeface="Arial"/>
            </a:endParaRPr>
          </a:p>
        </p:txBody>
      </p:sp>
      <p:pic>
        <p:nvPicPr>
          <p:cNvPr id="303" name="Google Shape;303;p49"/>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304" name="Google Shape;304;p49"/>
          <p:cNvPicPr preferRelativeResize="0"/>
          <p:nvPr/>
        </p:nvPicPr>
        <p:blipFill rotWithShape="1">
          <a:blip r:embed="rId4">
            <a:alphaModFix/>
          </a:blip>
          <a:srcRect/>
          <a:stretch/>
        </p:blipFill>
        <p:spPr>
          <a:xfrm>
            <a:off x="7718900" y="6209113"/>
            <a:ext cx="1261242" cy="584750"/>
          </a:xfrm>
          <a:prstGeom prst="rect">
            <a:avLst/>
          </a:prstGeom>
          <a:noFill/>
          <a:ln>
            <a:noFill/>
          </a:ln>
        </p:spPr>
      </p:pic>
      <p:sp>
        <p:nvSpPr>
          <p:cNvPr id="305" name="Google Shape;305;p49"/>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50"/>
          <p:cNvSpPr txBox="1">
            <a:spLocks noGrp="1"/>
          </p:cNvSpPr>
          <p:nvPr>
            <p:ph type="title"/>
          </p:nvPr>
        </p:nvSpPr>
        <p:spPr>
          <a:xfrm>
            <a:off x="670084" y="621067"/>
            <a:ext cx="7886700" cy="99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2800" b="1" dirty="0" err="1">
                <a:solidFill>
                  <a:srgbClr val="0070C0"/>
                </a:solidFill>
                <a:latin typeface="Arial"/>
                <a:ea typeface="Arial"/>
                <a:cs typeface="Arial"/>
                <a:sym typeface="Arial"/>
              </a:rPr>
              <a:t>Öðrun</a:t>
            </a:r>
            <a:endParaRPr sz="2800" b="1" dirty="0">
              <a:solidFill>
                <a:srgbClr val="0070C0"/>
              </a:solidFill>
              <a:latin typeface="Arial"/>
              <a:ea typeface="Arial"/>
              <a:cs typeface="Arial"/>
              <a:sym typeface="Arial"/>
            </a:endParaRPr>
          </a:p>
        </p:txBody>
      </p:sp>
      <p:sp>
        <p:nvSpPr>
          <p:cNvPr id="312" name="Google Shape;312;p50"/>
          <p:cNvSpPr txBox="1">
            <a:spLocks noGrp="1"/>
          </p:cNvSpPr>
          <p:nvPr>
            <p:ph type="body" idx="1"/>
          </p:nvPr>
        </p:nvSpPr>
        <p:spPr>
          <a:xfrm>
            <a:off x="670072" y="1923081"/>
            <a:ext cx="7886700" cy="3263504"/>
          </a:xfrm>
          <a:prstGeom prst="rect">
            <a:avLst/>
          </a:prstGeom>
          <a:noFill/>
          <a:ln>
            <a:noFill/>
          </a:ln>
        </p:spPr>
        <p:txBody>
          <a:bodyPr spcFirstLastPara="1" wrap="square" lIns="91425" tIns="45700" rIns="91425" bIns="45700" anchor="t" anchorCtr="0">
            <a:normAutofit fontScale="92500" lnSpcReduction="20000"/>
          </a:bodyPr>
          <a:lstStyle/>
          <a:p>
            <a:pPr marL="228600" indent="-228600">
              <a:spcBef>
                <a:spcPts val="0"/>
              </a:spcBef>
              <a:buSzPct val="100000"/>
            </a:pPr>
            <a:r>
              <a:rPr lang="is-IS" b="0" i="0" dirty="0">
                <a:solidFill>
                  <a:srgbClr val="202124"/>
                </a:solidFill>
                <a:effectLst/>
                <a:latin typeface="arial" panose="020B0604020202020204" pitchFamily="34" charset="0"/>
              </a:rPr>
              <a:t>Afrakstur sálfræðilegra ferla, flokkun upplýsinga – varnarviðbrögð</a:t>
            </a:r>
            <a:r>
              <a:rPr lang="is-IS" dirty="0"/>
              <a:t>.</a:t>
            </a:r>
            <a:endParaRPr dirty="0"/>
          </a:p>
          <a:p>
            <a:pPr marL="228600" lvl="0" indent="-64135" algn="l" rtl="0">
              <a:lnSpc>
                <a:spcPct val="90000"/>
              </a:lnSpc>
              <a:spcBef>
                <a:spcPts val="1000"/>
              </a:spcBef>
              <a:spcAft>
                <a:spcPts val="0"/>
              </a:spcAft>
              <a:buClr>
                <a:schemeClr val="dk1"/>
              </a:buClr>
              <a:buSzPct val="100000"/>
              <a:buNone/>
            </a:pPr>
            <a:endParaRPr b="1" dirty="0"/>
          </a:p>
          <a:p>
            <a:pPr marL="228600" lvl="0" indent="-228600" algn="l" rtl="0">
              <a:lnSpc>
                <a:spcPct val="90000"/>
              </a:lnSpc>
              <a:spcBef>
                <a:spcPts val="1000"/>
              </a:spcBef>
              <a:spcAft>
                <a:spcPts val="0"/>
              </a:spcAft>
              <a:buClr>
                <a:schemeClr val="dk1"/>
              </a:buClr>
              <a:buSzPts val="2800"/>
              <a:buChar char="•"/>
            </a:pPr>
            <a:r>
              <a:rPr lang="en-US" dirty="0"/>
              <a:t>Inn-hópar</a:t>
            </a:r>
          </a:p>
          <a:p>
            <a:pPr marL="0" lvl="0" indent="0" algn="l" rtl="0">
              <a:lnSpc>
                <a:spcPct val="90000"/>
              </a:lnSpc>
              <a:spcBef>
                <a:spcPts val="1000"/>
              </a:spcBef>
              <a:spcAft>
                <a:spcPts val="0"/>
              </a:spcAft>
              <a:buClr>
                <a:schemeClr val="dk1"/>
              </a:buClr>
              <a:buSzPts val="1500"/>
              <a:buNone/>
            </a:pPr>
            <a:r>
              <a:rPr lang="en-US" sz="1500" dirty="0"/>
              <a:t>(oft hópurinn </a:t>
            </a:r>
            <a:r>
              <a:rPr lang="en-US" sz="1500" dirty="0" err="1"/>
              <a:t>með</a:t>
            </a:r>
            <a:r>
              <a:rPr lang="en-US" sz="1500" dirty="0"/>
              <a:t> </a:t>
            </a:r>
            <a:r>
              <a:rPr lang="en-US" sz="1500" dirty="0" err="1"/>
              <a:t>völdin</a:t>
            </a:r>
            <a:r>
              <a:rPr lang="en-US" sz="1500" dirty="0"/>
              <a:t>)</a:t>
            </a:r>
            <a:endParaRPr b="1" dirty="0"/>
          </a:p>
          <a:p>
            <a:pPr marL="228600" lvl="0" indent="-64135" algn="l" rtl="0">
              <a:lnSpc>
                <a:spcPct val="90000"/>
              </a:lnSpc>
              <a:spcBef>
                <a:spcPts val="1000"/>
              </a:spcBef>
              <a:spcAft>
                <a:spcPts val="0"/>
              </a:spcAft>
              <a:buClr>
                <a:schemeClr val="dk1"/>
              </a:buClr>
              <a:buSzPct val="100000"/>
              <a:buNone/>
            </a:pPr>
            <a:endParaRPr b="1" dirty="0"/>
          </a:p>
          <a:p>
            <a:pPr marL="228600" lvl="0" indent="-228600" algn="l" rtl="0">
              <a:lnSpc>
                <a:spcPct val="90000"/>
              </a:lnSpc>
              <a:spcBef>
                <a:spcPts val="1000"/>
              </a:spcBef>
              <a:spcAft>
                <a:spcPts val="0"/>
              </a:spcAft>
              <a:buClr>
                <a:schemeClr val="dk1"/>
              </a:buClr>
              <a:buSzPts val="2800"/>
              <a:buChar char="•"/>
            </a:pPr>
            <a:r>
              <a:rPr lang="en-US" dirty="0" err="1"/>
              <a:t>Út</a:t>
            </a:r>
            <a:r>
              <a:rPr lang="en-US" dirty="0"/>
              <a:t>-hópar</a:t>
            </a:r>
          </a:p>
          <a:p>
            <a:pPr marL="0" marR="0" lvl="0" indent="0" algn="l" defTabSz="914400" rtl="0" eaLnBrk="1" fontAlgn="auto" latinLnBrk="0" hangingPunct="1">
              <a:lnSpc>
                <a:spcPct val="90000"/>
              </a:lnSpc>
              <a:spcBef>
                <a:spcPts val="1000"/>
              </a:spcBef>
              <a:spcAft>
                <a:spcPts val="0"/>
              </a:spcAft>
              <a:buClr>
                <a:srgbClr val="000000"/>
              </a:buClr>
              <a:buSzPts val="1500"/>
              <a:buFont typeface="Arial"/>
              <a:buNone/>
              <a:tabLst/>
              <a:defRPr/>
            </a:pPr>
            <a:r>
              <a:rPr kumimoji="0" lang="en-US" sz="1500" b="0" i="0" u="none" strike="noStrike" kern="0" cap="none" spc="0" normalizeH="0" baseline="0" noProof="0" dirty="0">
                <a:ln>
                  <a:noFill/>
                </a:ln>
                <a:solidFill>
                  <a:srgbClr val="000000"/>
                </a:solidFill>
                <a:effectLst/>
                <a:uLnTx/>
                <a:uFillTx/>
                <a:latin typeface="Calibri"/>
                <a:cs typeface="Calibri"/>
                <a:sym typeface="Calibri"/>
              </a:rPr>
              <a:t>(oft </a:t>
            </a:r>
            <a:r>
              <a:rPr kumimoji="0" lang="en-US" sz="1500" b="0" i="0" u="none" strike="noStrike" kern="0" cap="none" spc="0" normalizeH="0" baseline="0" noProof="0" dirty="0" err="1">
                <a:ln>
                  <a:noFill/>
                </a:ln>
                <a:solidFill>
                  <a:srgbClr val="000000"/>
                </a:solidFill>
                <a:effectLst/>
                <a:uLnTx/>
                <a:uFillTx/>
                <a:latin typeface="Calibri"/>
                <a:cs typeface="Calibri"/>
                <a:sym typeface="Calibri"/>
              </a:rPr>
              <a:t>jaðarsettir</a:t>
            </a:r>
            <a:r>
              <a:rPr kumimoji="0" lang="en-US" sz="1500" b="0" i="0" u="none" strike="noStrike" kern="0" cap="none" spc="0" normalizeH="0" baseline="0" noProof="0" dirty="0">
                <a:ln>
                  <a:noFill/>
                </a:ln>
                <a:solidFill>
                  <a:srgbClr val="000000"/>
                </a:solidFill>
                <a:effectLst/>
                <a:uLnTx/>
                <a:uFillTx/>
                <a:latin typeface="Calibri"/>
                <a:cs typeface="Calibri"/>
                <a:sym typeface="Calibri"/>
              </a:rPr>
              <a:t> hópar)</a:t>
            </a:r>
            <a:endParaRPr kumimoji="0" lang="en-US" sz="2800" b="0" i="0" u="none" strike="noStrike" kern="0" cap="none" spc="0" normalizeH="0" baseline="0" noProof="0" dirty="0">
              <a:ln>
                <a:noFill/>
              </a:ln>
              <a:solidFill>
                <a:srgbClr val="000000"/>
              </a:solidFill>
              <a:effectLst/>
              <a:uLnTx/>
              <a:uFillTx/>
              <a:latin typeface="Calibri"/>
              <a:cs typeface="Calibri"/>
              <a:sym typeface="Calibri"/>
            </a:endParaRPr>
          </a:p>
          <a:p>
            <a:pPr marL="228600" lvl="0" indent="-228600" algn="l" rtl="0">
              <a:lnSpc>
                <a:spcPct val="90000"/>
              </a:lnSpc>
              <a:spcBef>
                <a:spcPts val="1000"/>
              </a:spcBef>
              <a:spcAft>
                <a:spcPts val="0"/>
              </a:spcAft>
              <a:buClr>
                <a:schemeClr val="dk1"/>
              </a:buClr>
              <a:buSzPts val="2800"/>
              <a:buChar char="•"/>
            </a:pPr>
            <a:endParaRPr lang="en-US" dirty="0"/>
          </a:p>
        </p:txBody>
      </p:sp>
      <p:sp>
        <p:nvSpPr>
          <p:cNvPr id="313" name="Google Shape;313;p50"/>
          <p:cNvSpPr/>
          <p:nvPr/>
        </p:nvSpPr>
        <p:spPr>
          <a:xfrm>
            <a:off x="3633875" y="3057748"/>
            <a:ext cx="2390863" cy="994172"/>
          </a:xfrm>
          <a:prstGeom prst="cloudCallout">
            <a:avLst>
              <a:gd name="adj1" fmla="val -92948"/>
              <a:gd name="adj2" fmla="val -1419"/>
            </a:avLst>
          </a:prstGeom>
          <a:solidFill>
            <a:schemeClr val="accent4"/>
          </a:solidFill>
          <a:ln w="12700" cap="flat" cmpd="sng">
            <a:solidFill>
              <a:srgbClr val="BA8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US" sz="1350" b="0" i="0" u="none" strike="noStrike" cap="none" dirty="0">
                <a:solidFill>
                  <a:schemeClr val="dk1"/>
                </a:solidFill>
                <a:latin typeface="Arial"/>
                <a:ea typeface="Arial"/>
                <a:cs typeface="Arial"/>
                <a:sym typeface="Arial"/>
              </a:rPr>
              <a:t>Sjá sig </a:t>
            </a:r>
            <a:r>
              <a:rPr lang="en-US" sz="1350" b="0" i="0" u="none" strike="noStrike" cap="none" dirty="0" err="1">
                <a:solidFill>
                  <a:schemeClr val="dk1"/>
                </a:solidFill>
                <a:latin typeface="Arial"/>
                <a:ea typeface="Arial"/>
                <a:cs typeface="Arial"/>
                <a:sym typeface="Arial"/>
              </a:rPr>
              <a:t>sem</a:t>
            </a:r>
            <a:r>
              <a:rPr lang="en-US" sz="1350" b="0" i="0" u="none" strike="noStrike" cap="none" dirty="0">
                <a:solidFill>
                  <a:schemeClr val="dk1"/>
                </a:solidFill>
                <a:latin typeface="Arial"/>
                <a:ea typeface="Arial"/>
                <a:cs typeface="Arial"/>
                <a:sym typeface="Arial"/>
              </a:rPr>
              <a:t> </a:t>
            </a:r>
            <a:r>
              <a:rPr lang="en-US" sz="1350" b="0" i="0" u="none" strike="noStrike" cap="none" dirty="0" err="1">
                <a:solidFill>
                  <a:schemeClr val="dk1"/>
                </a:solidFill>
                <a:latin typeface="Arial"/>
                <a:ea typeface="Arial"/>
                <a:cs typeface="Arial"/>
                <a:sym typeface="Arial"/>
              </a:rPr>
              <a:t>fjölbreyttan</a:t>
            </a:r>
            <a:r>
              <a:rPr lang="en-US" sz="1350" b="0" i="0" u="none" strike="noStrike" cap="none" dirty="0">
                <a:solidFill>
                  <a:schemeClr val="dk1"/>
                </a:solidFill>
                <a:latin typeface="Arial"/>
                <a:ea typeface="Arial"/>
                <a:cs typeface="Arial"/>
                <a:sym typeface="Arial"/>
              </a:rPr>
              <a:t> </a:t>
            </a:r>
            <a:r>
              <a:rPr lang="en-US" sz="1350" b="0" i="0" u="none" strike="noStrike" cap="none" dirty="0" err="1">
                <a:solidFill>
                  <a:schemeClr val="dk1"/>
                </a:solidFill>
                <a:latin typeface="Arial"/>
                <a:ea typeface="Arial"/>
                <a:cs typeface="Arial"/>
                <a:sym typeface="Arial"/>
              </a:rPr>
              <a:t>hóp</a:t>
            </a:r>
            <a:r>
              <a:rPr lang="en-US" sz="1350" b="0" i="0" u="none" strike="noStrike" cap="none" dirty="0">
                <a:solidFill>
                  <a:schemeClr val="dk1"/>
                </a:solidFill>
                <a:latin typeface="Arial"/>
                <a:ea typeface="Arial"/>
                <a:cs typeface="Arial"/>
                <a:sym typeface="Arial"/>
              </a:rPr>
              <a:t> </a:t>
            </a:r>
            <a:r>
              <a:rPr lang="en-US" sz="1350" b="0" i="0" u="none" strike="noStrike" cap="none" dirty="0" err="1">
                <a:solidFill>
                  <a:schemeClr val="dk1"/>
                </a:solidFill>
                <a:latin typeface="Arial"/>
                <a:ea typeface="Arial"/>
                <a:cs typeface="Arial"/>
                <a:sym typeface="Arial"/>
              </a:rPr>
              <a:t>mismunandi</a:t>
            </a:r>
            <a:r>
              <a:rPr lang="en-US" sz="1350" b="0" i="0" u="none" strike="noStrike" cap="none" dirty="0">
                <a:solidFill>
                  <a:schemeClr val="dk1"/>
                </a:solidFill>
                <a:latin typeface="Arial"/>
                <a:ea typeface="Arial"/>
                <a:cs typeface="Arial"/>
                <a:sym typeface="Arial"/>
              </a:rPr>
              <a:t> </a:t>
            </a:r>
            <a:r>
              <a:rPr lang="en-US" sz="1350" b="0" i="0" u="none" strike="noStrike" cap="none" dirty="0" err="1">
                <a:solidFill>
                  <a:schemeClr val="dk1"/>
                </a:solidFill>
                <a:latin typeface="Arial"/>
                <a:ea typeface="Arial"/>
                <a:cs typeface="Arial"/>
                <a:sym typeface="Arial"/>
              </a:rPr>
              <a:t>einstaklinga</a:t>
            </a:r>
            <a:endParaRPr sz="1400" b="0" i="0" u="none" strike="noStrike" cap="none" dirty="0">
              <a:solidFill>
                <a:srgbClr val="000000"/>
              </a:solidFill>
              <a:latin typeface="Arial"/>
              <a:ea typeface="Arial"/>
              <a:cs typeface="Arial"/>
              <a:sym typeface="Arial"/>
            </a:endParaRPr>
          </a:p>
        </p:txBody>
      </p:sp>
      <p:sp>
        <p:nvSpPr>
          <p:cNvPr id="314" name="Google Shape;314;p50"/>
          <p:cNvSpPr/>
          <p:nvPr/>
        </p:nvSpPr>
        <p:spPr>
          <a:xfrm>
            <a:off x="7034170" y="3313937"/>
            <a:ext cx="1522602" cy="481793"/>
          </a:xfrm>
          <a:prstGeom prst="cloudCallout">
            <a:avLst>
              <a:gd name="adj1" fmla="val -93429"/>
              <a:gd name="adj2" fmla="val -15975"/>
            </a:avLst>
          </a:prstGeom>
          <a:solidFill>
            <a:srgbClr val="F4B081"/>
          </a:solidFill>
          <a:ln w="12700" cap="flat" cmpd="sng">
            <a:solidFill>
              <a:srgbClr val="BA8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US" sz="1000" b="0" i="0" u="none" strike="noStrike" cap="none" dirty="0" err="1">
                <a:solidFill>
                  <a:schemeClr val="dk1"/>
                </a:solidFill>
                <a:latin typeface="Arial"/>
                <a:ea typeface="Arial"/>
                <a:cs typeface="Arial"/>
                <a:sym typeface="Arial"/>
              </a:rPr>
              <a:t>Mismunandi</a:t>
            </a:r>
            <a:r>
              <a:rPr lang="en-US" sz="1000" b="0" i="0" u="none" strike="noStrike" cap="none" dirty="0">
                <a:solidFill>
                  <a:schemeClr val="dk1"/>
                </a:solidFill>
                <a:latin typeface="Arial"/>
                <a:ea typeface="Arial"/>
                <a:cs typeface="Arial"/>
                <a:sym typeface="Arial"/>
              </a:rPr>
              <a:t> </a:t>
            </a:r>
            <a:r>
              <a:rPr lang="en-US" sz="1000" b="0" i="0" u="none" strike="noStrike" cap="none" dirty="0" err="1">
                <a:solidFill>
                  <a:schemeClr val="dk1"/>
                </a:solidFill>
                <a:latin typeface="Arial"/>
                <a:ea typeface="Arial"/>
                <a:cs typeface="Arial"/>
                <a:sym typeface="Arial"/>
              </a:rPr>
              <a:t>hugsjónir</a:t>
            </a:r>
            <a:endParaRPr sz="1000" b="0" i="0" u="none" strike="noStrike" cap="none" dirty="0">
              <a:solidFill>
                <a:schemeClr val="dk1"/>
              </a:solidFill>
              <a:latin typeface="Arial"/>
              <a:ea typeface="Arial"/>
              <a:cs typeface="Arial"/>
              <a:sym typeface="Arial"/>
            </a:endParaRPr>
          </a:p>
        </p:txBody>
      </p:sp>
      <p:sp>
        <p:nvSpPr>
          <p:cNvPr id="315" name="Google Shape;315;p50"/>
          <p:cNvSpPr/>
          <p:nvPr/>
        </p:nvSpPr>
        <p:spPr>
          <a:xfrm>
            <a:off x="3633875" y="4457245"/>
            <a:ext cx="2683036" cy="918442"/>
          </a:xfrm>
          <a:prstGeom prst="cloudCallout">
            <a:avLst>
              <a:gd name="adj1" fmla="val -78983"/>
              <a:gd name="adj2" fmla="val 6326"/>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US" sz="1350" b="0" i="0" u="none" strike="noStrike" cap="none" dirty="0">
                <a:solidFill>
                  <a:schemeClr val="dk1"/>
                </a:solidFill>
                <a:latin typeface="Arial"/>
                <a:ea typeface="Arial"/>
                <a:cs typeface="Arial"/>
                <a:sym typeface="Arial"/>
              </a:rPr>
              <a:t>Sjá </a:t>
            </a:r>
            <a:r>
              <a:rPr lang="en-US" sz="1350" b="0" i="0" u="none" strike="noStrike" cap="none" dirty="0" err="1">
                <a:solidFill>
                  <a:schemeClr val="dk1"/>
                </a:solidFill>
                <a:latin typeface="Arial"/>
                <a:ea typeface="Arial"/>
                <a:cs typeface="Arial"/>
                <a:sym typeface="Arial"/>
              </a:rPr>
              <a:t>meðlimi</a:t>
            </a:r>
            <a:r>
              <a:rPr lang="en-US" sz="1350" b="0" i="0" u="none" strike="noStrike" cap="none" dirty="0">
                <a:solidFill>
                  <a:schemeClr val="dk1"/>
                </a:solidFill>
                <a:latin typeface="Arial"/>
                <a:ea typeface="Arial"/>
                <a:cs typeface="Arial"/>
                <a:sym typeface="Arial"/>
              </a:rPr>
              <a:t> </a:t>
            </a:r>
            <a:r>
              <a:rPr lang="en-US" sz="1350" b="0" i="0" u="none" strike="noStrike" cap="none" dirty="0" err="1">
                <a:solidFill>
                  <a:schemeClr val="dk1"/>
                </a:solidFill>
                <a:latin typeface="Arial"/>
                <a:ea typeface="Arial"/>
                <a:cs typeface="Arial"/>
                <a:sym typeface="Arial"/>
              </a:rPr>
              <a:t>sem</a:t>
            </a:r>
            <a:r>
              <a:rPr lang="en-US" sz="1350" b="0" i="0" u="none" strike="noStrike" cap="none" dirty="0">
                <a:solidFill>
                  <a:schemeClr val="dk1"/>
                </a:solidFill>
                <a:latin typeface="Arial"/>
                <a:ea typeface="Arial"/>
                <a:cs typeface="Arial"/>
                <a:sym typeface="Arial"/>
              </a:rPr>
              <a:t> </a:t>
            </a:r>
            <a:r>
              <a:rPr lang="en-US" sz="1350" b="0" i="0" u="none" strike="noStrike" cap="none" dirty="0" err="1">
                <a:solidFill>
                  <a:schemeClr val="dk1"/>
                </a:solidFill>
                <a:latin typeface="Arial"/>
                <a:ea typeface="Arial"/>
                <a:cs typeface="Arial"/>
                <a:sym typeface="Arial"/>
              </a:rPr>
              <a:t>einsleitan</a:t>
            </a:r>
            <a:r>
              <a:rPr lang="en-US" sz="1350" b="0" i="0" u="none" strike="noStrike" cap="none" dirty="0">
                <a:solidFill>
                  <a:schemeClr val="dk1"/>
                </a:solidFill>
                <a:latin typeface="Arial"/>
                <a:ea typeface="Arial"/>
                <a:cs typeface="Arial"/>
                <a:sym typeface="Arial"/>
              </a:rPr>
              <a:t> </a:t>
            </a:r>
            <a:r>
              <a:rPr lang="en-US" sz="1350" b="0" i="0" u="none" strike="noStrike" cap="none" dirty="0" err="1">
                <a:solidFill>
                  <a:schemeClr val="dk1"/>
                </a:solidFill>
                <a:latin typeface="Arial"/>
                <a:ea typeface="Arial"/>
                <a:cs typeface="Arial"/>
                <a:sym typeface="Arial"/>
              </a:rPr>
              <a:t>hóp</a:t>
            </a:r>
            <a:r>
              <a:rPr lang="en-US" sz="1350" b="0" i="0" u="none" strike="noStrike" cap="none" dirty="0">
                <a:solidFill>
                  <a:schemeClr val="dk1"/>
                </a:solidFill>
                <a:latin typeface="Arial"/>
                <a:ea typeface="Arial"/>
                <a:cs typeface="Arial"/>
                <a:sym typeface="Arial"/>
              </a:rPr>
              <a:t> á </a:t>
            </a:r>
            <a:r>
              <a:rPr lang="en-US" sz="1350" dirty="0" err="1">
                <a:solidFill>
                  <a:schemeClr val="dk1"/>
                </a:solidFill>
              </a:rPr>
              <a:t>einstakingsbundinna</a:t>
            </a:r>
            <a:r>
              <a:rPr lang="en-US" sz="1350" dirty="0">
                <a:solidFill>
                  <a:schemeClr val="dk1"/>
                </a:solidFill>
              </a:rPr>
              <a:t> </a:t>
            </a:r>
            <a:r>
              <a:rPr lang="en-US" sz="1350" dirty="0" err="1">
                <a:solidFill>
                  <a:schemeClr val="dk1"/>
                </a:solidFill>
              </a:rPr>
              <a:t>eiginleika</a:t>
            </a:r>
            <a:endParaRPr sz="1400" b="0" i="0" u="none" strike="noStrike" cap="none" dirty="0">
              <a:solidFill>
                <a:srgbClr val="000000"/>
              </a:solidFill>
              <a:latin typeface="Arial"/>
              <a:ea typeface="Arial"/>
              <a:cs typeface="Arial"/>
              <a:sym typeface="Arial"/>
            </a:endParaRPr>
          </a:p>
        </p:txBody>
      </p:sp>
      <p:sp>
        <p:nvSpPr>
          <p:cNvPr id="316" name="Google Shape;316;p50"/>
          <p:cNvSpPr/>
          <p:nvPr/>
        </p:nvSpPr>
        <p:spPr>
          <a:xfrm>
            <a:off x="5905501" y="3622209"/>
            <a:ext cx="1409742" cy="534490"/>
          </a:xfrm>
          <a:prstGeom prst="cloudCallout">
            <a:avLst>
              <a:gd name="adj1" fmla="val -56075"/>
              <a:gd name="adj2" fmla="val -11485"/>
            </a:avLst>
          </a:prstGeom>
          <a:solidFill>
            <a:srgbClr val="F59DCB"/>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US" sz="1000" b="0" i="0" u="none" strike="noStrike" cap="none" dirty="0">
                <a:solidFill>
                  <a:schemeClr val="dk1"/>
                </a:solidFill>
                <a:latin typeface="Arial"/>
                <a:ea typeface="Arial"/>
                <a:cs typeface="Arial"/>
                <a:sym typeface="Arial"/>
              </a:rPr>
              <a:t>Mjög </a:t>
            </a:r>
            <a:r>
              <a:rPr lang="en-US" sz="1000" b="0" i="0" u="none" strike="noStrike" cap="none" dirty="0" err="1">
                <a:solidFill>
                  <a:schemeClr val="dk1"/>
                </a:solidFill>
                <a:latin typeface="Arial"/>
                <a:ea typeface="Arial"/>
                <a:cs typeface="Arial"/>
                <a:sym typeface="Arial"/>
              </a:rPr>
              <a:t>ólíkir</a:t>
            </a:r>
            <a:r>
              <a:rPr lang="en-US" sz="1000" b="0" i="0" u="none" strike="noStrike" cap="none" dirty="0">
                <a:solidFill>
                  <a:schemeClr val="dk1"/>
                </a:solidFill>
                <a:latin typeface="Arial"/>
                <a:ea typeface="Arial"/>
                <a:cs typeface="Arial"/>
                <a:sym typeface="Arial"/>
              </a:rPr>
              <a:t> </a:t>
            </a:r>
            <a:r>
              <a:rPr lang="en-US" sz="1000" b="0" i="0" u="none" strike="noStrike" cap="none" dirty="0" err="1">
                <a:solidFill>
                  <a:schemeClr val="dk1"/>
                </a:solidFill>
                <a:latin typeface="Arial"/>
                <a:ea typeface="Arial"/>
                <a:cs typeface="Arial"/>
                <a:sym typeface="Arial"/>
              </a:rPr>
              <a:t>einstaklingar</a:t>
            </a:r>
            <a:endParaRPr sz="1000" b="0" i="0" u="none" strike="noStrike" cap="none" dirty="0">
              <a:solidFill>
                <a:schemeClr val="dk1"/>
              </a:solidFill>
              <a:latin typeface="Arial"/>
              <a:ea typeface="Arial"/>
              <a:cs typeface="Arial"/>
              <a:sym typeface="Arial"/>
            </a:endParaRPr>
          </a:p>
        </p:txBody>
      </p:sp>
      <p:sp>
        <p:nvSpPr>
          <p:cNvPr id="317" name="Google Shape;317;p50"/>
          <p:cNvSpPr/>
          <p:nvPr/>
        </p:nvSpPr>
        <p:spPr>
          <a:xfrm>
            <a:off x="6024737" y="2717618"/>
            <a:ext cx="1338088" cy="637265"/>
          </a:xfrm>
          <a:prstGeom prst="cloudCallout">
            <a:avLst>
              <a:gd name="adj1" fmla="val -56075"/>
              <a:gd name="adj2" fmla="val -11485"/>
            </a:avLst>
          </a:prstGeom>
          <a:solidFill>
            <a:srgbClr val="B3C6E7"/>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US" sz="1000" b="0" i="0" u="none" strike="noStrike" cap="none" dirty="0" err="1">
                <a:solidFill>
                  <a:schemeClr val="dk1"/>
                </a:solidFill>
                <a:latin typeface="Arial"/>
                <a:ea typeface="Arial"/>
                <a:cs typeface="Arial"/>
                <a:sym typeface="Arial"/>
              </a:rPr>
              <a:t>Mismunandi</a:t>
            </a:r>
            <a:r>
              <a:rPr lang="en-US" sz="1000" b="0" i="0" u="none" strike="noStrike" cap="none" dirty="0">
                <a:solidFill>
                  <a:schemeClr val="dk1"/>
                </a:solidFill>
                <a:latin typeface="Arial"/>
                <a:ea typeface="Arial"/>
                <a:cs typeface="Arial"/>
                <a:sym typeface="Arial"/>
              </a:rPr>
              <a:t> </a:t>
            </a:r>
            <a:r>
              <a:rPr lang="en-US" sz="1000" b="0" i="0" u="none" strike="noStrike" cap="none" dirty="0" err="1">
                <a:solidFill>
                  <a:schemeClr val="dk1"/>
                </a:solidFill>
                <a:latin typeface="Arial"/>
                <a:ea typeface="Arial"/>
                <a:cs typeface="Arial"/>
                <a:sym typeface="Arial"/>
              </a:rPr>
              <a:t>skoðanir</a:t>
            </a:r>
            <a:r>
              <a:rPr lang="en-US" sz="1000" b="0" i="0" u="none" strike="noStrike" cap="none" dirty="0">
                <a:solidFill>
                  <a:schemeClr val="dk1"/>
                </a:solidFill>
                <a:latin typeface="Arial"/>
                <a:ea typeface="Arial"/>
                <a:cs typeface="Arial"/>
                <a:sym typeface="Arial"/>
              </a:rPr>
              <a:t> og </a:t>
            </a:r>
            <a:r>
              <a:rPr lang="en-US" sz="1000" b="0" i="0" u="none" strike="noStrike" cap="none" dirty="0" err="1">
                <a:solidFill>
                  <a:schemeClr val="dk1"/>
                </a:solidFill>
                <a:latin typeface="Arial"/>
                <a:ea typeface="Arial"/>
                <a:cs typeface="Arial"/>
                <a:sym typeface="Arial"/>
              </a:rPr>
              <a:t>menntun</a:t>
            </a:r>
            <a:endParaRPr sz="1000" b="0" i="0" u="none" strike="noStrike" cap="none" dirty="0">
              <a:solidFill>
                <a:schemeClr val="dk1"/>
              </a:solidFill>
              <a:latin typeface="Arial"/>
              <a:ea typeface="Arial"/>
              <a:cs typeface="Arial"/>
              <a:sym typeface="Arial"/>
            </a:endParaRPr>
          </a:p>
        </p:txBody>
      </p:sp>
      <p:sp>
        <p:nvSpPr>
          <p:cNvPr id="318" name="Google Shape;318;p50"/>
          <p:cNvSpPr/>
          <p:nvPr/>
        </p:nvSpPr>
        <p:spPr>
          <a:xfrm>
            <a:off x="2505075" y="5079794"/>
            <a:ext cx="1128800" cy="591116"/>
          </a:xfrm>
          <a:prstGeom prst="cloudCallout">
            <a:avLst>
              <a:gd name="adj1" fmla="val -62723"/>
              <a:gd name="adj2" fmla="val -60447"/>
            </a:avLst>
          </a:prstGeom>
          <a:solidFill>
            <a:srgbClr val="B3C6E7"/>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US" sz="1000" b="0" i="0" u="none" strike="noStrike" cap="none" dirty="0" err="1">
                <a:solidFill>
                  <a:schemeClr val="dk1"/>
                </a:solidFill>
                <a:latin typeface="Arial"/>
                <a:ea typeface="Arial"/>
                <a:cs typeface="Arial"/>
                <a:sym typeface="Arial"/>
              </a:rPr>
              <a:t>Sömu</a:t>
            </a:r>
            <a:r>
              <a:rPr lang="en-US" sz="1000" b="0" i="0" u="none" strike="noStrike" cap="none" dirty="0">
                <a:solidFill>
                  <a:schemeClr val="dk1"/>
                </a:solidFill>
                <a:latin typeface="Arial"/>
                <a:ea typeface="Arial"/>
                <a:cs typeface="Arial"/>
                <a:sym typeface="Arial"/>
              </a:rPr>
              <a:t> </a:t>
            </a:r>
            <a:r>
              <a:rPr lang="en-US" sz="1000" b="0" i="0" u="none" strike="noStrike" cap="none" dirty="0" err="1">
                <a:solidFill>
                  <a:schemeClr val="dk1"/>
                </a:solidFill>
                <a:latin typeface="Arial"/>
                <a:ea typeface="Arial"/>
                <a:cs typeface="Arial"/>
                <a:sym typeface="Arial"/>
              </a:rPr>
              <a:t>skoðanir</a:t>
            </a:r>
            <a:endParaRPr sz="1000" b="0" i="0" u="none" strike="noStrike" cap="none" dirty="0">
              <a:solidFill>
                <a:schemeClr val="dk1"/>
              </a:solidFill>
              <a:latin typeface="Arial"/>
              <a:ea typeface="Arial"/>
              <a:cs typeface="Arial"/>
              <a:sym typeface="Arial"/>
            </a:endParaRPr>
          </a:p>
        </p:txBody>
      </p:sp>
      <p:sp>
        <p:nvSpPr>
          <p:cNvPr id="319" name="Google Shape;319;p50"/>
          <p:cNvSpPr/>
          <p:nvPr/>
        </p:nvSpPr>
        <p:spPr>
          <a:xfrm>
            <a:off x="5814139" y="5123922"/>
            <a:ext cx="1501104" cy="591116"/>
          </a:xfrm>
          <a:prstGeom prst="cloudCallout">
            <a:avLst>
              <a:gd name="adj1" fmla="val -56075"/>
              <a:gd name="adj2" fmla="val -11485"/>
            </a:avLst>
          </a:prstGeom>
          <a:solidFill>
            <a:srgbClr val="B3C6E7"/>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US" sz="1000" b="0" i="0" u="none" strike="noStrike" cap="none" dirty="0" err="1">
                <a:solidFill>
                  <a:schemeClr val="dk1"/>
                </a:solidFill>
                <a:latin typeface="Arial"/>
                <a:ea typeface="Arial"/>
                <a:cs typeface="Arial"/>
                <a:sym typeface="Arial"/>
              </a:rPr>
              <a:t>Alhæft</a:t>
            </a:r>
            <a:r>
              <a:rPr lang="en-US" sz="1000" b="0" i="0" u="none" strike="noStrike" cap="none" dirty="0">
                <a:solidFill>
                  <a:schemeClr val="dk1"/>
                </a:solidFill>
                <a:latin typeface="Arial"/>
                <a:ea typeface="Arial"/>
                <a:cs typeface="Arial"/>
                <a:sym typeface="Arial"/>
              </a:rPr>
              <a:t> </a:t>
            </a:r>
            <a:r>
              <a:rPr lang="en-US" sz="1000" b="0" i="0" u="none" strike="noStrike" cap="none" dirty="0" err="1">
                <a:solidFill>
                  <a:schemeClr val="dk1"/>
                </a:solidFill>
                <a:latin typeface="Arial"/>
                <a:ea typeface="Arial"/>
                <a:cs typeface="Arial"/>
                <a:sym typeface="Arial"/>
              </a:rPr>
              <a:t>út</a:t>
            </a:r>
            <a:r>
              <a:rPr lang="en-US" sz="1000" b="0" i="0" u="none" strike="noStrike" cap="none" dirty="0">
                <a:solidFill>
                  <a:schemeClr val="dk1"/>
                </a:solidFill>
                <a:latin typeface="Arial"/>
                <a:ea typeface="Arial"/>
                <a:cs typeface="Arial"/>
                <a:sym typeface="Arial"/>
              </a:rPr>
              <a:t> frá </a:t>
            </a:r>
            <a:r>
              <a:rPr lang="en-US" sz="1000" b="0" i="0" u="none" strike="noStrike" cap="none" dirty="0" err="1">
                <a:solidFill>
                  <a:schemeClr val="dk1"/>
                </a:solidFill>
                <a:latin typeface="Arial"/>
                <a:ea typeface="Arial"/>
                <a:cs typeface="Arial"/>
                <a:sym typeface="Arial"/>
              </a:rPr>
              <a:t>einstökum</a:t>
            </a:r>
            <a:r>
              <a:rPr lang="en-US" sz="1000" b="0" i="0" u="none" strike="noStrike" cap="none" dirty="0">
                <a:solidFill>
                  <a:schemeClr val="dk1"/>
                </a:solidFill>
                <a:latin typeface="Arial"/>
                <a:ea typeface="Arial"/>
                <a:cs typeface="Arial"/>
                <a:sym typeface="Arial"/>
              </a:rPr>
              <a:t> </a:t>
            </a:r>
            <a:r>
              <a:rPr lang="en-US" sz="1000" b="0" i="0" u="none" strike="noStrike" cap="none" dirty="0" err="1">
                <a:solidFill>
                  <a:schemeClr val="dk1"/>
                </a:solidFill>
                <a:latin typeface="Arial"/>
                <a:ea typeface="Arial"/>
                <a:cs typeface="Arial"/>
                <a:sym typeface="Arial"/>
              </a:rPr>
              <a:t>dæmum</a:t>
            </a:r>
            <a:endParaRPr sz="1000" b="0" i="0" u="none" strike="noStrike" cap="none" dirty="0">
              <a:solidFill>
                <a:schemeClr val="dk1"/>
              </a:solidFill>
              <a:latin typeface="Arial"/>
              <a:ea typeface="Arial"/>
              <a:cs typeface="Arial"/>
              <a:sym typeface="Arial"/>
            </a:endParaRPr>
          </a:p>
        </p:txBody>
      </p:sp>
      <p:sp>
        <p:nvSpPr>
          <p:cNvPr id="320" name="Google Shape;320;p50"/>
          <p:cNvSpPr/>
          <p:nvPr/>
        </p:nvSpPr>
        <p:spPr>
          <a:xfrm>
            <a:off x="4267200" y="5375352"/>
            <a:ext cx="1128800" cy="591116"/>
          </a:xfrm>
          <a:prstGeom prst="cloudCallout">
            <a:avLst>
              <a:gd name="adj1" fmla="val -56075"/>
              <a:gd name="adj2" fmla="val -11485"/>
            </a:avLst>
          </a:prstGeom>
          <a:solidFill>
            <a:srgbClr val="B3C6E7"/>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US" sz="1000" b="0" i="0" u="none" strike="noStrike" cap="none" dirty="0" err="1">
                <a:solidFill>
                  <a:schemeClr val="dk1"/>
                </a:solidFill>
                <a:latin typeface="Arial"/>
                <a:ea typeface="Arial"/>
                <a:cs typeface="Arial"/>
                <a:sym typeface="Arial"/>
              </a:rPr>
              <a:t>Sömu</a:t>
            </a:r>
            <a:r>
              <a:rPr lang="en-US" sz="1000" b="0" i="0" u="none" strike="noStrike" cap="none" dirty="0">
                <a:solidFill>
                  <a:schemeClr val="dk1"/>
                </a:solidFill>
                <a:latin typeface="Arial"/>
                <a:ea typeface="Arial"/>
                <a:cs typeface="Arial"/>
                <a:sym typeface="Arial"/>
              </a:rPr>
              <a:t> </a:t>
            </a:r>
            <a:r>
              <a:rPr lang="en-US" sz="1000" b="0" i="0" u="none" strike="noStrike" cap="none" dirty="0" err="1">
                <a:solidFill>
                  <a:schemeClr val="dk1"/>
                </a:solidFill>
                <a:latin typeface="Arial"/>
                <a:ea typeface="Arial"/>
                <a:cs typeface="Arial"/>
                <a:sym typeface="Arial"/>
              </a:rPr>
              <a:t>hugsjónir</a:t>
            </a:r>
            <a:endParaRPr sz="1000" b="0" i="0" u="none" strike="noStrike" cap="none" dirty="0">
              <a:solidFill>
                <a:schemeClr val="dk1"/>
              </a:solidFill>
              <a:latin typeface="Arial"/>
              <a:ea typeface="Arial"/>
              <a:cs typeface="Arial"/>
              <a:sym typeface="Arial"/>
            </a:endParaRPr>
          </a:p>
        </p:txBody>
      </p:sp>
      <p:sp>
        <p:nvSpPr>
          <p:cNvPr id="321" name="Google Shape;321;p50"/>
          <p:cNvSpPr/>
          <p:nvPr/>
        </p:nvSpPr>
        <p:spPr>
          <a:xfrm>
            <a:off x="7469109" y="4988459"/>
            <a:ext cx="1385180" cy="1085915"/>
          </a:xfrm>
          <a:prstGeom prst="wedgeRoundRectCallout">
            <a:avLst>
              <a:gd name="adj1" fmla="val -129330"/>
              <a:gd name="adj2" fmla="val -65892"/>
              <a:gd name="adj3" fmla="val 16667"/>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err="1">
                <a:solidFill>
                  <a:schemeClr val="lt1"/>
                </a:solidFill>
                <a:latin typeface="Arial"/>
                <a:ea typeface="Arial"/>
                <a:cs typeface="Arial"/>
                <a:sym typeface="Arial"/>
              </a:rPr>
              <a:t>Saðalímynda</a:t>
            </a:r>
            <a:r>
              <a:rPr lang="en-US" sz="1400" b="0" i="0" u="none" strike="noStrike" cap="none" dirty="0">
                <a:solidFill>
                  <a:schemeClr val="lt1"/>
                </a:solidFill>
                <a:latin typeface="Arial"/>
                <a:ea typeface="Arial"/>
                <a:cs typeface="Arial"/>
                <a:sym typeface="Arial"/>
              </a:rPr>
              <a:t> </a:t>
            </a:r>
            <a:r>
              <a:rPr lang="en-US" sz="1400" b="0" i="0" u="none" strike="noStrike" cap="none" dirty="0" err="1">
                <a:solidFill>
                  <a:schemeClr val="lt1"/>
                </a:solidFill>
                <a:latin typeface="Arial"/>
                <a:ea typeface="Arial"/>
                <a:cs typeface="Arial"/>
                <a:sym typeface="Arial"/>
              </a:rPr>
              <a:t>hugsun</a:t>
            </a:r>
            <a:endParaRPr sz="1400" b="0" i="0" u="none" strike="noStrike" cap="none" dirty="0">
              <a:solidFill>
                <a:srgbClr val="000000"/>
              </a:solidFill>
              <a:latin typeface="Arial"/>
              <a:ea typeface="Arial"/>
              <a:cs typeface="Arial"/>
              <a:sym typeface="Arial"/>
            </a:endParaRPr>
          </a:p>
        </p:txBody>
      </p:sp>
      <p:pic>
        <p:nvPicPr>
          <p:cNvPr id="322" name="Google Shape;322;p50"/>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323" name="Google Shape;323;p50"/>
          <p:cNvPicPr preferRelativeResize="0"/>
          <p:nvPr/>
        </p:nvPicPr>
        <p:blipFill rotWithShape="1">
          <a:blip r:embed="rId4">
            <a:alphaModFix/>
          </a:blip>
          <a:srcRect/>
          <a:stretch/>
        </p:blipFill>
        <p:spPr>
          <a:xfrm>
            <a:off x="7718900" y="6209113"/>
            <a:ext cx="1261242" cy="584750"/>
          </a:xfrm>
          <a:prstGeom prst="rect">
            <a:avLst/>
          </a:prstGeom>
          <a:noFill/>
          <a:ln>
            <a:noFill/>
          </a:ln>
        </p:spPr>
      </p:pic>
      <p:sp>
        <p:nvSpPr>
          <p:cNvPr id="324" name="Google Shape;324;p50"/>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12474296616_0_56"/>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b="1" dirty="0">
                <a:solidFill>
                  <a:srgbClr val="0070C0"/>
                </a:solidFill>
                <a:latin typeface="Arial"/>
                <a:ea typeface="Arial"/>
                <a:cs typeface="Arial"/>
                <a:sym typeface="Arial"/>
              </a:rPr>
              <a:t>Velkomin! </a:t>
            </a:r>
            <a:endParaRPr dirty="0"/>
          </a:p>
        </p:txBody>
      </p:sp>
      <p:sp>
        <p:nvSpPr>
          <p:cNvPr id="115" name="Google Shape;115;g12474296616_0_56"/>
          <p:cNvSpPr txBox="1">
            <a:spLocks noGrp="1"/>
          </p:cNvSpPr>
          <p:nvPr>
            <p:ph type="body" idx="1"/>
          </p:nvPr>
        </p:nvSpPr>
        <p:spPr>
          <a:xfrm>
            <a:off x="304800" y="1823275"/>
            <a:ext cx="8382000" cy="4302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p:txBody>
      </p:sp>
      <p:sp>
        <p:nvSpPr>
          <p:cNvPr id="116" name="Google Shape;116;g12474296616_0_56"/>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17" name="Google Shape;117;g12474296616_0_56"/>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118" name="Google Shape;118;g12474296616_0_56"/>
          <p:cNvPicPr preferRelativeResize="0"/>
          <p:nvPr/>
        </p:nvPicPr>
        <p:blipFill rotWithShape="1">
          <a:blip r:embed="rId4">
            <a:alphaModFix/>
          </a:blip>
          <a:srcRect/>
          <a:stretch/>
        </p:blipFill>
        <p:spPr>
          <a:xfrm>
            <a:off x="7718900" y="6209113"/>
            <a:ext cx="1261242" cy="584750"/>
          </a:xfrm>
          <a:prstGeom prst="rect">
            <a:avLst/>
          </a:prstGeom>
          <a:noFill/>
          <a:ln>
            <a:noFill/>
          </a:ln>
        </p:spPr>
      </p:pic>
      <p:grpSp>
        <p:nvGrpSpPr>
          <p:cNvPr id="119" name="Google Shape;119;g12474296616_0_56"/>
          <p:cNvGrpSpPr/>
          <p:nvPr/>
        </p:nvGrpSpPr>
        <p:grpSpPr>
          <a:xfrm>
            <a:off x="1459181" y="1989006"/>
            <a:ext cx="6087751" cy="3804844"/>
            <a:chOff x="1001981" y="549"/>
            <a:chExt cx="6087751" cy="3804844"/>
          </a:xfrm>
        </p:grpSpPr>
        <p:sp>
          <p:nvSpPr>
            <p:cNvPr id="120" name="Google Shape;120;g12474296616_0_56"/>
            <p:cNvSpPr/>
            <p:nvPr/>
          </p:nvSpPr>
          <p:spPr>
            <a:xfrm>
              <a:off x="1001981" y="549"/>
              <a:ext cx="1902422" cy="1141453"/>
            </a:xfrm>
            <a:prstGeom prst="rect">
              <a:avLst/>
            </a:prstGeom>
            <a:gradFill>
              <a:gsLst>
                <a:gs pos="0">
                  <a:srgbClr val="D03F3B"/>
                </a:gs>
                <a:gs pos="100000">
                  <a:srgbClr val="FF9995"/>
                </a:gs>
              </a:gsLst>
              <a:lin ang="16200000"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g12474296616_0_56"/>
            <p:cNvSpPr txBox="1"/>
            <p:nvPr/>
          </p:nvSpPr>
          <p:spPr>
            <a:xfrm>
              <a:off x="1001981" y="549"/>
              <a:ext cx="1902422" cy="1141453"/>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lt1"/>
                  </a:solidFill>
                  <a:latin typeface="Arial"/>
                  <a:ea typeface="Arial"/>
                  <a:cs typeface="Arial"/>
                  <a:sym typeface="Arial"/>
                </a:rPr>
                <a:t>Find the settings option to test your microphone if you have one.</a:t>
              </a:r>
              <a:br>
                <a:rPr lang="en-US" sz="1300" b="0" i="0" u="none" strike="noStrike" cap="none">
                  <a:solidFill>
                    <a:schemeClr val="lt1"/>
                  </a:solidFill>
                  <a:latin typeface="Arial"/>
                  <a:ea typeface="Arial"/>
                  <a:cs typeface="Arial"/>
                  <a:sym typeface="Arial"/>
                </a:rPr>
              </a:br>
              <a:endParaRPr sz="1300" b="0" i="0" u="none" strike="noStrike" cap="none">
                <a:solidFill>
                  <a:schemeClr val="lt1"/>
                </a:solidFill>
                <a:latin typeface="Arial"/>
                <a:ea typeface="Arial"/>
                <a:cs typeface="Arial"/>
                <a:sym typeface="Arial"/>
              </a:endParaRPr>
            </a:p>
          </p:txBody>
        </p:sp>
        <p:sp>
          <p:nvSpPr>
            <p:cNvPr id="122" name="Google Shape;122;g12474296616_0_56"/>
            <p:cNvSpPr/>
            <p:nvPr/>
          </p:nvSpPr>
          <p:spPr>
            <a:xfrm>
              <a:off x="3094645" y="549"/>
              <a:ext cx="1902422" cy="1141453"/>
            </a:xfrm>
            <a:prstGeom prst="rect">
              <a:avLst/>
            </a:prstGeom>
            <a:gradFill>
              <a:gsLst>
                <a:gs pos="0">
                  <a:srgbClr val="D03F3B"/>
                </a:gs>
                <a:gs pos="100000">
                  <a:srgbClr val="FF9995"/>
                </a:gs>
              </a:gsLst>
              <a:lin ang="16200000"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g12474296616_0_56"/>
            <p:cNvSpPr txBox="1"/>
            <p:nvPr/>
          </p:nvSpPr>
          <p:spPr>
            <a:xfrm>
              <a:off x="3094645" y="549"/>
              <a:ext cx="1902422" cy="1141453"/>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lt1"/>
                  </a:solidFill>
                  <a:latin typeface="Arial"/>
                  <a:ea typeface="Arial"/>
                  <a:cs typeface="Arial"/>
                  <a:sym typeface="Arial"/>
                </a:rPr>
                <a:t>To participate via text  chat during the session find the icon on your screen to the right left</a:t>
              </a:r>
              <a:br>
                <a:rPr lang="en-US" sz="1300" b="0" i="0" u="none" strike="noStrike" cap="none">
                  <a:solidFill>
                    <a:schemeClr val="lt1"/>
                  </a:solidFill>
                  <a:latin typeface="Arial"/>
                  <a:ea typeface="Arial"/>
                  <a:cs typeface="Arial"/>
                  <a:sym typeface="Arial"/>
                </a:rPr>
              </a:br>
              <a:r>
                <a:rPr lang="en-US" sz="1300" b="0" i="0" u="none" strike="noStrike" cap="none">
                  <a:solidFill>
                    <a:schemeClr val="lt1"/>
                  </a:solidFill>
                  <a:latin typeface="Arial"/>
                  <a:ea typeface="Arial"/>
                  <a:cs typeface="Arial"/>
                  <a:sym typeface="Arial"/>
                </a:rPr>
                <a:t>select 'Everyone’.</a:t>
              </a:r>
              <a:endParaRPr sz="1300" b="0" i="0" u="none" strike="noStrike" cap="none">
                <a:solidFill>
                  <a:schemeClr val="lt1"/>
                </a:solidFill>
                <a:latin typeface="Arial"/>
                <a:ea typeface="Arial"/>
                <a:cs typeface="Arial"/>
                <a:sym typeface="Arial"/>
              </a:endParaRPr>
            </a:p>
          </p:txBody>
        </p:sp>
        <p:sp>
          <p:nvSpPr>
            <p:cNvPr id="124" name="Google Shape;124;g12474296616_0_56"/>
            <p:cNvSpPr/>
            <p:nvPr/>
          </p:nvSpPr>
          <p:spPr>
            <a:xfrm>
              <a:off x="5187310" y="549"/>
              <a:ext cx="1902422" cy="1141453"/>
            </a:xfrm>
            <a:prstGeom prst="rect">
              <a:avLst/>
            </a:prstGeom>
            <a:gradFill>
              <a:gsLst>
                <a:gs pos="0">
                  <a:srgbClr val="D03F3B"/>
                </a:gs>
                <a:gs pos="100000">
                  <a:srgbClr val="FF9995"/>
                </a:gs>
              </a:gsLst>
              <a:lin ang="16200000"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g12474296616_0_56"/>
            <p:cNvSpPr txBox="1"/>
            <p:nvPr/>
          </p:nvSpPr>
          <p:spPr>
            <a:xfrm>
              <a:off x="5187310" y="549"/>
              <a:ext cx="1902422" cy="1141453"/>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1" i="0" u="none" strike="noStrike" cap="none">
                  <a:solidFill>
                    <a:schemeClr val="lt1"/>
                  </a:solidFill>
                  <a:latin typeface="Arial"/>
                  <a:ea typeface="Arial"/>
                  <a:cs typeface="Arial"/>
                  <a:sym typeface="Arial"/>
                </a:rPr>
                <a:t>NB. If you lose audio in the session, please let me know!</a:t>
              </a:r>
              <a:endParaRPr sz="1300" b="0" i="0" u="none" strike="noStrike" cap="none">
                <a:solidFill>
                  <a:schemeClr val="lt1"/>
                </a:solidFill>
                <a:latin typeface="Arial"/>
                <a:ea typeface="Arial"/>
                <a:cs typeface="Arial"/>
                <a:sym typeface="Arial"/>
              </a:endParaRPr>
            </a:p>
          </p:txBody>
        </p:sp>
        <p:sp>
          <p:nvSpPr>
            <p:cNvPr id="126" name="Google Shape;126;g12474296616_0_56"/>
            <p:cNvSpPr/>
            <p:nvPr/>
          </p:nvSpPr>
          <p:spPr>
            <a:xfrm>
              <a:off x="1001981" y="1332244"/>
              <a:ext cx="1902422" cy="1141453"/>
            </a:xfrm>
            <a:prstGeom prst="rect">
              <a:avLst/>
            </a:prstGeom>
            <a:gradFill>
              <a:gsLst>
                <a:gs pos="0">
                  <a:srgbClr val="D03F3B"/>
                </a:gs>
                <a:gs pos="100000">
                  <a:srgbClr val="FF9995"/>
                </a:gs>
              </a:gsLst>
              <a:lin ang="16200000"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g12474296616_0_56"/>
            <p:cNvSpPr txBox="1"/>
            <p:nvPr/>
          </p:nvSpPr>
          <p:spPr>
            <a:xfrm>
              <a:off x="1001981" y="1332244"/>
              <a:ext cx="1902422" cy="1141453"/>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lt1"/>
                  </a:solidFill>
                  <a:latin typeface="Arial"/>
                  <a:ea typeface="Arial"/>
                  <a:cs typeface="Arial"/>
                  <a:sym typeface="Arial"/>
                </a:rPr>
                <a:t>During the session, please mute your microphone unless you wish to speak.</a:t>
              </a:r>
              <a:endParaRPr sz="1300" b="0" i="0" u="none" strike="noStrike" cap="none">
                <a:solidFill>
                  <a:schemeClr val="lt1"/>
                </a:solidFill>
                <a:latin typeface="Arial"/>
                <a:ea typeface="Arial"/>
                <a:cs typeface="Arial"/>
                <a:sym typeface="Arial"/>
              </a:endParaRPr>
            </a:p>
          </p:txBody>
        </p:sp>
        <p:sp>
          <p:nvSpPr>
            <p:cNvPr id="128" name="Google Shape;128;g12474296616_0_56"/>
            <p:cNvSpPr/>
            <p:nvPr/>
          </p:nvSpPr>
          <p:spPr>
            <a:xfrm>
              <a:off x="3094645" y="1332244"/>
              <a:ext cx="1902422" cy="1141453"/>
            </a:xfrm>
            <a:prstGeom prst="rect">
              <a:avLst/>
            </a:prstGeom>
            <a:gradFill>
              <a:gsLst>
                <a:gs pos="0">
                  <a:srgbClr val="D03F3B"/>
                </a:gs>
                <a:gs pos="100000">
                  <a:srgbClr val="FF9995"/>
                </a:gs>
              </a:gsLst>
              <a:lin ang="16200000"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g12474296616_0_56"/>
            <p:cNvSpPr txBox="1"/>
            <p:nvPr/>
          </p:nvSpPr>
          <p:spPr>
            <a:xfrm>
              <a:off x="3094645" y="1332244"/>
              <a:ext cx="1902422" cy="1141453"/>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lt1"/>
                  </a:solidFill>
                  <a:latin typeface="Arial"/>
                  <a:ea typeface="Arial"/>
                  <a:cs typeface="Arial"/>
                  <a:sym typeface="Arial"/>
                </a:rPr>
                <a:t>If you lose connection, you can re-join this meeting by following the original link we sent you in your email.</a:t>
              </a:r>
              <a:endParaRPr sz="1300" b="0" i="0" u="none" strike="noStrike" cap="none">
                <a:solidFill>
                  <a:schemeClr val="lt1"/>
                </a:solidFill>
                <a:latin typeface="Arial"/>
                <a:ea typeface="Arial"/>
                <a:cs typeface="Arial"/>
                <a:sym typeface="Arial"/>
              </a:endParaRPr>
            </a:p>
          </p:txBody>
        </p:sp>
        <p:sp>
          <p:nvSpPr>
            <p:cNvPr id="130" name="Google Shape;130;g12474296616_0_56"/>
            <p:cNvSpPr/>
            <p:nvPr/>
          </p:nvSpPr>
          <p:spPr>
            <a:xfrm>
              <a:off x="5187310" y="1332244"/>
              <a:ext cx="1902422" cy="1141453"/>
            </a:xfrm>
            <a:prstGeom prst="rect">
              <a:avLst/>
            </a:prstGeom>
            <a:gradFill>
              <a:gsLst>
                <a:gs pos="0">
                  <a:srgbClr val="D03F3B"/>
                </a:gs>
                <a:gs pos="100000">
                  <a:srgbClr val="FF9995"/>
                </a:gs>
              </a:gsLst>
              <a:lin ang="16200000"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g12474296616_0_56"/>
            <p:cNvSpPr txBox="1"/>
            <p:nvPr/>
          </p:nvSpPr>
          <p:spPr>
            <a:xfrm>
              <a:off x="5187310" y="1332244"/>
              <a:ext cx="1902422" cy="1141453"/>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lt1"/>
                  </a:solidFill>
                  <a:latin typeface="Arial"/>
                  <a:ea typeface="Arial"/>
                  <a:cs typeface="Arial"/>
                  <a:sym typeface="Arial"/>
                </a:rPr>
                <a:t>Thanks. Say hi in the chat box.</a:t>
              </a:r>
              <a:endParaRPr sz="1300" b="0" i="0" u="none" strike="noStrike" cap="none">
                <a:solidFill>
                  <a:schemeClr val="lt1"/>
                </a:solidFill>
                <a:latin typeface="Arial"/>
                <a:ea typeface="Arial"/>
                <a:cs typeface="Arial"/>
                <a:sym typeface="Arial"/>
              </a:endParaRPr>
            </a:p>
          </p:txBody>
        </p:sp>
        <p:sp>
          <p:nvSpPr>
            <p:cNvPr id="132" name="Google Shape;132;g12474296616_0_56"/>
            <p:cNvSpPr/>
            <p:nvPr/>
          </p:nvSpPr>
          <p:spPr>
            <a:xfrm>
              <a:off x="2048313" y="2663940"/>
              <a:ext cx="1902422" cy="1141453"/>
            </a:xfrm>
            <a:prstGeom prst="rect">
              <a:avLst/>
            </a:prstGeom>
            <a:gradFill>
              <a:gsLst>
                <a:gs pos="0">
                  <a:srgbClr val="D03F3B"/>
                </a:gs>
                <a:gs pos="100000">
                  <a:srgbClr val="FF9995"/>
                </a:gs>
              </a:gsLst>
              <a:lin ang="16200000"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g12474296616_0_56"/>
            <p:cNvSpPr txBox="1"/>
            <p:nvPr/>
          </p:nvSpPr>
          <p:spPr>
            <a:xfrm>
              <a:off x="2048313" y="2663940"/>
              <a:ext cx="1902422" cy="1141453"/>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lt1"/>
                  </a:solidFill>
                  <a:latin typeface="Arial"/>
                  <a:ea typeface="Arial"/>
                  <a:cs typeface="Arial"/>
                  <a:sym typeface="Arial"/>
                </a:rPr>
                <a:t>Grab a paper and pen to make notes.</a:t>
              </a:r>
              <a:endParaRPr sz="1300" b="0" i="0" u="none" strike="noStrike" cap="none">
                <a:solidFill>
                  <a:schemeClr val="lt1"/>
                </a:solidFill>
                <a:latin typeface="Arial"/>
                <a:ea typeface="Arial"/>
                <a:cs typeface="Arial"/>
                <a:sym typeface="Arial"/>
              </a:endParaRPr>
            </a:p>
          </p:txBody>
        </p:sp>
        <p:sp>
          <p:nvSpPr>
            <p:cNvPr id="134" name="Google Shape;134;g12474296616_0_56"/>
            <p:cNvSpPr/>
            <p:nvPr/>
          </p:nvSpPr>
          <p:spPr>
            <a:xfrm>
              <a:off x="4140978" y="2663940"/>
              <a:ext cx="1902422" cy="1141453"/>
            </a:xfrm>
            <a:prstGeom prst="rect">
              <a:avLst/>
            </a:prstGeom>
            <a:gradFill>
              <a:gsLst>
                <a:gs pos="0">
                  <a:srgbClr val="D03F3B"/>
                </a:gs>
                <a:gs pos="100000">
                  <a:srgbClr val="FF9995"/>
                </a:gs>
              </a:gsLst>
              <a:lin ang="16200000"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g12474296616_0_56"/>
            <p:cNvSpPr txBox="1"/>
            <p:nvPr/>
          </p:nvSpPr>
          <p:spPr>
            <a:xfrm>
              <a:off x="4140978" y="2663940"/>
              <a:ext cx="1902422" cy="1141453"/>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lt1"/>
                  </a:solidFill>
                  <a:latin typeface="Arial"/>
                  <a:ea typeface="Arial"/>
                  <a:cs typeface="Arial"/>
                  <a:sym typeface="Arial"/>
                </a:rPr>
                <a:t>We will send you some resources and further information after today’s session</a:t>
              </a:r>
              <a:endParaRPr sz="1300" b="0" i="0" u="none" strike="noStrike" cap="none">
                <a:solidFill>
                  <a:schemeClr val="lt1"/>
                </a:solidFill>
                <a:latin typeface="Arial"/>
                <a:ea typeface="Arial"/>
                <a:cs typeface="Arial"/>
                <a:sym typeface="Arial"/>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51"/>
          <p:cNvSpPr txBox="1">
            <a:spLocks noGrp="1"/>
          </p:cNvSpPr>
          <p:nvPr>
            <p:ph type="title"/>
          </p:nvPr>
        </p:nvSpPr>
        <p:spPr>
          <a:xfrm>
            <a:off x="628650" y="611219"/>
            <a:ext cx="7886700" cy="9942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Calibri"/>
              <a:buNone/>
            </a:pPr>
            <a:r>
              <a:rPr lang="en-US" sz="2800" b="1" dirty="0" err="1">
                <a:solidFill>
                  <a:srgbClr val="0070C0"/>
                </a:solidFill>
                <a:latin typeface="Arial"/>
                <a:ea typeface="Arial"/>
                <a:cs typeface="Arial"/>
                <a:sym typeface="Arial"/>
              </a:rPr>
              <a:t>Staðalímyndir</a:t>
            </a:r>
            <a:endParaRPr dirty="0"/>
          </a:p>
        </p:txBody>
      </p:sp>
      <p:sp>
        <p:nvSpPr>
          <p:cNvPr id="331" name="Google Shape;331;p51"/>
          <p:cNvSpPr txBox="1">
            <a:spLocks noGrp="1"/>
          </p:cNvSpPr>
          <p:nvPr>
            <p:ph type="body" idx="1"/>
          </p:nvPr>
        </p:nvSpPr>
        <p:spPr>
          <a:xfrm>
            <a:off x="1440810" y="2528282"/>
            <a:ext cx="5659948" cy="1801437"/>
          </a:xfrm>
          <a:prstGeom prst="rect">
            <a:avLst/>
          </a:prstGeom>
          <a:noFill/>
          <a:ln>
            <a:noFill/>
          </a:ln>
        </p:spPr>
        <p:txBody>
          <a:bodyPr spcFirstLastPara="1" wrap="square" lIns="91425" tIns="45700" rIns="91425" bIns="45700" anchor="t" anchorCtr="0">
            <a:normAutofit lnSpcReduction="10000"/>
          </a:bodyPr>
          <a:lstStyle/>
          <a:p>
            <a:pPr marL="114300" indent="0">
              <a:lnSpc>
                <a:spcPct val="115000"/>
              </a:lnSpc>
              <a:spcAft>
                <a:spcPts val="800"/>
              </a:spcAft>
              <a:buNone/>
            </a:pPr>
            <a:r>
              <a:rPr lang="is-I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Staðalmyndir eru skilgreindar sem "</a:t>
            </a:r>
            <a:r>
              <a:rPr lang="is-IS" sz="18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fyrirframákveðnar</a:t>
            </a:r>
            <a:r>
              <a:rPr lang="is-I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einfaldaðar hugmyndir, um útlit og/eða eiginleika fólks sem tilheyrir ákveðnum hópi eða stétt innan samfélagsins, oft byggðar á fordómum og þekkingarleysi."</a:t>
            </a:r>
          </a:p>
        </p:txBody>
      </p:sp>
      <p:sp>
        <p:nvSpPr>
          <p:cNvPr id="332" name="Google Shape;332;p51"/>
          <p:cNvSpPr/>
          <p:nvPr/>
        </p:nvSpPr>
        <p:spPr>
          <a:xfrm>
            <a:off x="559965" y="4839923"/>
            <a:ext cx="2082567" cy="635466"/>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333" name="Google Shape;333;p51"/>
          <p:cNvSpPr txBox="1"/>
          <p:nvPr/>
        </p:nvSpPr>
        <p:spPr>
          <a:xfrm>
            <a:off x="3202497" y="4874447"/>
            <a:ext cx="5543026"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000000"/>
                </a:solidFill>
                <a:latin typeface="Arial"/>
                <a:ea typeface="Arial"/>
                <a:cs typeface="Arial"/>
                <a:sym typeface="Arial"/>
              </a:rPr>
              <a:t>Getur </a:t>
            </a:r>
            <a:r>
              <a:rPr lang="en-US" sz="1800" b="0" i="0" u="none" strike="noStrike" cap="none" dirty="0" err="1">
                <a:solidFill>
                  <a:srgbClr val="000000"/>
                </a:solidFill>
                <a:latin typeface="Arial"/>
                <a:ea typeface="Arial"/>
                <a:cs typeface="Arial"/>
                <a:sym typeface="Arial"/>
              </a:rPr>
              <a:t>leitt</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af</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sér</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klisjur</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áberandi</a:t>
            </a:r>
            <a:r>
              <a:rPr lang="en-US" sz="1800" b="0" i="0" u="none" strike="noStrike" cap="none" dirty="0">
                <a:solidFill>
                  <a:srgbClr val="000000"/>
                </a:solidFill>
                <a:latin typeface="Arial"/>
                <a:ea typeface="Arial"/>
                <a:cs typeface="Arial"/>
                <a:sym typeface="Arial"/>
              </a:rPr>
              <a:t> og </a:t>
            </a:r>
            <a:r>
              <a:rPr lang="en-US" sz="1800" b="0" i="0" u="none" strike="noStrike" cap="none" dirty="0" err="1">
                <a:solidFill>
                  <a:srgbClr val="000000"/>
                </a:solidFill>
                <a:latin typeface="Arial"/>
                <a:ea typeface="Arial"/>
                <a:cs typeface="Arial"/>
                <a:sym typeface="Arial"/>
              </a:rPr>
              <a:t>endurtekin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þemu</a:t>
            </a:r>
            <a:r>
              <a:rPr lang="en-US" sz="1800" b="0" i="0" u="none" strike="noStrike" cap="none" dirty="0">
                <a:solidFill>
                  <a:srgbClr val="000000"/>
                </a:solidFill>
                <a:latin typeface="Arial"/>
                <a:ea typeface="Arial"/>
                <a:cs typeface="Arial"/>
                <a:sym typeface="Arial"/>
              </a:rPr>
              <a:t>.</a:t>
            </a:r>
            <a:endParaRPr sz="1800" b="0" i="0" u="none" strike="noStrike" cap="none" dirty="0">
              <a:solidFill>
                <a:srgbClr val="000000"/>
              </a:solidFill>
              <a:latin typeface="Arial"/>
              <a:ea typeface="Arial"/>
              <a:cs typeface="Arial"/>
              <a:sym typeface="Arial"/>
            </a:endParaRPr>
          </a:p>
        </p:txBody>
      </p:sp>
      <p:pic>
        <p:nvPicPr>
          <p:cNvPr id="334" name="Google Shape;334;p51"/>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335" name="Google Shape;335;p51"/>
          <p:cNvPicPr preferRelativeResize="0"/>
          <p:nvPr/>
        </p:nvPicPr>
        <p:blipFill rotWithShape="1">
          <a:blip r:embed="rId4">
            <a:alphaModFix/>
          </a:blip>
          <a:srcRect/>
          <a:stretch/>
        </p:blipFill>
        <p:spPr>
          <a:xfrm>
            <a:off x="7718900" y="6209113"/>
            <a:ext cx="1261242" cy="584750"/>
          </a:xfrm>
          <a:prstGeom prst="rect">
            <a:avLst/>
          </a:prstGeom>
          <a:noFill/>
          <a:ln>
            <a:noFill/>
          </a:ln>
        </p:spPr>
      </p:pic>
      <p:sp>
        <p:nvSpPr>
          <p:cNvPr id="336" name="Google Shape;336;p51"/>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52"/>
          <p:cNvSpPr txBox="1">
            <a:spLocks noGrp="1"/>
          </p:cNvSpPr>
          <p:nvPr>
            <p:ph type="title"/>
          </p:nvPr>
        </p:nvSpPr>
        <p:spPr>
          <a:xfrm>
            <a:off x="457200" y="568344"/>
            <a:ext cx="7886700" cy="9942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Calibri"/>
              <a:buNone/>
            </a:pPr>
            <a:r>
              <a:rPr lang="en-US" sz="2800" b="1" dirty="0" err="1">
                <a:solidFill>
                  <a:srgbClr val="0070C0"/>
                </a:solidFill>
                <a:latin typeface="Arial"/>
                <a:ea typeface="Arial"/>
                <a:cs typeface="Arial"/>
                <a:sym typeface="Arial"/>
              </a:rPr>
              <a:t>Öðrun</a:t>
            </a:r>
            <a:endParaRPr dirty="0"/>
          </a:p>
        </p:txBody>
      </p:sp>
      <p:sp>
        <p:nvSpPr>
          <p:cNvPr id="343" name="Google Shape;343;p52"/>
          <p:cNvSpPr txBox="1">
            <a:spLocks noGrp="1"/>
          </p:cNvSpPr>
          <p:nvPr>
            <p:ph type="body" idx="1"/>
          </p:nvPr>
        </p:nvSpPr>
        <p:spPr>
          <a:xfrm>
            <a:off x="774954" y="1832465"/>
            <a:ext cx="4689320" cy="4141615"/>
          </a:xfrm>
          <a:prstGeom prst="rect">
            <a:avLst/>
          </a:prstGeom>
          <a:noFill/>
          <a:ln>
            <a:noFill/>
          </a:ln>
        </p:spPr>
        <p:txBody>
          <a:bodyPr spcFirstLastPara="1" wrap="square" lIns="91425" tIns="45700" rIns="91425" bIns="45700" anchor="t" anchorCtr="0">
            <a:normAutofit fontScale="92500" lnSpcReduction="20000"/>
          </a:bodyPr>
          <a:lstStyle/>
          <a:p>
            <a:pPr marL="0" indent="0">
              <a:lnSpc>
                <a:spcPct val="115000"/>
              </a:lnSpc>
              <a:spcAft>
                <a:spcPts val="800"/>
              </a:spcAft>
              <a:buNone/>
              <a:tabLst>
                <a:tab pos="457200" algn="l"/>
              </a:tabLst>
            </a:pPr>
            <a:r>
              <a:rPr lang="is-IS" sz="1800" b="1"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Áhrif:</a:t>
            </a:r>
            <a:endParaRPr lang="is-IS" sz="1800" kern="1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285750" indent="-285750">
              <a:lnSpc>
                <a:spcPct val="115000"/>
              </a:lnSpc>
              <a:spcAft>
                <a:spcPts val="800"/>
              </a:spcAft>
              <a:tabLst>
                <a:tab pos="457200" algn="l"/>
              </a:tabLst>
            </a:pPr>
            <a:r>
              <a:rPr lang="is-IS" sz="1800" kern="1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Afmennskar</a:t>
            </a:r>
            <a:r>
              <a:rPr lang="is-IS" sz="18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is-I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fólk</a:t>
            </a:r>
          </a:p>
          <a:p>
            <a:pPr marL="285750" indent="-285750">
              <a:lnSpc>
                <a:spcPct val="115000"/>
              </a:lnSpc>
              <a:spcAft>
                <a:spcPts val="800"/>
              </a:spcAft>
              <a:tabLst>
                <a:tab pos="457200" algn="l"/>
              </a:tabLst>
            </a:pPr>
            <a:r>
              <a:rPr lang="is-IS" sz="18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Einfaldað hugsunarferli sem eignar</a:t>
            </a:r>
            <a:r>
              <a:rPr lang="is-I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einstaklingum fyrirsjáanlega hegðun eða afstöðu</a:t>
            </a:r>
          </a:p>
          <a:p>
            <a:pPr marL="285750" indent="-285750">
              <a:lnSpc>
                <a:spcPct val="115000"/>
              </a:lnSpc>
              <a:spcAft>
                <a:spcPts val="800"/>
              </a:spcAft>
              <a:tabLst>
                <a:tab pos="457200" algn="l"/>
              </a:tabLst>
            </a:pPr>
            <a:r>
              <a:rPr lang="is-I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Býr til staðalímyndir og leiðir af sér sjálfvirka, hugsunarlausa samsömun eiginleika - getur leitt til enn frekari mismununar</a:t>
            </a:r>
          </a:p>
          <a:p>
            <a:pPr marL="285750" indent="-285750">
              <a:lnSpc>
                <a:spcPct val="115000"/>
              </a:lnSpc>
              <a:spcAft>
                <a:spcPts val="800"/>
              </a:spcAft>
              <a:tabLst>
                <a:tab pos="457200" algn="l"/>
              </a:tabLst>
            </a:pPr>
            <a:r>
              <a:rPr lang="is-I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Í </a:t>
            </a:r>
            <a:r>
              <a:rPr lang="is-IS" sz="18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skipuheildum</a:t>
            </a:r>
            <a:r>
              <a:rPr lang="is-I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is-IS" sz="18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geta</a:t>
            </a:r>
            <a:r>
              <a:rPr lang="is-I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staðalmyndir verið verkfæri í samkeppni milli hópa um efnisleg og huglæg gæði</a:t>
            </a:r>
            <a:endParaRPr sz="1350" dirty="0"/>
          </a:p>
          <a:p>
            <a:pPr marL="228600" lvl="0" indent="-142875" algn="l" rtl="0">
              <a:lnSpc>
                <a:spcPct val="90000"/>
              </a:lnSpc>
              <a:spcBef>
                <a:spcPts val="1000"/>
              </a:spcBef>
              <a:spcAft>
                <a:spcPts val="0"/>
              </a:spcAft>
              <a:buClr>
                <a:schemeClr val="dk1"/>
              </a:buClr>
              <a:buSzPts val="1350"/>
              <a:buNone/>
            </a:pPr>
            <a:endParaRPr sz="1350" dirty="0"/>
          </a:p>
        </p:txBody>
      </p:sp>
      <p:pic>
        <p:nvPicPr>
          <p:cNvPr id="344" name="Google Shape;344;p52" descr="A picture containing toy&#10;&#10;Description automatically generated"/>
          <p:cNvPicPr preferRelativeResize="0">
            <a:picLocks noGrp="1"/>
          </p:cNvPicPr>
          <p:nvPr>
            <p:ph type="body" idx="2"/>
          </p:nvPr>
        </p:nvPicPr>
        <p:blipFill rotWithShape="1">
          <a:blip r:embed="rId3">
            <a:alphaModFix/>
          </a:blip>
          <a:srcRect/>
          <a:stretch/>
        </p:blipFill>
        <p:spPr>
          <a:xfrm>
            <a:off x="5464274" y="4177959"/>
            <a:ext cx="3515868" cy="2008677"/>
          </a:xfrm>
          <a:prstGeom prst="rect">
            <a:avLst/>
          </a:prstGeom>
          <a:noFill/>
          <a:ln>
            <a:noFill/>
          </a:ln>
        </p:spPr>
      </p:pic>
      <p:pic>
        <p:nvPicPr>
          <p:cNvPr id="345" name="Google Shape;345;p52"/>
          <p:cNvPicPr preferRelativeResize="0"/>
          <p:nvPr/>
        </p:nvPicPr>
        <p:blipFill rotWithShape="1">
          <a:blip r:embed="rId4">
            <a:alphaModFix/>
          </a:blip>
          <a:srcRect/>
          <a:stretch/>
        </p:blipFill>
        <p:spPr>
          <a:xfrm>
            <a:off x="8181875" y="89649"/>
            <a:ext cx="892426" cy="881527"/>
          </a:xfrm>
          <a:prstGeom prst="rect">
            <a:avLst/>
          </a:prstGeom>
          <a:noFill/>
          <a:ln>
            <a:noFill/>
          </a:ln>
        </p:spPr>
      </p:pic>
      <p:pic>
        <p:nvPicPr>
          <p:cNvPr id="346" name="Google Shape;346;p52"/>
          <p:cNvPicPr preferRelativeResize="0"/>
          <p:nvPr/>
        </p:nvPicPr>
        <p:blipFill rotWithShape="1">
          <a:blip r:embed="rId5">
            <a:alphaModFix/>
          </a:blip>
          <a:srcRect/>
          <a:stretch/>
        </p:blipFill>
        <p:spPr>
          <a:xfrm>
            <a:off x="7718900" y="6209113"/>
            <a:ext cx="1261242" cy="584750"/>
          </a:xfrm>
          <a:prstGeom prst="rect">
            <a:avLst/>
          </a:prstGeom>
          <a:noFill/>
          <a:ln>
            <a:noFill/>
          </a:ln>
        </p:spPr>
      </p:pic>
      <p:sp>
        <p:nvSpPr>
          <p:cNvPr id="347" name="Google Shape;347;p52"/>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7"/>
          <p:cNvSpPr txBox="1">
            <a:spLocks noGrp="1"/>
          </p:cNvSpPr>
          <p:nvPr>
            <p:ph type="title"/>
          </p:nvPr>
        </p:nvSpPr>
        <p:spPr>
          <a:xfrm>
            <a:off x="254000" y="399675"/>
            <a:ext cx="8049900" cy="7353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600"/>
              </a:spcAft>
              <a:buSzPct val="45454"/>
              <a:buNone/>
            </a:pPr>
            <a:r>
              <a:rPr lang="en-US" sz="3488" b="1" dirty="0" err="1">
                <a:solidFill>
                  <a:srgbClr val="0070C0"/>
                </a:solidFill>
                <a:latin typeface="Arial"/>
                <a:ea typeface="Arial"/>
                <a:cs typeface="Arial"/>
                <a:sym typeface="Arial"/>
              </a:rPr>
              <a:t>Sálfræði</a:t>
            </a:r>
            <a:r>
              <a:rPr lang="en-US" sz="3488" b="1" dirty="0">
                <a:solidFill>
                  <a:srgbClr val="0070C0"/>
                </a:solidFill>
                <a:latin typeface="Arial"/>
                <a:ea typeface="Arial"/>
                <a:cs typeface="Arial"/>
                <a:sym typeface="Arial"/>
              </a:rPr>
              <a:t> </a:t>
            </a:r>
            <a:r>
              <a:rPr lang="en-US" sz="3488" b="1" dirty="0" err="1">
                <a:solidFill>
                  <a:srgbClr val="0070C0"/>
                </a:solidFill>
                <a:latin typeface="Arial"/>
                <a:ea typeface="Arial"/>
                <a:cs typeface="Arial"/>
                <a:sym typeface="Arial"/>
              </a:rPr>
              <a:t>öðrunar</a:t>
            </a:r>
            <a:endParaRPr dirty="0"/>
          </a:p>
        </p:txBody>
      </p:sp>
      <p:sp>
        <p:nvSpPr>
          <p:cNvPr id="188" name="Google Shape;188;p17"/>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a:bodyPr>
          <a:lstStyle/>
          <a:p>
            <a:pPr marL="342900" lvl="0" indent="-342900">
              <a:lnSpc>
                <a:spcPct val="115000"/>
              </a:lnSpc>
              <a:spcAft>
                <a:spcPts val="800"/>
              </a:spcAft>
              <a:buFont typeface="Arial" panose="020B0604020202020204" pitchFamily="34" charset="0"/>
              <a:buChar char="•"/>
              <a:tabLst>
                <a:tab pos="457200" algn="l"/>
              </a:tabLst>
            </a:pPr>
            <a:r>
              <a:rPr lang="is-IS"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Hverjar hafa verið helstu áskoranir á þínum vinnustað í </a:t>
            </a:r>
            <a:r>
              <a:rPr lang="is-IS"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Covid</a:t>
            </a:r>
            <a:r>
              <a:rPr lang="is-IS"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p>
            <a:pPr marL="342900" lvl="0" indent="-342900">
              <a:lnSpc>
                <a:spcPct val="115000"/>
              </a:lnSpc>
              <a:spcAft>
                <a:spcPts val="800"/>
              </a:spcAft>
              <a:buFont typeface="Arial" panose="020B0604020202020204" pitchFamily="34" charset="0"/>
              <a:buChar char="•"/>
              <a:tabLst>
                <a:tab pos="457200" algn="l"/>
              </a:tabLst>
            </a:pPr>
            <a:r>
              <a:rPr lang="is-IS"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Hvaða breytingar eru að eiga sér stað og hvaða áskoranir eru á vinnustaðnum núna eftir COVID?</a:t>
            </a:r>
            <a:endParaRPr sz="2500" dirty="0">
              <a:solidFill>
                <a:srgbClr val="000000"/>
              </a:solidFill>
              <a:highlight>
                <a:schemeClr val="lt1"/>
              </a:highlight>
              <a:latin typeface="Arial"/>
              <a:ea typeface="Arial"/>
              <a:cs typeface="Arial"/>
              <a:sym typeface="Arial"/>
            </a:endParaRPr>
          </a:p>
        </p:txBody>
      </p:sp>
      <p:sp>
        <p:nvSpPr>
          <p:cNvPr id="189" name="Google Shape;189;p17"/>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190" name="Google Shape;190;p17"/>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191" name="Google Shape;191;p17"/>
          <p:cNvPicPr preferRelativeResize="0"/>
          <p:nvPr/>
        </p:nvPicPr>
        <p:blipFill rotWithShape="1">
          <a:blip r:embed="rId4">
            <a:alphaModFix/>
          </a:blip>
          <a:srcRect/>
          <a:stretch/>
        </p:blipFill>
        <p:spPr>
          <a:xfrm>
            <a:off x="7718900" y="6209113"/>
            <a:ext cx="1261242" cy="584750"/>
          </a:xfrm>
          <a:prstGeom prst="rect">
            <a:avLst/>
          </a:prstGeom>
          <a:noFill/>
          <a:ln>
            <a:noFill/>
          </a:ln>
        </p:spPr>
      </p:pic>
    </p:spTree>
    <p:extLst>
      <p:ext uri="{BB962C8B-B14F-4D97-AF65-F5344CB8AC3E}">
        <p14:creationId xmlns:p14="http://schemas.microsoft.com/office/powerpoint/2010/main" val="3706517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g1bed5b33c68_0_27"/>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b="1" dirty="0" err="1">
                <a:solidFill>
                  <a:srgbClr val="0070C0"/>
                </a:solidFill>
              </a:rPr>
              <a:t>Framundan</a:t>
            </a:r>
            <a:r>
              <a:rPr lang="en-US" b="1" dirty="0">
                <a:solidFill>
                  <a:srgbClr val="0070C0"/>
                </a:solidFill>
              </a:rPr>
              <a:t>:</a:t>
            </a:r>
            <a:endParaRPr dirty="0"/>
          </a:p>
        </p:txBody>
      </p:sp>
      <p:sp>
        <p:nvSpPr>
          <p:cNvPr id="353" name="Google Shape;353;g1bed5b33c68_0_27"/>
          <p:cNvSpPr txBox="1">
            <a:spLocks noGrp="1"/>
          </p:cNvSpPr>
          <p:nvPr>
            <p:ph type="body" idx="1"/>
          </p:nvPr>
        </p:nvSpPr>
        <p:spPr>
          <a:xfrm>
            <a:off x="457200" y="1823275"/>
            <a:ext cx="7781788" cy="638975"/>
          </a:xfrm>
          <a:prstGeom prst="rect">
            <a:avLst/>
          </a:prstGeom>
          <a:noFill/>
          <a:ln>
            <a:noFill/>
          </a:ln>
        </p:spPr>
        <p:txBody>
          <a:bodyPr spcFirstLastPara="1" wrap="square" lIns="91425" tIns="45700" rIns="91425" bIns="45700" anchor="t" anchorCtr="0">
            <a:normAutofit/>
          </a:bodyPr>
          <a:lstStyle/>
          <a:p>
            <a:pPr marL="457200" lvl="0" indent="-322728" algn="l" rtl="0">
              <a:lnSpc>
                <a:spcPct val="100000"/>
              </a:lnSpc>
              <a:spcBef>
                <a:spcPts val="360"/>
              </a:spcBef>
              <a:spcAft>
                <a:spcPts val="0"/>
              </a:spcAft>
              <a:buClr>
                <a:schemeClr val="dk1"/>
              </a:buClr>
              <a:buSzPts val="2118"/>
              <a:buChar char="•"/>
            </a:pPr>
            <a:r>
              <a:rPr lang="en-US" dirty="0" err="1"/>
              <a:t>Veðrun</a:t>
            </a:r>
            <a:r>
              <a:rPr lang="en-US" dirty="0"/>
              <a:t> og </a:t>
            </a:r>
            <a:r>
              <a:rPr lang="en-US" dirty="0" err="1"/>
              <a:t>öráreiti</a:t>
            </a:r>
            <a:endParaRPr lang="en-US" dirty="0"/>
          </a:p>
          <a:p>
            <a:pPr marL="457200" lvl="0" indent="-322728" algn="l" rtl="0">
              <a:lnSpc>
                <a:spcPct val="100000"/>
              </a:lnSpc>
              <a:spcBef>
                <a:spcPts val="360"/>
              </a:spcBef>
              <a:spcAft>
                <a:spcPts val="0"/>
              </a:spcAft>
              <a:buClr>
                <a:schemeClr val="dk1"/>
              </a:buClr>
              <a:buSzPts val="2118"/>
              <a:buChar char="•"/>
            </a:pPr>
            <a:endParaRPr dirty="0"/>
          </a:p>
          <a:p>
            <a:pPr marL="0" lvl="0" indent="0" algn="l" rtl="0">
              <a:lnSpc>
                <a:spcPct val="100000"/>
              </a:lnSpc>
              <a:spcBef>
                <a:spcPts val="360"/>
              </a:spcBef>
              <a:spcAft>
                <a:spcPts val="0"/>
              </a:spcAft>
              <a:buSzPts val="1800"/>
              <a:buNone/>
            </a:pPr>
            <a:endParaRPr dirty="0"/>
          </a:p>
          <a:p>
            <a:pPr marL="0" lvl="0" indent="0" algn="l" rtl="0">
              <a:lnSpc>
                <a:spcPct val="100000"/>
              </a:lnSpc>
              <a:spcBef>
                <a:spcPts val="360"/>
              </a:spcBef>
              <a:spcAft>
                <a:spcPts val="0"/>
              </a:spcAft>
              <a:buSzPts val="2118"/>
              <a:buNone/>
            </a:pPr>
            <a:endParaRPr sz="2500" dirty="0">
              <a:solidFill>
                <a:srgbClr val="000000"/>
              </a:solidFill>
              <a:highlight>
                <a:schemeClr val="lt1"/>
              </a:highlight>
              <a:latin typeface="Arial"/>
              <a:ea typeface="Arial"/>
              <a:cs typeface="Arial"/>
              <a:sym typeface="Arial"/>
            </a:endParaRPr>
          </a:p>
        </p:txBody>
      </p:sp>
      <p:sp>
        <p:nvSpPr>
          <p:cNvPr id="354" name="Google Shape;354;g1bed5b33c68_0_27"/>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55" name="Google Shape;355;g1bed5b33c68_0_27"/>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356" name="Google Shape;356;g1bed5b33c68_0_27"/>
          <p:cNvPicPr preferRelativeResize="0"/>
          <p:nvPr/>
        </p:nvPicPr>
        <p:blipFill rotWithShape="1">
          <a:blip r:embed="rId4">
            <a:alphaModFix/>
          </a:blip>
          <a:srcRect/>
          <a:stretch/>
        </p:blipFill>
        <p:spPr>
          <a:xfrm>
            <a:off x="7718900" y="6209113"/>
            <a:ext cx="1261242" cy="584750"/>
          </a:xfrm>
          <a:prstGeom prst="rect">
            <a:avLst/>
          </a:prstGeom>
          <a:noFill/>
          <a:ln>
            <a:noFill/>
          </a:ln>
        </p:spPr>
      </p:pic>
      <p:pic>
        <p:nvPicPr>
          <p:cNvPr id="3" name="Google Shape;278;p47" descr="shallow focus photography of books">
            <a:extLst>
              <a:ext uri="{FF2B5EF4-FFF2-40B4-BE49-F238E27FC236}">
                <a16:creationId xmlns:a16="http://schemas.microsoft.com/office/drawing/2014/main" id="{45269A93-BD47-ADFA-6138-3A194219E9C9}"/>
              </a:ext>
            </a:extLst>
          </p:cNvPr>
          <p:cNvPicPr preferRelativeResize="0"/>
          <p:nvPr/>
        </p:nvPicPr>
        <p:blipFill rotWithShape="1">
          <a:blip r:embed="rId5">
            <a:alphaModFix/>
          </a:blip>
          <a:srcRect/>
          <a:stretch/>
        </p:blipFill>
        <p:spPr>
          <a:xfrm>
            <a:off x="4744935" y="1966311"/>
            <a:ext cx="4399065" cy="2925378"/>
          </a:xfrm>
          <a:prstGeom prst="rect">
            <a:avLst/>
          </a:prstGeom>
          <a:solidFill>
            <a:srgbClr val="FFFFFF"/>
          </a:solid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55" name="Google Shape;355;g1bed5b33c68_0_27"/>
          <p:cNvPicPr preferRelativeResize="0"/>
          <p:nvPr/>
        </p:nvPicPr>
        <p:blipFill rotWithShape="1">
          <a:blip r:embed="rId4">
            <a:alphaModFix/>
          </a:blip>
          <a:srcRect/>
          <a:stretch/>
        </p:blipFill>
        <p:spPr>
          <a:xfrm>
            <a:off x="8181875" y="89649"/>
            <a:ext cx="892426" cy="881527"/>
          </a:xfrm>
          <a:prstGeom prst="rect">
            <a:avLst/>
          </a:prstGeom>
          <a:noFill/>
          <a:ln>
            <a:noFill/>
          </a:ln>
        </p:spPr>
      </p:pic>
      <p:pic>
        <p:nvPicPr>
          <p:cNvPr id="356" name="Google Shape;356;g1bed5b33c68_0_27"/>
          <p:cNvPicPr preferRelativeResize="0"/>
          <p:nvPr/>
        </p:nvPicPr>
        <p:blipFill rotWithShape="1">
          <a:blip r:embed="rId5">
            <a:alphaModFix/>
          </a:blip>
          <a:srcRect/>
          <a:stretch/>
        </p:blipFill>
        <p:spPr>
          <a:xfrm>
            <a:off x="7718900" y="6209113"/>
            <a:ext cx="1261242" cy="584750"/>
          </a:xfrm>
          <a:prstGeom prst="rect">
            <a:avLst/>
          </a:prstGeom>
          <a:noFill/>
          <a:ln>
            <a:noFill/>
          </a:ln>
        </p:spPr>
      </p:pic>
      <p:pic>
        <p:nvPicPr>
          <p:cNvPr id="2" name="Online Media 1" title="South Park: The Fractured But Whole - PC Principal Microaggression Fight #14">
            <a:hlinkClick r:id="" action="ppaction://media"/>
            <a:extLst>
              <a:ext uri="{FF2B5EF4-FFF2-40B4-BE49-F238E27FC236}">
                <a16:creationId xmlns:a16="http://schemas.microsoft.com/office/drawing/2014/main" id="{99A8AA74-832D-8CB1-FD4F-C40CCB05C5B4}"/>
              </a:ext>
            </a:extLst>
          </p:cNvPr>
          <p:cNvPicPr>
            <a:picLocks noRot="1" noChangeAspect="1"/>
          </p:cNvPicPr>
          <p:nvPr>
            <a:videoFile r:link="rId1"/>
          </p:nvPr>
        </p:nvPicPr>
        <p:blipFill>
          <a:blip r:embed="rId6"/>
          <a:stretch>
            <a:fillRect/>
          </a:stretch>
        </p:blipFill>
        <p:spPr>
          <a:xfrm>
            <a:off x="13115" y="0"/>
            <a:ext cx="9199628" cy="6858000"/>
          </a:xfrm>
          <a:prstGeom prst="rect">
            <a:avLst/>
          </a:prstGeom>
        </p:spPr>
      </p:pic>
    </p:spTree>
    <p:extLst>
      <p:ext uri="{BB962C8B-B14F-4D97-AF65-F5344CB8AC3E}">
        <p14:creationId xmlns:p14="http://schemas.microsoft.com/office/powerpoint/2010/main" val="2830098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29"/>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b="1" dirty="0" err="1">
                <a:solidFill>
                  <a:srgbClr val="0070C0"/>
                </a:solidFill>
              </a:rPr>
              <a:t>Lykil</a:t>
            </a:r>
            <a:r>
              <a:rPr lang="en-US" b="1" dirty="0">
                <a:solidFill>
                  <a:srgbClr val="0070C0"/>
                </a:solidFill>
              </a:rPr>
              <a:t> </a:t>
            </a:r>
            <a:r>
              <a:rPr lang="en-US" b="1" dirty="0" err="1">
                <a:solidFill>
                  <a:srgbClr val="0070C0"/>
                </a:solidFill>
              </a:rPr>
              <a:t>skilgreiningar</a:t>
            </a:r>
            <a:endParaRPr dirty="0"/>
          </a:p>
        </p:txBody>
      </p:sp>
      <p:sp>
        <p:nvSpPr>
          <p:cNvPr id="363" name="Google Shape;363;p29"/>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60"/>
              </a:spcBef>
              <a:spcAft>
                <a:spcPts val="0"/>
              </a:spcAft>
              <a:buSzPct val="69498"/>
              <a:buNone/>
            </a:pPr>
            <a:r>
              <a:rPr lang="en-US" dirty="0" err="1"/>
              <a:t>Öráreitni</a:t>
            </a:r>
            <a:endParaRPr dirty="0"/>
          </a:p>
          <a:p>
            <a:pPr marL="0" lvl="0" indent="0" algn="l" rtl="0">
              <a:lnSpc>
                <a:spcPct val="100000"/>
              </a:lnSpc>
              <a:spcBef>
                <a:spcPts val="360"/>
              </a:spcBef>
              <a:spcAft>
                <a:spcPts val="0"/>
              </a:spcAft>
              <a:buSzPct val="69498"/>
              <a:buNone/>
            </a:pPr>
            <a:r>
              <a:rPr lang="is-IS" sz="1900" dirty="0"/>
              <a:t>Með öráreitni er átt við atvik, í samneyti fólks, sem hvert og eitt virðist smávægilegt (e. </a:t>
            </a:r>
            <a:r>
              <a:rPr lang="is-IS" sz="1900" dirty="0" err="1"/>
              <a:t>micro</a:t>
            </a:r>
            <a:r>
              <a:rPr lang="is-IS" sz="1900" dirty="0"/>
              <a:t>) en þegar fólk í jaðarsettri stöðu upplifir slík atvik jafnvel oft á dag verða áhrif og afleiðingar þeirra mikil. Öráreitni getur birst í orðum, raddblæ, </a:t>
            </a:r>
            <a:r>
              <a:rPr lang="is-IS" sz="1900" dirty="0" err="1"/>
              <a:t>hunsun</a:t>
            </a:r>
            <a:r>
              <a:rPr lang="is-IS" sz="1900" dirty="0"/>
              <a:t> og viðmóti sem oft reynist erfitt að útskýra og greina. (E. Guðrúnar Ágústsdóttir, Á. Jóhannsdóttir, F. Haraldsdóttir. 2020)</a:t>
            </a:r>
            <a:endParaRPr sz="1900" dirty="0"/>
          </a:p>
          <a:p>
            <a:pPr marL="0" lvl="0" indent="0" algn="l" rtl="0">
              <a:lnSpc>
                <a:spcPct val="100000"/>
              </a:lnSpc>
              <a:spcBef>
                <a:spcPts val="360"/>
              </a:spcBef>
              <a:spcAft>
                <a:spcPts val="0"/>
              </a:spcAft>
              <a:buSzPct val="69498"/>
              <a:buNone/>
            </a:pPr>
            <a:endParaRPr lang="is-IS" sz="2800" b="1" dirty="0"/>
          </a:p>
          <a:p>
            <a:pPr>
              <a:lnSpc>
                <a:spcPct val="115000"/>
              </a:lnSpc>
              <a:spcAft>
                <a:spcPts val="800"/>
              </a:spcAft>
            </a:pPr>
            <a:r>
              <a:rPr lang="is-IS" sz="18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B</a:t>
            </a:r>
            <a:r>
              <a:rPr lang="is-I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einist oft að jaðarhópum.</a:t>
            </a:r>
          </a:p>
          <a:p>
            <a:pPr>
              <a:lnSpc>
                <a:spcPct val="115000"/>
              </a:lnSpc>
              <a:spcAft>
                <a:spcPts val="800"/>
              </a:spcAft>
            </a:pPr>
            <a:r>
              <a:rPr lang="is-I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Oft réttlætt sem stríðni, brandarar</a:t>
            </a:r>
            <a:r>
              <a:rPr lang="is-IS" sz="18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 eða</a:t>
            </a:r>
            <a:r>
              <a:rPr lang="is-I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djók en ætandi til lengdar.</a:t>
            </a:r>
          </a:p>
          <a:p>
            <a:pPr>
              <a:lnSpc>
                <a:spcPct val="115000"/>
              </a:lnSpc>
              <a:spcAft>
                <a:spcPts val="800"/>
              </a:spcAft>
            </a:pPr>
            <a:r>
              <a:rPr lang="en-US" sz="1800" dirty="0" err="1"/>
              <a:t>Kemur</a:t>
            </a:r>
            <a:r>
              <a:rPr lang="en-US" sz="1800" dirty="0"/>
              <a:t> </a:t>
            </a:r>
            <a:r>
              <a:rPr lang="en-US" sz="1800" dirty="0" err="1"/>
              <a:t>upprunalega</a:t>
            </a:r>
            <a:r>
              <a:rPr lang="en-US" sz="1800" dirty="0"/>
              <a:t> frá Chester M. Pierce á 8. </a:t>
            </a:r>
            <a:r>
              <a:rPr lang="en-US" sz="1800" dirty="0" err="1"/>
              <a:t>áratug</a:t>
            </a:r>
            <a:r>
              <a:rPr lang="en-US" sz="1800" dirty="0"/>
              <a:t> síðustu </a:t>
            </a:r>
            <a:r>
              <a:rPr lang="en-US" sz="1800" dirty="0" err="1"/>
              <a:t>aldar</a:t>
            </a:r>
            <a:endParaRPr lang="is-I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360"/>
              </a:spcBef>
              <a:spcAft>
                <a:spcPts val="0"/>
              </a:spcAft>
              <a:buSzPct val="77837"/>
              <a:buNone/>
            </a:pPr>
            <a:endParaRPr sz="2500" dirty="0">
              <a:solidFill>
                <a:srgbClr val="000000"/>
              </a:solidFill>
              <a:highlight>
                <a:schemeClr val="lt1"/>
              </a:highlight>
              <a:latin typeface="Arial"/>
              <a:ea typeface="Arial"/>
              <a:cs typeface="Arial"/>
              <a:sym typeface="Arial"/>
            </a:endParaRPr>
          </a:p>
        </p:txBody>
      </p:sp>
      <p:sp>
        <p:nvSpPr>
          <p:cNvPr id="364" name="Google Shape;364;p29"/>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65" name="Google Shape;365;p29"/>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366" name="Google Shape;366;p29"/>
          <p:cNvPicPr preferRelativeResize="0"/>
          <p:nvPr/>
        </p:nvPicPr>
        <p:blipFill rotWithShape="1">
          <a:blip r:embed="rId4">
            <a:alphaModFix/>
          </a:blip>
          <a:srcRect/>
          <a:stretch/>
        </p:blipFill>
        <p:spPr>
          <a:xfrm>
            <a:off x="7718900" y="6209113"/>
            <a:ext cx="1261242" cy="5847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30"/>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b="1" dirty="0" err="1">
                <a:solidFill>
                  <a:srgbClr val="0070C0"/>
                </a:solidFill>
              </a:rPr>
              <a:t>Öráeiti</a:t>
            </a:r>
            <a:r>
              <a:rPr lang="en-US" b="1" dirty="0">
                <a:solidFill>
                  <a:srgbClr val="0070C0"/>
                </a:solidFill>
              </a:rPr>
              <a:t> (Microaggression)</a:t>
            </a:r>
            <a:endParaRPr dirty="0"/>
          </a:p>
        </p:txBody>
      </p:sp>
      <p:sp>
        <p:nvSpPr>
          <p:cNvPr id="373" name="Google Shape;373;p30"/>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a:bodyPr>
          <a:lstStyle/>
          <a:p>
            <a:pPr marL="0" indent="0">
              <a:buNone/>
            </a:pPr>
            <a:r>
              <a:rPr lang="is-IS" sz="2800" b="1" dirty="0"/>
              <a:t>Við höfum líklega öll upplifað</a:t>
            </a:r>
            <a:r>
              <a:rPr lang="en-US" sz="2800" b="1" dirty="0"/>
              <a:t> </a:t>
            </a:r>
            <a:r>
              <a:rPr lang="en-US" sz="2800" b="1" dirty="0" err="1"/>
              <a:t>öráreitni</a:t>
            </a:r>
            <a:r>
              <a:rPr lang="en-US" sz="2800" b="1" dirty="0"/>
              <a:t>, </a:t>
            </a:r>
            <a:r>
              <a:rPr lang="is-IS" sz="2800" b="1" dirty="0"/>
              <a:t>andúð, tilraunir til að niðurlægja, útilokun vegna aldurs, kynþáttar, stéttar, kyns o.s.frv.</a:t>
            </a:r>
          </a:p>
          <a:p>
            <a:pPr marL="0" lvl="0" indent="0" algn="l" rtl="0">
              <a:lnSpc>
                <a:spcPct val="100000"/>
              </a:lnSpc>
              <a:spcBef>
                <a:spcPts val="360"/>
              </a:spcBef>
              <a:spcAft>
                <a:spcPts val="0"/>
              </a:spcAft>
              <a:buSzPts val="1800"/>
              <a:buNone/>
            </a:pPr>
            <a:endParaRPr dirty="0"/>
          </a:p>
          <a:p>
            <a:pPr marL="0" lvl="0" indent="0" algn="l" rtl="0">
              <a:lnSpc>
                <a:spcPct val="100000"/>
              </a:lnSpc>
              <a:spcBef>
                <a:spcPts val="360"/>
              </a:spcBef>
              <a:spcAft>
                <a:spcPts val="0"/>
              </a:spcAft>
              <a:buSzPts val="1800"/>
              <a:buNone/>
            </a:pPr>
            <a:r>
              <a:rPr lang="en-US" sz="2800" b="1" dirty="0" err="1"/>
              <a:t>Kannist</a:t>
            </a:r>
            <a:r>
              <a:rPr lang="en-US" sz="2800" b="1" dirty="0"/>
              <a:t> þið við Þetta?</a:t>
            </a:r>
            <a:endParaRPr dirty="0"/>
          </a:p>
          <a:p>
            <a:pPr marL="0" lvl="0" indent="0" algn="l" rtl="0">
              <a:lnSpc>
                <a:spcPct val="100000"/>
              </a:lnSpc>
              <a:spcBef>
                <a:spcPts val="360"/>
              </a:spcBef>
              <a:spcAft>
                <a:spcPts val="0"/>
              </a:spcAft>
              <a:buSzPts val="1800"/>
              <a:buNone/>
            </a:pPr>
            <a:endParaRPr sz="2500" dirty="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dirty="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dirty="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dirty="0">
              <a:solidFill>
                <a:srgbClr val="000000"/>
              </a:solidFill>
              <a:highlight>
                <a:schemeClr val="lt1"/>
              </a:highlight>
              <a:latin typeface="Arial"/>
              <a:ea typeface="Arial"/>
              <a:cs typeface="Arial"/>
              <a:sym typeface="Arial"/>
            </a:endParaRPr>
          </a:p>
        </p:txBody>
      </p:sp>
      <p:sp>
        <p:nvSpPr>
          <p:cNvPr id="374" name="Google Shape;374;p30"/>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75" name="Google Shape;375;p30"/>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376" name="Google Shape;376;p30"/>
          <p:cNvPicPr preferRelativeResize="0"/>
          <p:nvPr/>
        </p:nvPicPr>
        <p:blipFill rotWithShape="1">
          <a:blip r:embed="rId4">
            <a:alphaModFix/>
          </a:blip>
          <a:srcRect/>
          <a:stretch/>
        </p:blipFill>
        <p:spPr>
          <a:xfrm>
            <a:off x="7718900" y="6209113"/>
            <a:ext cx="1261242" cy="584750"/>
          </a:xfrm>
          <a:prstGeom prst="rect">
            <a:avLst/>
          </a:prstGeom>
          <a:noFill/>
          <a:ln>
            <a:noFill/>
          </a:ln>
        </p:spPr>
      </p:pic>
      <p:pic>
        <p:nvPicPr>
          <p:cNvPr id="377" name="Google Shape;377;p30" descr="Chat"/>
          <p:cNvPicPr preferRelativeResize="0"/>
          <p:nvPr/>
        </p:nvPicPr>
        <p:blipFill rotWithShape="1">
          <a:blip r:embed="rId5">
            <a:alphaModFix/>
          </a:blip>
          <a:srcRect/>
          <a:stretch/>
        </p:blipFill>
        <p:spPr>
          <a:xfrm>
            <a:off x="871285" y="4344158"/>
            <a:ext cx="2220257" cy="2220257"/>
          </a:xfrm>
          <a:prstGeom prst="rect">
            <a:avLst/>
          </a:prstGeom>
          <a:noFill/>
          <a:ln>
            <a:noFill/>
          </a:ln>
        </p:spPr>
      </p:pic>
      <p:pic>
        <p:nvPicPr>
          <p:cNvPr id="378" name="Google Shape;378;p30"/>
          <p:cNvPicPr preferRelativeResize="0"/>
          <p:nvPr/>
        </p:nvPicPr>
        <p:blipFill rotWithShape="1">
          <a:blip r:embed="rId6">
            <a:alphaModFix/>
          </a:blip>
          <a:srcRect/>
          <a:stretch/>
        </p:blipFill>
        <p:spPr>
          <a:xfrm>
            <a:off x="3962419" y="4344159"/>
            <a:ext cx="4219456" cy="173272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g12474296616_0_39"/>
          <p:cNvSpPr txBox="1">
            <a:spLocks noGrp="1"/>
          </p:cNvSpPr>
          <p:nvPr>
            <p:ph type="title"/>
          </p:nvPr>
        </p:nvSpPr>
        <p:spPr>
          <a:xfrm>
            <a:off x="3176910" y="2015562"/>
            <a:ext cx="3307538" cy="1856726"/>
          </a:xfrm>
          <a:prstGeom prst="rect">
            <a:avLst/>
          </a:prstGeom>
          <a:noFill/>
          <a:ln>
            <a:noFill/>
          </a:ln>
        </p:spPr>
        <p:txBody>
          <a:bodyPr spcFirstLastPara="1" wrap="square" lIns="68550" tIns="34275" rIns="68550" bIns="34275" anchor="b" anchorCtr="0">
            <a:normAutofit/>
          </a:bodyPr>
          <a:lstStyle/>
          <a:p>
            <a:pPr marL="0" lvl="0" indent="0" algn="r" rtl="0">
              <a:lnSpc>
                <a:spcPct val="90000"/>
              </a:lnSpc>
              <a:spcBef>
                <a:spcPts val="0"/>
              </a:spcBef>
              <a:spcAft>
                <a:spcPts val="0"/>
              </a:spcAft>
              <a:buSzPts val="5400"/>
              <a:buNone/>
            </a:pPr>
            <a:r>
              <a:rPr lang="en-US" sz="4050"/>
              <a:t>BREAK</a:t>
            </a:r>
            <a:endParaRPr/>
          </a:p>
        </p:txBody>
      </p:sp>
      <p:pic>
        <p:nvPicPr>
          <p:cNvPr id="385" name="Google Shape;385;g12474296616_0_39"/>
          <p:cNvPicPr preferRelativeResize="0"/>
          <p:nvPr/>
        </p:nvPicPr>
        <p:blipFill rotWithShape="1">
          <a:blip r:embed="rId3">
            <a:alphaModFix/>
          </a:blip>
          <a:srcRect/>
          <a:stretch/>
        </p:blipFill>
        <p:spPr>
          <a:xfrm>
            <a:off x="582417" y="5469062"/>
            <a:ext cx="1174464" cy="335561"/>
          </a:xfrm>
          <a:prstGeom prst="rect">
            <a:avLst/>
          </a:prstGeom>
          <a:noFill/>
          <a:ln>
            <a:noFill/>
          </a:ln>
        </p:spPr>
      </p:pic>
      <p:pic>
        <p:nvPicPr>
          <p:cNvPr id="386" name="Google Shape;386;g12474296616_0_39"/>
          <p:cNvPicPr preferRelativeResize="0"/>
          <p:nvPr/>
        </p:nvPicPr>
        <p:blipFill rotWithShape="1">
          <a:blip r:embed="rId4">
            <a:alphaModFix/>
          </a:blip>
          <a:srcRect/>
          <a:stretch/>
        </p:blipFill>
        <p:spPr>
          <a:xfrm>
            <a:off x="7086600" y="5528828"/>
            <a:ext cx="1428750" cy="314325"/>
          </a:xfrm>
          <a:prstGeom prst="rect">
            <a:avLst/>
          </a:prstGeom>
          <a:noFill/>
          <a:ln>
            <a:noFill/>
          </a:ln>
        </p:spPr>
      </p:pic>
      <p:sp>
        <p:nvSpPr>
          <p:cNvPr id="387" name="Google Shape;387;g12474296616_0_3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360"/>
              </a:spcBef>
              <a:spcAft>
                <a:spcPts val="0"/>
              </a:spcAft>
              <a:buClr>
                <a:schemeClr val="dk1"/>
              </a:buClr>
              <a:buSzPts val="1800"/>
              <a:buNone/>
            </a:pPr>
            <a:endParaRPr/>
          </a:p>
        </p:txBody>
      </p:sp>
      <p:pic>
        <p:nvPicPr>
          <p:cNvPr id="388" name="Google Shape;388;g12474296616_0_39"/>
          <p:cNvPicPr preferRelativeResize="0"/>
          <p:nvPr/>
        </p:nvPicPr>
        <p:blipFill rotWithShape="1">
          <a:blip r:embed="rId5">
            <a:alphaModFix/>
          </a:blip>
          <a:srcRect r="11534"/>
          <a:stretch/>
        </p:blipFill>
        <p:spPr>
          <a:xfrm>
            <a:off x="-21825" y="0"/>
            <a:ext cx="9143999" cy="68580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34"/>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sz="3600" b="1" dirty="0" err="1">
                <a:solidFill>
                  <a:srgbClr val="0070C0"/>
                </a:solidFill>
              </a:rPr>
              <a:t>Sálræn</a:t>
            </a:r>
            <a:r>
              <a:rPr lang="en-US" sz="3600" b="1" dirty="0">
                <a:solidFill>
                  <a:srgbClr val="0070C0"/>
                </a:solidFill>
              </a:rPr>
              <a:t> </a:t>
            </a:r>
            <a:r>
              <a:rPr lang="en-US" sz="3600" b="1" dirty="0" err="1">
                <a:solidFill>
                  <a:srgbClr val="0070C0"/>
                </a:solidFill>
              </a:rPr>
              <a:t>áhrif</a:t>
            </a:r>
            <a:r>
              <a:rPr lang="en-US" sz="3600" b="1" dirty="0">
                <a:solidFill>
                  <a:srgbClr val="0070C0"/>
                </a:solidFill>
              </a:rPr>
              <a:t> </a:t>
            </a:r>
            <a:r>
              <a:rPr lang="en-US" sz="3600" b="1" dirty="0" err="1">
                <a:solidFill>
                  <a:srgbClr val="0070C0"/>
                </a:solidFill>
              </a:rPr>
              <a:t>mismununar</a:t>
            </a:r>
            <a:endParaRPr sz="3600" dirty="0"/>
          </a:p>
        </p:txBody>
      </p:sp>
      <p:sp>
        <p:nvSpPr>
          <p:cNvPr id="394" name="Google Shape;394;p34"/>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60"/>
              </a:spcBef>
              <a:spcAft>
                <a:spcPts val="0"/>
              </a:spcAft>
              <a:buSzPct val="77837"/>
              <a:buNone/>
            </a:pPr>
            <a:endParaRPr sz="2500" dirty="0">
              <a:solidFill>
                <a:srgbClr val="000000"/>
              </a:solidFill>
              <a:highlight>
                <a:schemeClr val="lt1"/>
              </a:highlight>
              <a:latin typeface="Arial"/>
              <a:ea typeface="Arial"/>
              <a:cs typeface="Arial"/>
              <a:sym typeface="Arial"/>
            </a:endParaRPr>
          </a:p>
          <a:p>
            <a:pPr marL="0" indent="0">
              <a:buSzPct val="54052"/>
              <a:buNone/>
            </a:pPr>
            <a:r>
              <a:rPr lang="is-IS" sz="3600" dirty="0"/>
              <a:t>"Veðrun„</a:t>
            </a:r>
          </a:p>
          <a:p>
            <a:pPr marL="0" indent="0">
              <a:buSzPct val="54052"/>
              <a:buNone/>
            </a:pPr>
            <a:r>
              <a:rPr lang="is-IS" sz="3600" dirty="0"/>
              <a:t>slit á huga og líkama, andlegt álag af jaðarsetningu, mismunun eða útilokun - lífeðlisfræðileg</a:t>
            </a:r>
            <a:r>
              <a:rPr lang="en-US" sz="3600" dirty="0"/>
              <a:t> </a:t>
            </a:r>
            <a:r>
              <a:rPr lang="en-US" sz="3600" dirty="0" err="1"/>
              <a:t>áhrif</a:t>
            </a:r>
            <a:r>
              <a:rPr lang="en-US" sz="3600" dirty="0"/>
              <a:t> = </a:t>
            </a:r>
            <a:r>
              <a:rPr lang="en-US" sz="3600" dirty="0" err="1"/>
              <a:t>líffræðileg</a:t>
            </a:r>
            <a:r>
              <a:rPr lang="en-US" sz="3600" dirty="0"/>
              <a:t> </a:t>
            </a:r>
            <a:r>
              <a:rPr lang="en-US" sz="3600" dirty="0" err="1"/>
              <a:t>öldrun</a:t>
            </a:r>
            <a:r>
              <a:rPr lang="en-US" sz="3600" dirty="0"/>
              <a:t>, </a:t>
            </a:r>
            <a:r>
              <a:rPr lang="en-US" sz="3600" dirty="0" err="1"/>
              <a:t>streita</a:t>
            </a:r>
            <a:r>
              <a:rPr lang="en-US" sz="3600" dirty="0"/>
              <a:t>.</a:t>
            </a:r>
          </a:p>
          <a:p>
            <a:pPr marL="0" lvl="0" indent="0" algn="l" rtl="0">
              <a:lnSpc>
                <a:spcPct val="100000"/>
              </a:lnSpc>
              <a:spcBef>
                <a:spcPts val="360"/>
              </a:spcBef>
              <a:spcAft>
                <a:spcPts val="0"/>
              </a:spcAft>
              <a:buSzPct val="69498"/>
              <a:buNone/>
            </a:pPr>
            <a:endParaRPr sz="2800" dirty="0">
              <a:latin typeface="Calibri"/>
              <a:ea typeface="Calibri"/>
              <a:cs typeface="Calibri"/>
              <a:sym typeface="Calibri"/>
            </a:endParaRPr>
          </a:p>
          <a:p>
            <a:pPr marL="0" lvl="0" indent="0" algn="l" rtl="0">
              <a:lnSpc>
                <a:spcPct val="100000"/>
              </a:lnSpc>
              <a:spcBef>
                <a:spcPts val="360"/>
              </a:spcBef>
              <a:spcAft>
                <a:spcPts val="0"/>
              </a:spcAft>
              <a:buSzPct val="77837"/>
              <a:buNone/>
            </a:pPr>
            <a:endParaRPr sz="2500" dirty="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ct val="77837"/>
              <a:buNone/>
            </a:pPr>
            <a:endParaRPr sz="2500" dirty="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ct val="77837"/>
              <a:buNone/>
            </a:pPr>
            <a:endParaRPr sz="2500" dirty="0">
              <a:solidFill>
                <a:srgbClr val="000000"/>
              </a:solidFill>
              <a:highlight>
                <a:schemeClr val="lt1"/>
              </a:highlight>
              <a:latin typeface="Arial"/>
              <a:ea typeface="Arial"/>
              <a:cs typeface="Arial"/>
              <a:sym typeface="Arial"/>
            </a:endParaRPr>
          </a:p>
        </p:txBody>
      </p:sp>
      <p:sp>
        <p:nvSpPr>
          <p:cNvPr id="395" name="Google Shape;395;p34"/>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96" name="Google Shape;396;p34"/>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397" name="Google Shape;397;p34"/>
          <p:cNvPicPr preferRelativeResize="0"/>
          <p:nvPr/>
        </p:nvPicPr>
        <p:blipFill rotWithShape="1">
          <a:blip r:embed="rId4">
            <a:alphaModFix/>
          </a:blip>
          <a:srcRect/>
          <a:stretch/>
        </p:blipFill>
        <p:spPr>
          <a:xfrm>
            <a:off x="7718900" y="6209113"/>
            <a:ext cx="1261242" cy="5847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35"/>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sz="3600" b="1" dirty="0" err="1">
                <a:solidFill>
                  <a:srgbClr val="0070C0"/>
                </a:solidFill>
              </a:rPr>
              <a:t>Sálræn</a:t>
            </a:r>
            <a:r>
              <a:rPr lang="en-US" sz="3600" b="1" dirty="0">
                <a:solidFill>
                  <a:srgbClr val="0070C0"/>
                </a:solidFill>
              </a:rPr>
              <a:t> </a:t>
            </a:r>
            <a:r>
              <a:rPr lang="en-US" sz="3600" b="1" dirty="0" err="1">
                <a:solidFill>
                  <a:srgbClr val="0070C0"/>
                </a:solidFill>
              </a:rPr>
              <a:t>áhrif</a:t>
            </a:r>
            <a:r>
              <a:rPr lang="en-US" sz="3600" b="1" dirty="0">
                <a:solidFill>
                  <a:srgbClr val="0070C0"/>
                </a:solidFill>
              </a:rPr>
              <a:t> </a:t>
            </a:r>
            <a:r>
              <a:rPr lang="en-US" sz="3600" b="1" dirty="0" err="1">
                <a:solidFill>
                  <a:srgbClr val="0070C0"/>
                </a:solidFill>
              </a:rPr>
              <a:t>mismununar</a:t>
            </a:r>
            <a:endParaRPr sz="3600" dirty="0"/>
          </a:p>
        </p:txBody>
      </p:sp>
      <p:sp>
        <p:nvSpPr>
          <p:cNvPr id="403" name="Google Shape;403;p35"/>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fontScale="92500" lnSpcReduction="10000"/>
          </a:bodyPr>
          <a:lstStyle/>
          <a:p>
            <a:pPr marL="114300" lvl="0" indent="0" algn="l" rtl="0">
              <a:lnSpc>
                <a:spcPct val="100000"/>
              </a:lnSpc>
              <a:spcBef>
                <a:spcPts val="360"/>
              </a:spcBef>
              <a:spcAft>
                <a:spcPts val="0"/>
              </a:spcAft>
              <a:buClr>
                <a:schemeClr val="dk1"/>
              </a:buClr>
              <a:buSzPct val="69498"/>
              <a:buNone/>
            </a:pPr>
            <a:r>
              <a:rPr lang="en-US" sz="2800" dirty="0"/>
              <a:t>• </a:t>
            </a:r>
            <a:r>
              <a:rPr lang="en-US" sz="2800" dirty="0" err="1"/>
              <a:t>Veðrun</a:t>
            </a:r>
            <a:r>
              <a:rPr lang="en-US" sz="2800" dirty="0"/>
              <a:t> </a:t>
            </a:r>
            <a:r>
              <a:rPr lang="en-US" sz="2800" dirty="0" err="1"/>
              <a:t>almennt</a:t>
            </a:r>
            <a:r>
              <a:rPr lang="en-US" sz="2800" dirty="0"/>
              <a:t> notað í sambandi við </a:t>
            </a:r>
            <a:r>
              <a:rPr lang="en-US" sz="2800" dirty="0" err="1"/>
              <a:t>samtvinnun</a:t>
            </a:r>
            <a:r>
              <a:rPr lang="en-US" sz="2800" dirty="0"/>
              <a:t>, </a:t>
            </a:r>
            <a:r>
              <a:rPr lang="en-US" sz="2800" dirty="0" err="1"/>
              <a:t>kynþáttamisrétti</a:t>
            </a:r>
            <a:r>
              <a:rPr lang="en-US" sz="2800" dirty="0"/>
              <a:t> / </a:t>
            </a:r>
            <a:r>
              <a:rPr lang="en-US" sz="2800" dirty="0" err="1"/>
              <a:t>áreitni</a:t>
            </a:r>
            <a:endParaRPr lang="en-US" sz="2800" dirty="0"/>
          </a:p>
          <a:p>
            <a:pPr marL="114300" lvl="0" indent="0" algn="l" rtl="0">
              <a:lnSpc>
                <a:spcPct val="100000"/>
              </a:lnSpc>
              <a:spcBef>
                <a:spcPts val="360"/>
              </a:spcBef>
              <a:spcAft>
                <a:spcPts val="0"/>
              </a:spcAft>
              <a:buClr>
                <a:schemeClr val="dk1"/>
              </a:buClr>
              <a:buSzPct val="69498"/>
              <a:buNone/>
            </a:pPr>
            <a:r>
              <a:rPr lang="en-US" sz="2800" dirty="0"/>
              <a:t>• </a:t>
            </a:r>
            <a:r>
              <a:rPr lang="en-US" sz="2800" dirty="0" err="1"/>
              <a:t>Veðrun</a:t>
            </a:r>
            <a:r>
              <a:rPr lang="en-US" sz="2800" dirty="0"/>
              <a:t> </a:t>
            </a:r>
            <a:r>
              <a:rPr lang="en-US" sz="2800" dirty="0" err="1"/>
              <a:t>gæti</a:t>
            </a:r>
            <a:r>
              <a:rPr lang="en-US" sz="2800" dirty="0"/>
              <a:t> </a:t>
            </a:r>
            <a:r>
              <a:rPr lang="en-US" sz="2800" dirty="0" err="1"/>
              <a:t>átt</a:t>
            </a:r>
            <a:r>
              <a:rPr lang="en-US" sz="2800" dirty="0"/>
              <a:t> við um </a:t>
            </a:r>
            <a:r>
              <a:rPr lang="en-US" sz="2800" dirty="0" err="1"/>
              <a:t>alla</a:t>
            </a:r>
            <a:r>
              <a:rPr lang="en-US" sz="2800" dirty="0"/>
              <a:t> í </a:t>
            </a:r>
            <a:r>
              <a:rPr lang="en-US" sz="2800" dirty="0" err="1"/>
              <a:t>jaðarhópum</a:t>
            </a:r>
            <a:r>
              <a:rPr lang="en-US" sz="2800" dirty="0"/>
              <a:t>, </a:t>
            </a:r>
            <a:r>
              <a:rPr lang="en-US" sz="2800" dirty="0" err="1"/>
              <a:t>t.d.</a:t>
            </a:r>
            <a:r>
              <a:rPr lang="en-US" sz="2800" dirty="0"/>
              <a:t> </a:t>
            </a:r>
            <a:r>
              <a:rPr lang="en-US" sz="2800" dirty="0" err="1"/>
              <a:t>eldri</a:t>
            </a:r>
            <a:r>
              <a:rPr lang="en-US" sz="2800" dirty="0"/>
              <a:t> </a:t>
            </a:r>
            <a:r>
              <a:rPr lang="en-US" sz="2800" dirty="0" err="1"/>
              <a:t>konur</a:t>
            </a:r>
            <a:endParaRPr lang="en-US" sz="2800" dirty="0"/>
          </a:p>
          <a:p>
            <a:pPr marL="114300" lvl="0" indent="0" algn="l" rtl="0">
              <a:lnSpc>
                <a:spcPct val="100000"/>
              </a:lnSpc>
              <a:spcBef>
                <a:spcPts val="360"/>
              </a:spcBef>
              <a:spcAft>
                <a:spcPts val="0"/>
              </a:spcAft>
              <a:buClr>
                <a:schemeClr val="dk1"/>
              </a:buClr>
              <a:buSzPct val="69498"/>
              <a:buNone/>
            </a:pPr>
            <a:r>
              <a:rPr lang="en-US" sz="2800" dirty="0"/>
              <a:t>• </a:t>
            </a:r>
            <a:r>
              <a:rPr lang="en-US" sz="2800" dirty="0" err="1"/>
              <a:t>Andlegar</a:t>
            </a:r>
            <a:r>
              <a:rPr lang="en-US" sz="2800" dirty="0"/>
              <a:t> </a:t>
            </a:r>
            <a:r>
              <a:rPr lang="en-US" sz="2800" dirty="0" err="1"/>
              <a:t>afleiðingar</a:t>
            </a:r>
            <a:r>
              <a:rPr lang="en-US" sz="2800" dirty="0"/>
              <a:t> oft </a:t>
            </a:r>
            <a:r>
              <a:rPr lang="en-US" sz="2800" dirty="0" err="1"/>
              <a:t>hluti</a:t>
            </a:r>
            <a:r>
              <a:rPr lang="en-US" sz="2800" dirty="0"/>
              <a:t> </a:t>
            </a:r>
            <a:r>
              <a:rPr lang="en-US" sz="2800" dirty="0" err="1"/>
              <a:t>af</a:t>
            </a:r>
            <a:r>
              <a:rPr lang="en-US" sz="2800" dirty="0"/>
              <a:t> </a:t>
            </a:r>
            <a:r>
              <a:rPr lang="en-US" sz="2800" dirty="0" err="1"/>
              <a:t>mismununarmálum</a:t>
            </a:r>
            <a:r>
              <a:rPr lang="en-US" sz="2800" dirty="0"/>
              <a:t> </a:t>
            </a:r>
            <a:r>
              <a:rPr lang="en-US" sz="2800" dirty="0" err="1"/>
              <a:t>fyrir</a:t>
            </a:r>
            <a:r>
              <a:rPr lang="en-US" sz="2800" dirty="0"/>
              <a:t> </a:t>
            </a:r>
            <a:r>
              <a:rPr lang="en-US" sz="2800" dirty="0" err="1"/>
              <a:t>dómstólum</a:t>
            </a:r>
            <a:r>
              <a:rPr lang="en-US" sz="2800" dirty="0"/>
              <a:t>.</a:t>
            </a:r>
          </a:p>
          <a:p>
            <a:pPr marL="114300" lvl="0" indent="0" algn="l" rtl="0">
              <a:lnSpc>
                <a:spcPct val="100000"/>
              </a:lnSpc>
              <a:spcBef>
                <a:spcPts val="360"/>
              </a:spcBef>
              <a:spcAft>
                <a:spcPts val="0"/>
              </a:spcAft>
              <a:buClr>
                <a:schemeClr val="dk1"/>
              </a:buClr>
              <a:buSzPct val="69498"/>
              <a:buNone/>
            </a:pPr>
            <a:r>
              <a:rPr lang="en-US" sz="2800" dirty="0"/>
              <a:t>• </a:t>
            </a:r>
            <a:r>
              <a:rPr lang="en-US" sz="2800" dirty="0" err="1"/>
              <a:t>Giwa</a:t>
            </a:r>
            <a:r>
              <a:rPr lang="en-US" sz="2800" dirty="0"/>
              <a:t>-Amu v Department for Work and Pensions</a:t>
            </a:r>
          </a:p>
          <a:p>
            <a:pPr marL="571500" lvl="1" indent="0">
              <a:buSzPct val="69498"/>
              <a:buNone/>
            </a:pPr>
            <a:r>
              <a:rPr lang="en-US" sz="2400" dirty="0"/>
              <a:t>•	400.000 </a:t>
            </a:r>
            <a:r>
              <a:rPr lang="en-US" sz="2400" dirty="0" err="1"/>
              <a:t>pund</a:t>
            </a:r>
            <a:r>
              <a:rPr lang="en-US" sz="2400" dirty="0"/>
              <a:t> </a:t>
            </a:r>
            <a:r>
              <a:rPr lang="en-US" sz="2400" dirty="0" err="1"/>
              <a:t>dæmd</a:t>
            </a:r>
            <a:r>
              <a:rPr lang="en-US" sz="2400" dirty="0"/>
              <a:t> í </a:t>
            </a:r>
            <a:r>
              <a:rPr lang="en-US" sz="2400" dirty="0" err="1"/>
              <a:t>skaðabætur</a:t>
            </a:r>
            <a:endParaRPr lang="en-US" sz="2400" dirty="0"/>
          </a:p>
          <a:p>
            <a:pPr marL="571500" lvl="1" indent="0">
              <a:buSzPct val="69498"/>
              <a:buNone/>
            </a:pPr>
            <a:r>
              <a:rPr lang="en-US" sz="2400" dirty="0"/>
              <a:t>•	</a:t>
            </a:r>
            <a:r>
              <a:rPr lang="en-US" sz="2400" dirty="0" err="1"/>
              <a:t>Andlegur</a:t>
            </a:r>
            <a:r>
              <a:rPr lang="en-US" sz="2400" dirty="0"/>
              <a:t> </a:t>
            </a:r>
            <a:r>
              <a:rPr lang="en-US" sz="2400" dirty="0" err="1"/>
              <a:t>skaði</a:t>
            </a:r>
            <a:r>
              <a:rPr lang="en-US" sz="2400" dirty="0"/>
              <a:t> einn og </a:t>
            </a:r>
            <a:r>
              <a:rPr lang="en-US" sz="2400" dirty="0" err="1"/>
              <a:t>sér</a:t>
            </a:r>
            <a:r>
              <a:rPr lang="en-US" sz="2400" dirty="0"/>
              <a:t> 42.809 </a:t>
            </a:r>
            <a:r>
              <a:rPr lang="en-US" sz="2400" dirty="0" err="1"/>
              <a:t>pund</a:t>
            </a:r>
            <a:endParaRPr lang="en-US" sz="2400" dirty="0"/>
          </a:p>
          <a:p>
            <a:pPr lvl="1">
              <a:buSzPct val="69498"/>
              <a:buChar char="•"/>
            </a:pPr>
            <a:endParaRPr lang="en-US" sz="2400" dirty="0"/>
          </a:p>
          <a:p>
            <a:pPr marL="0" indent="0">
              <a:buSzPct val="69498"/>
              <a:buNone/>
            </a:pPr>
            <a:r>
              <a:rPr lang="en-US" sz="1300" dirty="0" err="1">
                <a:solidFill>
                  <a:srgbClr val="313131"/>
                </a:solidFill>
                <a:latin typeface="Oxygen"/>
              </a:rPr>
              <a:t>Vinnumáladómstóllinn</a:t>
            </a:r>
            <a:r>
              <a:rPr lang="en-US" sz="1300" dirty="0">
                <a:solidFill>
                  <a:srgbClr val="313131"/>
                </a:solidFill>
                <a:latin typeface="Oxygen"/>
              </a:rPr>
              <a:t> (UK) </a:t>
            </a:r>
            <a:r>
              <a:rPr lang="en-US" sz="1300" dirty="0" err="1">
                <a:solidFill>
                  <a:srgbClr val="313131"/>
                </a:solidFill>
                <a:latin typeface="Oxygen"/>
              </a:rPr>
              <a:t>staðfesti</a:t>
            </a:r>
            <a:r>
              <a:rPr lang="en-US" sz="1300" dirty="0">
                <a:solidFill>
                  <a:srgbClr val="313131"/>
                </a:solidFill>
                <a:latin typeface="Oxygen"/>
              </a:rPr>
              <a:t> 12 </a:t>
            </a:r>
            <a:r>
              <a:rPr lang="en-US" sz="1300" dirty="0" err="1">
                <a:solidFill>
                  <a:srgbClr val="313131"/>
                </a:solidFill>
                <a:latin typeface="Oxygen"/>
              </a:rPr>
              <a:t>af</a:t>
            </a:r>
            <a:r>
              <a:rPr lang="en-US" sz="1300" dirty="0">
                <a:solidFill>
                  <a:srgbClr val="313131"/>
                </a:solidFill>
                <a:latin typeface="Oxygen"/>
              </a:rPr>
              <a:t> 19 </a:t>
            </a:r>
            <a:r>
              <a:rPr lang="en-US" sz="1300" dirty="0" err="1">
                <a:solidFill>
                  <a:srgbClr val="313131"/>
                </a:solidFill>
                <a:latin typeface="Oxygen"/>
              </a:rPr>
              <a:t>kvörtunum</a:t>
            </a:r>
            <a:r>
              <a:rPr lang="en-US" sz="1300" dirty="0">
                <a:solidFill>
                  <a:srgbClr val="313131"/>
                </a:solidFill>
                <a:latin typeface="Oxygen"/>
              </a:rPr>
              <a:t> um </a:t>
            </a:r>
            <a:r>
              <a:rPr lang="en-US" sz="1300" dirty="0" err="1">
                <a:solidFill>
                  <a:srgbClr val="313131"/>
                </a:solidFill>
                <a:latin typeface="Oxygen"/>
              </a:rPr>
              <a:t>beina</a:t>
            </a:r>
            <a:r>
              <a:rPr lang="en-US" sz="1300" dirty="0">
                <a:solidFill>
                  <a:srgbClr val="313131"/>
                </a:solidFill>
                <a:latin typeface="Oxygen"/>
              </a:rPr>
              <a:t> </a:t>
            </a:r>
            <a:r>
              <a:rPr lang="en-US" sz="1300" dirty="0" err="1">
                <a:solidFill>
                  <a:srgbClr val="313131"/>
                </a:solidFill>
                <a:latin typeface="Oxygen"/>
              </a:rPr>
              <a:t>mismunun</a:t>
            </a:r>
            <a:r>
              <a:rPr lang="en-US" sz="1300" dirty="0">
                <a:solidFill>
                  <a:srgbClr val="313131"/>
                </a:solidFill>
                <a:latin typeface="Oxygen"/>
              </a:rPr>
              <a:t>, </a:t>
            </a:r>
            <a:r>
              <a:rPr lang="en-US" sz="1300" dirty="0" err="1">
                <a:solidFill>
                  <a:srgbClr val="313131"/>
                </a:solidFill>
                <a:latin typeface="Oxygen"/>
              </a:rPr>
              <a:t>eða</a:t>
            </a:r>
            <a:r>
              <a:rPr lang="en-US" sz="1300" dirty="0">
                <a:solidFill>
                  <a:srgbClr val="313131"/>
                </a:solidFill>
                <a:latin typeface="Oxygen"/>
              </a:rPr>
              <a:t> </a:t>
            </a:r>
            <a:r>
              <a:rPr lang="en-US" sz="1300" dirty="0" err="1">
                <a:solidFill>
                  <a:srgbClr val="313131"/>
                </a:solidFill>
                <a:latin typeface="Oxygen"/>
              </a:rPr>
              <a:t>áreitni</a:t>
            </a:r>
            <a:r>
              <a:rPr lang="en-US" sz="1300" dirty="0">
                <a:solidFill>
                  <a:srgbClr val="313131"/>
                </a:solidFill>
                <a:latin typeface="Oxygen"/>
              </a:rPr>
              <a:t> </a:t>
            </a:r>
            <a:r>
              <a:rPr lang="en-US" sz="1300" dirty="0" err="1">
                <a:solidFill>
                  <a:srgbClr val="313131"/>
                </a:solidFill>
                <a:latin typeface="Oxygen"/>
              </a:rPr>
              <a:t>sem</a:t>
            </a:r>
            <a:r>
              <a:rPr lang="en-US" sz="1300" dirty="0">
                <a:solidFill>
                  <a:srgbClr val="313131"/>
                </a:solidFill>
                <a:latin typeface="Oxygen"/>
              </a:rPr>
              <a:t> tengist </a:t>
            </a:r>
            <a:r>
              <a:rPr lang="en-US" sz="1300" dirty="0" err="1">
                <a:solidFill>
                  <a:srgbClr val="313131"/>
                </a:solidFill>
                <a:latin typeface="Oxygen"/>
              </a:rPr>
              <a:t>kynþætti</a:t>
            </a:r>
            <a:r>
              <a:rPr lang="en-US" sz="1300" dirty="0">
                <a:solidFill>
                  <a:srgbClr val="313131"/>
                </a:solidFill>
                <a:latin typeface="Oxygen"/>
              </a:rPr>
              <a:t> og </a:t>
            </a:r>
            <a:r>
              <a:rPr lang="en-US" sz="1300" dirty="0" err="1">
                <a:solidFill>
                  <a:srgbClr val="313131"/>
                </a:solidFill>
                <a:latin typeface="Oxygen"/>
              </a:rPr>
              <a:t>eða</a:t>
            </a:r>
            <a:r>
              <a:rPr lang="en-US" sz="1300" dirty="0">
                <a:solidFill>
                  <a:srgbClr val="313131"/>
                </a:solidFill>
                <a:latin typeface="Oxygen"/>
              </a:rPr>
              <a:t> </a:t>
            </a:r>
            <a:r>
              <a:rPr lang="en-US" sz="1300" dirty="0" err="1">
                <a:solidFill>
                  <a:srgbClr val="313131"/>
                </a:solidFill>
                <a:latin typeface="Oxygen"/>
              </a:rPr>
              <a:t>aldri</a:t>
            </a:r>
            <a:r>
              <a:rPr lang="en-US" sz="1300" dirty="0">
                <a:solidFill>
                  <a:srgbClr val="313131"/>
                </a:solidFill>
                <a:latin typeface="Oxygen"/>
              </a:rPr>
              <a:t>. Í </a:t>
            </a:r>
            <a:r>
              <a:rPr lang="en-US" sz="1300" dirty="0" err="1">
                <a:solidFill>
                  <a:srgbClr val="313131"/>
                </a:solidFill>
                <a:latin typeface="Oxygen"/>
              </a:rPr>
              <a:t>ljós</a:t>
            </a:r>
            <a:r>
              <a:rPr lang="en-US" sz="1300" dirty="0">
                <a:solidFill>
                  <a:srgbClr val="313131"/>
                </a:solidFill>
                <a:latin typeface="Oxygen"/>
              </a:rPr>
              <a:t> </a:t>
            </a:r>
            <a:r>
              <a:rPr lang="en-US" sz="1300" dirty="0" err="1">
                <a:solidFill>
                  <a:srgbClr val="313131"/>
                </a:solidFill>
                <a:latin typeface="Oxygen"/>
              </a:rPr>
              <a:t>kom</a:t>
            </a:r>
            <a:r>
              <a:rPr lang="en-US" sz="1300" dirty="0">
                <a:solidFill>
                  <a:srgbClr val="313131"/>
                </a:solidFill>
                <a:latin typeface="Oxygen"/>
              </a:rPr>
              <a:t> </a:t>
            </a:r>
            <a:r>
              <a:rPr lang="en-US" sz="1300" dirty="0" err="1">
                <a:solidFill>
                  <a:srgbClr val="313131"/>
                </a:solidFill>
                <a:latin typeface="Oxygen"/>
              </a:rPr>
              <a:t>að</a:t>
            </a:r>
            <a:r>
              <a:rPr lang="en-US" sz="1300" dirty="0">
                <a:solidFill>
                  <a:srgbClr val="313131"/>
                </a:solidFill>
                <a:latin typeface="Oxygen"/>
              </a:rPr>
              <a:t> </a:t>
            </a:r>
            <a:r>
              <a:rPr lang="en-US" sz="1300" dirty="0" err="1">
                <a:solidFill>
                  <a:srgbClr val="313131"/>
                </a:solidFill>
                <a:latin typeface="Oxygen"/>
              </a:rPr>
              <a:t>starfsfólk</a:t>
            </a:r>
            <a:r>
              <a:rPr lang="en-US" sz="1300" dirty="0">
                <a:solidFill>
                  <a:srgbClr val="313131"/>
                </a:solidFill>
                <a:latin typeface="Oxygen"/>
              </a:rPr>
              <a:t> Department for Work and Pensions hafði </a:t>
            </a:r>
            <a:r>
              <a:rPr lang="en-US" sz="1300" dirty="0" err="1">
                <a:solidFill>
                  <a:srgbClr val="313131"/>
                </a:solidFill>
                <a:latin typeface="Oxygen"/>
              </a:rPr>
              <a:t>vísvitandi</a:t>
            </a:r>
            <a:r>
              <a:rPr lang="en-US" sz="1300" dirty="0">
                <a:solidFill>
                  <a:srgbClr val="313131"/>
                </a:solidFill>
                <a:latin typeface="Oxygen"/>
              </a:rPr>
              <a:t> </a:t>
            </a:r>
            <a:r>
              <a:rPr lang="en-US" sz="1300" dirty="0" err="1">
                <a:solidFill>
                  <a:srgbClr val="313131"/>
                </a:solidFill>
                <a:latin typeface="Oxygen"/>
              </a:rPr>
              <a:t>skapað</a:t>
            </a:r>
            <a:r>
              <a:rPr lang="en-US" sz="1300" dirty="0">
                <a:solidFill>
                  <a:srgbClr val="313131"/>
                </a:solidFill>
                <a:latin typeface="Oxygen"/>
              </a:rPr>
              <a:t> "</a:t>
            </a:r>
            <a:r>
              <a:rPr lang="en-US" sz="1300" dirty="0" err="1">
                <a:solidFill>
                  <a:srgbClr val="313131"/>
                </a:solidFill>
                <a:latin typeface="Oxygen"/>
              </a:rPr>
              <a:t>fjandsamlegt</a:t>
            </a:r>
            <a:r>
              <a:rPr lang="en-US" sz="1300" dirty="0">
                <a:solidFill>
                  <a:srgbClr val="313131"/>
                </a:solidFill>
                <a:latin typeface="Oxygen"/>
              </a:rPr>
              <a:t> </a:t>
            </a:r>
            <a:r>
              <a:rPr lang="en-US" sz="1300" dirty="0" err="1">
                <a:solidFill>
                  <a:srgbClr val="313131"/>
                </a:solidFill>
                <a:latin typeface="Oxygen"/>
              </a:rPr>
              <a:t>umhverfi</a:t>
            </a:r>
            <a:r>
              <a:rPr lang="en-US" sz="1300" dirty="0">
                <a:solidFill>
                  <a:srgbClr val="313131"/>
                </a:solidFill>
                <a:latin typeface="Oxygen"/>
              </a:rPr>
              <a:t>" </a:t>
            </a:r>
            <a:r>
              <a:rPr lang="en-US" sz="1300" dirty="0" err="1">
                <a:solidFill>
                  <a:srgbClr val="313131"/>
                </a:solidFill>
                <a:latin typeface="Oxygen"/>
              </a:rPr>
              <a:t>fyrir</a:t>
            </a:r>
            <a:r>
              <a:rPr lang="en-US" sz="1300" dirty="0">
                <a:solidFill>
                  <a:srgbClr val="313131"/>
                </a:solidFill>
                <a:latin typeface="Oxygen"/>
              </a:rPr>
              <a:t> </a:t>
            </a:r>
            <a:r>
              <a:rPr lang="en-US" sz="1300" dirty="0" err="1">
                <a:solidFill>
                  <a:srgbClr val="313131"/>
                </a:solidFill>
                <a:latin typeface="Oxygen"/>
              </a:rPr>
              <a:t>frú</a:t>
            </a:r>
            <a:r>
              <a:rPr lang="en-US" sz="1300" dirty="0">
                <a:solidFill>
                  <a:srgbClr val="313131"/>
                </a:solidFill>
                <a:latin typeface="Oxygen"/>
              </a:rPr>
              <a:t> </a:t>
            </a:r>
            <a:r>
              <a:rPr lang="en-US" sz="1300" dirty="0" err="1">
                <a:solidFill>
                  <a:srgbClr val="313131"/>
                </a:solidFill>
                <a:latin typeface="Oxygen"/>
              </a:rPr>
              <a:t>Giwa</a:t>
            </a:r>
            <a:r>
              <a:rPr lang="en-US" sz="1300" dirty="0">
                <a:solidFill>
                  <a:srgbClr val="313131"/>
                </a:solidFill>
                <a:latin typeface="Oxygen"/>
              </a:rPr>
              <a:t>-Amu. Í </a:t>
            </a:r>
            <a:r>
              <a:rPr lang="en-US" sz="1300" dirty="0" err="1">
                <a:solidFill>
                  <a:srgbClr val="313131"/>
                </a:solidFill>
                <a:latin typeface="Oxygen"/>
              </a:rPr>
              <a:t>málinu</a:t>
            </a:r>
            <a:r>
              <a:rPr lang="en-US" sz="1300" dirty="0">
                <a:solidFill>
                  <a:srgbClr val="313131"/>
                </a:solidFill>
                <a:latin typeface="Oxygen"/>
              </a:rPr>
              <a:t> var </a:t>
            </a:r>
            <a:r>
              <a:rPr lang="en-US" sz="1300" dirty="0" err="1">
                <a:solidFill>
                  <a:srgbClr val="313131"/>
                </a:solidFill>
                <a:latin typeface="Oxygen"/>
              </a:rPr>
              <a:t>kynþáttur</a:t>
            </a:r>
            <a:r>
              <a:rPr lang="en-US" sz="1300" dirty="0">
                <a:solidFill>
                  <a:srgbClr val="313131"/>
                </a:solidFill>
                <a:latin typeface="Oxygen"/>
              </a:rPr>
              <a:t> og </a:t>
            </a:r>
            <a:r>
              <a:rPr lang="en-US" sz="1300" dirty="0" err="1">
                <a:solidFill>
                  <a:srgbClr val="313131"/>
                </a:solidFill>
                <a:latin typeface="Oxygen"/>
              </a:rPr>
              <a:t>aldur</a:t>
            </a:r>
            <a:r>
              <a:rPr lang="en-US" sz="1300" dirty="0">
                <a:solidFill>
                  <a:srgbClr val="313131"/>
                </a:solidFill>
                <a:latin typeface="Oxygen"/>
              </a:rPr>
              <a:t> </a:t>
            </a:r>
            <a:r>
              <a:rPr lang="en-US" sz="1300" dirty="0" err="1">
                <a:solidFill>
                  <a:srgbClr val="313131"/>
                </a:solidFill>
                <a:latin typeface="Oxygen"/>
              </a:rPr>
              <a:t>tilgreindur</a:t>
            </a:r>
            <a:r>
              <a:rPr lang="en-US" sz="1300" dirty="0">
                <a:solidFill>
                  <a:srgbClr val="313131"/>
                </a:solidFill>
                <a:latin typeface="Oxygen"/>
              </a:rPr>
              <a:t> </a:t>
            </a:r>
            <a:r>
              <a:rPr lang="en-US" sz="1300" dirty="0" err="1">
                <a:solidFill>
                  <a:srgbClr val="313131"/>
                </a:solidFill>
                <a:latin typeface="Oxygen"/>
              </a:rPr>
              <a:t>sem</a:t>
            </a:r>
            <a:r>
              <a:rPr lang="en-US" sz="1300" dirty="0">
                <a:solidFill>
                  <a:srgbClr val="313131"/>
                </a:solidFill>
                <a:latin typeface="Oxygen"/>
              </a:rPr>
              <a:t> </a:t>
            </a:r>
            <a:r>
              <a:rPr lang="en-US" sz="1300" dirty="0" err="1">
                <a:solidFill>
                  <a:srgbClr val="313131"/>
                </a:solidFill>
                <a:latin typeface="Oxygen"/>
              </a:rPr>
              <a:t>ástæður</a:t>
            </a:r>
            <a:r>
              <a:rPr lang="en-US" sz="1300" dirty="0">
                <a:solidFill>
                  <a:srgbClr val="313131"/>
                </a:solidFill>
                <a:latin typeface="Oxygen"/>
              </a:rPr>
              <a:t> </a:t>
            </a:r>
            <a:r>
              <a:rPr lang="en-US" sz="1300" dirty="0" err="1">
                <a:solidFill>
                  <a:srgbClr val="313131"/>
                </a:solidFill>
                <a:latin typeface="Oxygen"/>
              </a:rPr>
              <a:t>þess</a:t>
            </a:r>
            <a:r>
              <a:rPr lang="en-US" sz="1300" dirty="0">
                <a:solidFill>
                  <a:srgbClr val="313131"/>
                </a:solidFill>
                <a:latin typeface="Oxygen"/>
              </a:rPr>
              <a:t> </a:t>
            </a:r>
            <a:r>
              <a:rPr lang="en-US" sz="1300" dirty="0" err="1">
                <a:solidFill>
                  <a:srgbClr val="313131"/>
                </a:solidFill>
                <a:latin typeface="Oxygen"/>
              </a:rPr>
              <a:t>að</a:t>
            </a:r>
            <a:r>
              <a:rPr lang="en-US" sz="1300" dirty="0">
                <a:solidFill>
                  <a:srgbClr val="313131"/>
                </a:solidFill>
                <a:latin typeface="Oxygen"/>
              </a:rPr>
              <a:t> þessum </a:t>
            </a:r>
            <a:r>
              <a:rPr lang="en-US" sz="1300" dirty="0" err="1">
                <a:solidFill>
                  <a:srgbClr val="313131"/>
                </a:solidFill>
                <a:latin typeface="Oxygen"/>
              </a:rPr>
              <a:t>einstaklingi</a:t>
            </a:r>
            <a:r>
              <a:rPr lang="en-US" sz="1300" dirty="0">
                <a:solidFill>
                  <a:srgbClr val="313131"/>
                </a:solidFill>
                <a:latin typeface="Oxygen"/>
              </a:rPr>
              <a:t> var </a:t>
            </a:r>
            <a:r>
              <a:rPr lang="en-US" sz="1300" dirty="0" err="1">
                <a:solidFill>
                  <a:srgbClr val="313131"/>
                </a:solidFill>
                <a:latin typeface="Oxygen"/>
              </a:rPr>
              <a:t>mismunað</a:t>
            </a:r>
            <a:r>
              <a:rPr lang="en-US" sz="1300" dirty="0">
                <a:solidFill>
                  <a:srgbClr val="313131"/>
                </a:solidFill>
                <a:latin typeface="Oxygen"/>
              </a:rPr>
              <a:t>. </a:t>
            </a:r>
            <a:endParaRPr sz="2500" dirty="0">
              <a:solidFill>
                <a:srgbClr val="000000"/>
              </a:solidFill>
              <a:highlight>
                <a:schemeClr val="lt1"/>
              </a:highlight>
              <a:latin typeface="Arial"/>
              <a:ea typeface="Arial"/>
              <a:cs typeface="Arial"/>
              <a:sym typeface="Arial"/>
            </a:endParaRPr>
          </a:p>
        </p:txBody>
      </p:sp>
      <p:sp>
        <p:nvSpPr>
          <p:cNvPr id="404" name="Google Shape;404;p35"/>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05" name="Google Shape;405;p35"/>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406" name="Google Shape;406;p35"/>
          <p:cNvPicPr preferRelativeResize="0"/>
          <p:nvPr/>
        </p:nvPicPr>
        <p:blipFill rotWithShape="1">
          <a:blip r:embed="rId4">
            <a:alphaModFix/>
          </a:blip>
          <a:srcRect/>
          <a:stretch/>
        </p:blipFill>
        <p:spPr>
          <a:xfrm>
            <a:off x="7718900" y="6209113"/>
            <a:ext cx="1261242" cy="5847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45454"/>
              <a:buNone/>
            </a:pPr>
            <a:r>
              <a:rPr lang="en-US" sz="4400" b="1">
                <a:solidFill>
                  <a:srgbClr val="0070C0"/>
                </a:solidFill>
                <a:latin typeface="Calibri"/>
                <a:ea typeface="Calibri"/>
                <a:cs typeface="Calibri"/>
                <a:sym typeface="Calibri"/>
              </a:rPr>
              <a:t>Please drop in chat:</a:t>
            </a:r>
            <a:br>
              <a:rPr lang="en-US" sz="4400" b="1">
                <a:solidFill>
                  <a:srgbClr val="0070C0"/>
                </a:solidFill>
                <a:latin typeface="Calibri"/>
                <a:ea typeface="Calibri"/>
                <a:cs typeface="Calibri"/>
                <a:sym typeface="Calibri"/>
              </a:rPr>
            </a:br>
            <a:endParaRPr/>
          </a:p>
        </p:txBody>
      </p:sp>
      <p:sp>
        <p:nvSpPr>
          <p:cNvPr id="141" name="Google Shape;141;p2"/>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60"/>
              </a:spcBef>
              <a:spcAft>
                <a:spcPts val="0"/>
              </a:spcAft>
              <a:buSzPts val="1800"/>
              <a:buNone/>
            </a:pPr>
            <a:r>
              <a:rPr lang="en-US" sz="2800" b="1">
                <a:solidFill>
                  <a:schemeClr val="dk1"/>
                </a:solidFill>
                <a:latin typeface="Calibri"/>
                <a:ea typeface="Calibri"/>
                <a:cs typeface="Calibri"/>
                <a:sym typeface="Calibri"/>
              </a:rPr>
              <a:t>Your name?</a:t>
            </a:r>
            <a:br>
              <a:rPr lang="en-US" sz="2800" b="1">
                <a:solidFill>
                  <a:srgbClr val="C4BD97"/>
                </a:solidFill>
                <a:latin typeface="Calibri"/>
                <a:ea typeface="Calibri"/>
                <a:cs typeface="Calibri"/>
                <a:sym typeface="Calibri"/>
              </a:rPr>
            </a:b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r>
              <a:rPr lang="en-US" sz="2800" b="1">
                <a:latin typeface="Calibri"/>
                <a:ea typeface="Calibri"/>
                <a:cs typeface="Calibri"/>
                <a:sym typeface="Calibri"/>
              </a:rPr>
              <a:t>How do you feel today</a:t>
            </a:r>
            <a:r>
              <a:rPr lang="en-US" sz="2800" b="1">
                <a:solidFill>
                  <a:schemeClr val="dk1"/>
                </a:solidFill>
                <a:latin typeface="Calibri"/>
                <a:ea typeface="Calibri"/>
                <a:cs typeface="Calibri"/>
                <a:sym typeface="Calibri"/>
              </a:rPr>
              <a:t>?</a:t>
            </a:r>
            <a:br>
              <a:rPr lang="en-US" sz="2800" b="1">
                <a:latin typeface="Calibri"/>
                <a:ea typeface="Calibri"/>
                <a:cs typeface="Calibri"/>
                <a:sym typeface="Calibri"/>
              </a:rPr>
            </a:br>
            <a:br>
              <a:rPr lang="en-US" sz="2800" b="1">
                <a:latin typeface="Calibri"/>
                <a:ea typeface="Calibri"/>
                <a:cs typeface="Calibri"/>
                <a:sym typeface="Calibri"/>
              </a:rPr>
            </a:br>
            <a:br>
              <a:rPr lang="en-US" sz="2800" b="1">
                <a:solidFill>
                  <a:srgbClr val="0070C0"/>
                </a:solidFill>
                <a:latin typeface="Calibri"/>
                <a:ea typeface="Calibri"/>
                <a:cs typeface="Calibri"/>
                <a:sym typeface="Calibri"/>
              </a:rPr>
            </a:br>
            <a:endParaRPr sz="250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a:solidFill>
                <a:srgbClr val="000000"/>
              </a:solidFill>
              <a:highlight>
                <a:schemeClr val="lt1"/>
              </a:highlight>
              <a:latin typeface="Arial"/>
              <a:ea typeface="Arial"/>
              <a:cs typeface="Arial"/>
              <a:sym typeface="Arial"/>
            </a:endParaRPr>
          </a:p>
        </p:txBody>
      </p:sp>
      <p:sp>
        <p:nvSpPr>
          <p:cNvPr id="142" name="Google Shape;142;p2"/>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43" name="Google Shape;143;p2"/>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144" name="Google Shape;144;p2"/>
          <p:cNvPicPr preferRelativeResize="0"/>
          <p:nvPr/>
        </p:nvPicPr>
        <p:blipFill rotWithShape="1">
          <a:blip r:embed="rId4">
            <a:alphaModFix/>
          </a:blip>
          <a:srcRect/>
          <a:stretch/>
        </p:blipFill>
        <p:spPr>
          <a:xfrm>
            <a:off x="7718900" y="6209113"/>
            <a:ext cx="1261242" cy="584750"/>
          </a:xfrm>
          <a:prstGeom prst="rect">
            <a:avLst/>
          </a:prstGeom>
          <a:noFill/>
          <a:ln>
            <a:noFill/>
          </a:ln>
        </p:spPr>
      </p:pic>
      <p:pic>
        <p:nvPicPr>
          <p:cNvPr id="145" name="Google Shape;145;p2" descr="Chat"/>
          <p:cNvPicPr preferRelativeResize="0"/>
          <p:nvPr/>
        </p:nvPicPr>
        <p:blipFill rotWithShape="1">
          <a:blip r:embed="rId5">
            <a:alphaModFix/>
          </a:blip>
          <a:srcRect/>
          <a:stretch/>
        </p:blipFill>
        <p:spPr>
          <a:xfrm>
            <a:off x="5025374" y="1740337"/>
            <a:ext cx="2693526" cy="269352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54"/>
          <p:cNvSpPr txBox="1">
            <a:spLocks noGrp="1"/>
          </p:cNvSpPr>
          <p:nvPr>
            <p:ph type="title"/>
          </p:nvPr>
        </p:nvSpPr>
        <p:spPr>
          <a:xfrm>
            <a:off x="628650" y="365125"/>
            <a:ext cx="7553100" cy="1325700"/>
          </a:xfrm>
          <a:prstGeom prst="rect">
            <a:avLst/>
          </a:prstGeom>
          <a:noFill/>
          <a:ln>
            <a:noFill/>
          </a:ln>
        </p:spPr>
        <p:txBody>
          <a:bodyPr spcFirstLastPara="1" wrap="square" lIns="91425" tIns="45700" rIns="91425" bIns="45700" anchor="ctr" anchorCtr="0">
            <a:normAutofit fontScale="90000"/>
          </a:bodyPr>
          <a:lstStyle/>
          <a:p>
            <a:pPr marL="0" marR="0" lvl="0" indent="0" algn="l" rtl="0">
              <a:lnSpc>
                <a:spcPct val="100000"/>
              </a:lnSpc>
              <a:spcBef>
                <a:spcPts val="0"/>
              </a:spcBef>
              <a:spcAft>
                <a:spcPts val="0"/>
              </a:spcAft>
              <a:buClr>
                <a:srgbClr val="000000"/>
              </a:buClr>
              <a:buSzPct val="40909"/>
              <a:buFont typeface="Arial"/>
              <a:buNone/>
            </a:pPr>
            <a:r>
              <a:rPr lang="en-US" b="1" dirty="0" err="1">
                <a:solidFill>
                  <a:srgbClr val="0070C0"/>
                </a:solidFill>
              </a:rPr>
              <a:t>Að</a:t>
            </a:r>
            <a:r>
              <a:rPr lang="en-US" b="1" dirty="0">
                <a:solidFill>
                  <a:srgbClr val="0070C0"/>
                </a:solidFill>
              </a:rPr>
              <a:t> </a:t>
            </a:r>
            <a:r>
              <a:rPr lang="en-US" b="1" dirty="0" err="1">
                <a:solidFill>
                  <a:srgbClr val="0070C0"/>
                </a:solidFill>
              </a:rPr>
              <a:t>takast</a:t>
            </a:r>
            <a:r>
              <a:rPr lang="en-US" b="1" dirty="0">
                <a:solidFill>
                  <a:srgbClr val="0070C0"/>
                </a:solidFill>
              </a:rPr>
              <a:t> á við </a:t>
            </a:r>
            <a:r>
              <a:rPr lang="en-US" b="1" dirty="0" err="1">
                <a:solidFill>
                  <a:srgbClr val="0070C0"/>
                </a:solidFill>
              </a:rPr>
              <a:t>ómeðvitaða</a:t>
            </a:r>
            <a:r>
              <a:rPr lang="en-US" b="1" dirty="0">
                <a:solidFill>
                  <a:srgbClr val="0070C0"/>
                </a:solidFill>
              </a:rPr>
              <a:t> </a:t>
            </a:r>
            <a:r>
              <a:rPr lang="en-US" b="1" dirty="0" err="1">
                <a:solidFill>
                  <a:srgbClr val="0070C0"/>
                </a:solidFill>
              </a:rPr>
              <a:t>fordóma</a:t>
            </a:r>
            <a:endParaRPr b="1" dirty="0">
              <a:solidFill>
                <a:srgbClr val="0070C0"/>
              </a:solidFill>
            </a:endParaRPr>
          </a:p>
        </p:txBody>
      </p:sp>
      <p:grpSp>
        <p:nvGrpSpPr>
          <p:cNvPr id="413" name="Google Shape;413;p54"/>
          <p:cNvGrpSpPr/>
          <p:nvPr/>
        </p:nvGrpSpPr>
        <p:grpSpPr>
          <a:xfrm>
            <a:off x="628650" y="2266585"/>
            <a:ext cx="7886700" cy="3183270"/>
            <a:chOff x="0" y="40116"/>
            <a:chExt cx="7886700" cy="3183270"/>
          </a:xfrm>
        </p:grpSpPr>
        <p:sp>
          <p:nvSpPr>
            <p:cNvPr id="414" name="Google Shape;414;p54"/>
            <p:cNvSpPr/>
            <p:nvPr/>
          </p:nvSpPr>
          <p:spPr>
            <a:xfrm>
              <a:off x="0" y="40116"/>
              <a:ext cx="7886700" cy="754777"/>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54"/>
            <p:cNvSpPr txBox="1"/>
            <p:nvPr/>
          </p:nvSpPr>
          <p:spPr>
            <a:xfrm>
              <a:off x="36845" y="76961"/>
              <a:ext cx="7813010" cy="681087"/>
            </a:xfrm>
            <a:prstGeom prst="rect">
              <a:avLst/>
            </a:prstGeom>
            <a:noFill/>
            <a:ln>
              <a:noFill/>
            </a:ln>
          </p:spPr>
          <p:txBody>
            <a:bodyPr spcFirstLastPara="1" wrap="square" lIns="72375" tIns="72375" rIns="72375" bIns="72375" anchor="ctr" anchorCtr="0">
              <a:noAutofit/>
            </a:bodyPr>
            <a:lstStyle/>
            <a:p>
              <a:pPr marL="0" marR="0" lvl="0" indent="0" algn="l" rtl="0">
                <a:lnSpc>
                  <a:spcPct val="90000"/>
                </a:lnSpc>
                <a:spcBef>
                  <a:spcPts val="0"/>
                </a:spcBef>
                <a:spcAft>
                  <a:spcPts val="0"/>
                </a:spcAft>
                <a:buClr>
                  <a:srgbClr val="000000"/>
                </a:buClr>
                <a:buSzPts val="1900"/>
                <a:buFont typeface="Arial"/>
                <a:buNone/>
              </a:pPr>
              <a:r>
                <a:rPr lang="en-US" sz="1900" b="0" i="0" u="none" strike="noStrike" cap="none" dirty="0">
                  <a:solidFill>
                    <a:schemeClr val="lt1"/>
                  </a:solidFill>
                  <a:latin typeface="Arial"/>
                  <a:ea typeface="Arial"/>
                  <a:cs typeface="Arial"/>
                  <a:sym typeface="Arial"/>
                </a:rPr>
                <a:t>Við </a:t>
              </a:r>
              <a:r>
                <a:rPr lang="en-US" sz="1900" b="0" i="0" u="none" strike="noStrike" cap="none" dirty="0" err="1">
                  <a:solidFill>
                    <a:schemeClr val="lt1"/>
                  </a:solidFill>
                  <a:latin typeface="Arial"/>
                  <a:ea typeface="Arial"/>
                  <a:cs typeface="Arial"/>
                  <a:sym typeface="Arial"/>
                </a:rPr>
                <a:t>erum</a:t>
              </a:r>
              <a:r>
                <a:rPr lang="en-US" sz="1900" b="0" i="0" u="none" strike="noStrike" cap="none" dirty="0">
                  <a:solidFill>
                    <a:schemeClr val="lt1"/>
                  </a:solidFill>
                  <a:latin typeface="Arial"/>
                  <a:ea typeface="Arial"/>
                  <a:cs typeface="Arial"/>
                  <a:sym typeface="Arial"/>
                </a:rPr>
                <a:t> </a:t>
              </a:r>
              <a:r>
                <a:rPr lang="en-US" sz="1900" b="0" i="0" u="none" strike="noStrike" cap="none" dirty="0" err="1">
                  <a:solidFill>
                    <a:schemeClr val="lt1"/>
                  </a:solidFill>
                  <a:latin typeface="Arial"/>
                  <a:ea typeface="Arial"/>
                  <a:cs typeface="Arial"/>
                  <a:sym typeface="Arial"/>
                </a:rPr>
                <a:t>líklegri</a:t>
              </a:r>
              <a:r>
                <a:rPr lang="en-US" sz="1900" b="0" i="0" u="none" strike="noStrike" cap="none" dirty="0">
                  <a:solidFill>
                    <a:schemeClr val="lt1"/>
                  </a:solidFill>
                  <a:latin typeface="Arial"/>
                  <a:ea typeface="Arial"/>
                  <a:cs typeface="Arial"/>
                  <a:sym typeface="Arial"/>
                </a:rPr>
                <a:t> </a:t>
              </a:r>
              <a:r>
                <a:rPr lang="en-US" sz="1900" b="0" i="0" u="none" strike="noStrike" cap="none" dirty="0" err="1">
                  <a:solidFill>
                    <a:schemeClr val="lt1"/>
                  </a:solidFill>
                  <a:latin typeface="Arial"/>
                  <a:ea typeface="Arial"/>
                  <a:cs typeface="Arial"/>
                  <a:sym typeface="Arial"/>
                </a:rPr>
                <a:t>til</a:t>
              </a:r>
              <a:r>
                <a:rPr lang="en-US" sz="1900" b="0" i="0" u="none" strike="noStrike" cap="none" dirty="0">
                  <a:solidFill>
                    <a:schemeClr val="lt1"/>
                  </a:solidFill>
                  <a:latin typeface="Arial"/>
                  <a:ea typeface="Arial"/>
                  <a:cs typeface="Arial"/>
                  <a:sym typeface="Arial"/>
                </a:rPr>
                <a:t> </a:t>
              </a:r>
              <a:r>
                <a:rPr lang="en-US" sz="1900" b="0" i="0" u="none" strike="noStrike" cap="none" dirty="0" err="1">
                  <a:solidFill>
                    <a:schemeClr val="lt1"/>
                  </a:solidFill>
                  <a:latin typeface="Arial"/>
                  <a:ea typeface="Arial"/>
                  <a:cs typeface="Arial"/>
                  <a:sym typeface="Arial"/>
                </a:rPr>
                <a:t>að</a:t>
              </a:r>
              <a:r>
                <a:rPr lang="en-US" sz="1900" b="0" i="0" u="none" strike="noStrike" cap="none" dirty="0">
                  <a:solidFill>
                    <a:schemeClr val="lt1"/>
                  </a:solidFill>
                  <a:latin typeface="Arial"/>
                  <a:ea typeface="Arial"/>
                  <a:cs typeface="Arial"/>
                  <a:sym typeface="Arial"/>
                </a:rPr>
                <a:t> sjá </a:t>
              </a:r>
              <a:r>
                <a:rPr lang="en-US" sz="1900" b="0" i="0" u="none" strike="noStrike" cap="none" dirty="0" err="1">
                  <a:solidFill>
                    <a:schemeClr val="lt1"/>
                  </a:solidFill>
                  <a:latin typeface="Arial"/>
                  <a:ea typeface="Arial"/>
                  <a:cs typeface="Arial"/>
                  <a:sym typeface="Arial"/>
                </a:rPr>
                <a:t>fordóma</a:t>
              </a:r>
              <a:r>
                <a:rPr lang="en-US" sz="1900" b="0" i="0" u="none" strike="noStrike" cap="none" dirty="0">
                  <a:solidFill>
                    <a:schemeClr val="lt1"/>
                  </a:solidFill>
                  <a:latin typeface="Arial"/>
                  <a:ea typeface="Arial"/>
                  <a:cs typeface="Arial"/>
                  <a:sym typeface="Arial"/>
                </a:rPr>
                <a:t> hjá </a:t>
              </a:r>
              <a:r>
                <a:rPr lang="en-US" sz="1900" b="0" i="0" u="none" strike="noStrike" cap="none" dirty="0" err="1">
                  <a:solidFill>
                    <a:schemeClr val="lt1"/>
                  </a:solidFill>
                  <a:latin typeface="Arial"/>
                  <a:ea typeface="Arial"/>
                  <a:cs typeface="Arial"/>
                  <a:sym typeface="Arial"/>
                </a:rPr>
                <a:t>öðrum</a:t>
              </a:r>
              <a:r>
                <a:rPr lang="en-US" sz="1900" b="0" i="0" u="none" strike="noStrike" cap="none" dirty="0">
                  <a:solidFill>
                    <a:schemeClr val="lt1"/>
                  </a:solidFill>
                  <a:latin typeface="Arial"/>
                  <a:ea typeface="Arial"/>
                  <a:cs typeface="Arial"/>
                  <a:sym typeface="Arial"/>
                </a:rPr>
                <a:t> </a:t>
              </a:r>
              <a:r>
                <a:rPr lang="en-US" sz="1900" b="0" i="0" u="none" strike="noStrike" cap="none" dirty="0" err="1">
                  <a:solidFill>
                    <a:schemeClr val="lt1"/>
                  </a:solidFill>
                  <a:latin typeface="Arial"/>
                  <a:ea typeface="Arial"/>
                  <a:cs typeface="Arial"/>
                  <a:sym typeface="Arial"/>
                </a:rPr>
                <a:t>en</a:t>
              </a:r>
              <a:r>
                <a:rPr lang="en-US" sz="1900" b="0" i="0" u="none" strike="noStrike" cap="none" dirty="0">
                  <a:solidFill>
                    <a:schemeClr val="lt1"/>
                  </a:solidFill>
                  <a:latin typeface="Arial"/>
                  <a:ea typeface="Arial"/>
                  <a:cs typeface="Arial"/>
                  <a:sym typeface="Arial"/>
                </a:rPr>
                <a:t> </a:t>
              </a:r>
              <a:r>
                <a:rPr lang="en-US" sz="1900" b="0" i="0" u="none" strike="noStrike" cap="none" dirty="0" err="1">
                  <a:solidFill>
                    <a:schemeClr val="lt1"/>
                  </a:solidFill>
                  <a:latin typeface="Arial"/>
                  <a:ea typeface="Arial"/>
                  <a:cs typeface="Arial"/>
                  <a:sym typeface="Arial"/>
                </a:rPr>
                <a:t>okkur</a:t>
              </a:r>
              <a:r>
                <a:rPr lang="en-US" sz="1900" b="0" i="0" u="none" strike="noStrike" cap="none" dirty="0">
                  <a:solidFill>
                    <a:schemeClr val="lt1"/>
                  </a:solidFill>
                  <a:latin typeface="Arial"/>
                  <a:ea typeface="Arial"/>
                  <a:cs typeface="Arial"/>
                  <a:sym typeface="Arial"/>
                </a:rPr>
                <a:t> </a:t>
              </a:r>
              <a:r>
                <a:rPr lang="en-US" sz="1900" b="0" i="0" u="none" strike="noStrike" cap="none" dirty="0" err="1">
                  <a:solidFill>
                    <a:schemeClr val="lt1"/>
                  </a:solidFill>
                  <a:latin typeface="Arial"/>
                  <a:ea typeface="Arial"/>
                  <a:cs typeface="Arial"/>
                  <a:sym typeface="Arial"/>
                </a:rPr>
                <a:t>sjálfum</a:t>
              </a:r>
              <a:r>
                <a:rPr lang="en-US" sz="1900" b="0" i="0" u="none" strike="noStrike" cap="none" dirty="0">
                  <a:solidFill>
                    <a:schemeClr val="lt1"/>
                  </a:solidFill>
                  <a:latin typeface="Arial"/>
                  <a:ea typeface="Arial"/>
                  <a:cs typeface="Arial"/>
                  <a:sym typeface="Arial"/>
                </a:rPr>
                <a:t> (</a:t>
              </a:r>
              <a:r>
                <a:rPr lang="en-US" sz="1900" b="0" i="0" u="none" strike="noStrike" cap="none" dirty="0" err="1">
                  <a:solidFill>
                    <a:schemeClr val="lt1"/>
                  </a:solidFill>
                  <a:latin typeface="Arial"/>
                  <a:ea typeface="Arial"/>
                  <a:cs typeface="Arial"/>
                  <a:sym typeface="Arial"/>
                </a:rPr>
                <a:t>bjálkinn</a:t>
              </a:r>
              <a:r>
                <a:rPr lang="en-US" sz="1900" b="0" i="0" u="none" strike="noStrike" cap="none" dirty="0">
                  <a:solidFill>
                    <a:schemeClr val="lt1"/>
                  </a:solidFill>
                  <a:latin typeface="Arial"/>
                  <a:ea typeface="Arial"/>
                  <a:cs typeface="Arial"/>
                  <a:sym typeface="Arial"/>
                </a:rPr>
                <a:t> og </a:t>
              </a:r>
              <a:r>
                <a:rPr lang="en-US" sz="1900" b="0" i="0" u="none" strike="noStrike" cap="none" dirty="0" err="1">
                  <a:solidFill>
                    <a:schemeClr val="lt1"/>
                  </a:solidFill>
                  <a:latin typeface="Arial"/>
                  <a:ea typeface="Arial"/>
                  <a:cs typeface="Arial"/>
                  <a:sym typeface="Arial"/>
                </a:rPr>
                <a:t>flísin</a:t>
              </a:r>
              <a:r>
                <a:rPr lang="en-US" sz="1900" b="0" i="0" u="none" strike="noStrike" cap="none" dirty="0">
                  <a:solidFill>
                    <a:schemeClr val="lt1"/>
                  </a:solidFill>
                  <a:latin typeface="Arial"/>
                  <a:ea typeface="Arial"/>
                  <a:cs typeface="Arial"/>
                  <a:sym typeface="Arial"/>
                </a:rPr>
                <a:t> og allt það)</a:t>
              </a:r>
              <a:endParaRPr sz="1400" b="0" i="0" u="none" strike="noStrike" cap="none" dirty="0">
                <a:solidFill>
                  <a:srgbClr val="000000"/>
                </a:solidFill>
                <a:latin typeface="Arial"/>
                <a:ea typeface="Arial"/>
                <a:cs typeface="Arial"/>
                <a:sym typeface="Arial"/>
              </a:endParaRPr>
            </a:p>
          </p:txBody>
        </p:sp>
        <p:sp>
          <p:nvSpPr>
            <p:cNvPr id="416" name="Google Shape;416;p54"/>
            <p:cNvSpPr/>
            <p:nvPr/>
          </p:nvSpPr>
          <p:spPr>
            <a:xfrm>
              <a:off x="0" y="849614"/>
              <a:ext cx="7886700" cy="754777"/>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54"/>
            <p:cNvSpPr txBox="1"/>
            <p:nvPr/>
          </p:nvSpPr>
          <p:spPr>
            <a:xfrm>
              <a:off x="36845" y="886459"/>
              <a:ext cx="7813010" cy="681087"/>
            </a:xfrm>
            <a:prstGeom prst="rect">
              <a:avLst/>
            </a:prstGeom>
            <a:noFill/>
            <a:ln>
              <a:noFill/>
            </a:ln>
          </p:spPr>
          <p:txBody>
            <a:bodyPr spcFirstLastPara="1" wrap="square" lIns="72375" tIns="72375" rIns="72375" bIns="72375" anchor="ctr" anchorCtr="0">
              <a:noAutofit/>
            </a:bodyPr>
            <a:lstStyle/>
            <a:p>
              <a:pPr marL="0" marR="0" lvl="0" indent="0" algn="l" rtl="0">
                <a:lnSpc>
                  <a:spcPct val="90000"/>
                </a:lnSpc>
                <a:spcBef>
                  <a:spcPts val="0"/>
                </a:spcBef>
                <a:spcAft>
                  <a:spcPts val="0"/>
                </a:spcAft>
                <a:buClr>
                  <a:srgbClr val="000000"/>
                </a:buClr>
                <a:buSzPts val="1900"/>
                <a:buFont typeface="Arial"/>
                <a:buNone/>
              </a:pPr>
              <a:r>
                <a:rPr lang="en-US" sz="1900" b="0" i="0" u="none" strike="noStrike" cap="none" dirty="0">
                  <a:solidFill>
                    <a:schemeClr val="lt1"/>
                  </a:solidFill>
                  <a:latin typeface="Arial"/>
                  <a:ea typeface="Arial"/>
                  <a:cs typeface="Arial"/>
                  <a:sym typeface="Arial"/>
                </a:rPr>
                <a:t>Vinna </a:t>
              </a:r>
              <a:r>
                <a:rPr lang="en-US" sz="1900" b="0" i="0" u="none" strike="noStrike" cap="none" dirty="0" err="1">
                  <a:solidFill>
                    <a:schemeClr val="lt1"/>
                  </a:solidFill>
                  <a:latin typeface="Arial"/>
                  <a:ea typeface="Arial"/>
                  <a:cs typeface="Arial"/>
                  <a:sym typeface="Arial"/>
                </a:rPr>
                <a:t>gegn</a:t>
              </a:r>
              <a:r>
                <a:rPr lang="en-US" sz="1900" b="0" i="0" u="none" strike="noStrike" cap="none" dirty="0">
                  <a:solidFill>
                    <a:schemeClr val="lt1"/>
                  </a:solidFill>
                  <a:latin typeface="Arial"/>
                  <a:ea typeface="Arial"/>
                  <a:cs typeface="Arial"/>
                  <a:sym typeface="Arial"/>
                </a:rPr>
                <a:t> </a:t>
              </a:r>
              <a:r>
                <a:rPr lang="en-US" sz="1900" b="0" i="0" u="none" strike="noStrike" cap="none" dirty="0" err="1">
                  <a:solidFill>
                    <a:schemeClr val="lt1"/>
                  </a:solidFill>
                  <a:latin typeface="Arial"/>
                  <a:ea typeface="Arial"/>
                  <a:cs typeface="Arial"/>
                  <a:sym typeface="Arial"/>
                </a:rPr>
                <a:t>menningartengdum</a:t>
              </a:r>
              <a:r>
                <a:rPr lang="en-US" sz="1900" b="0" i="0" u="none" strike="noStrike" cap="none" dirty="0">
                  <a:solidFill>
                    <a:schemeClr val="lt1"/>
                  </a:solidFill>
                  <a:latin typeface="Arial"/>
                  <a:ea typeface="Arial"/>
                  <a:cs typeface="Arial"/>
                  <a:sym typeface="Arial"/>
                </a:rPr>
                <a:t> </a:t>
              </a:r>
              <a:r>
                <a:rPr lang="en-US" sz="1900" b="0" i="0" u="none" strike="noStrike" cap="none" dirty="0" err="1">
                  <a:solidFill>
                    <a:schemeClr val="lt1"/>
                  </a:solidFill>
                  <a:latin typeface="Arial"/>
                  <a:ea typeface="Arial"/>
                  <a:cs typeface="Arial"/>
                  <a:sym typeface="Arial"/>
                </a:rPr>
                <a:t>staðalmyndum</a:t>
              </a:r>
              <a:r>
                <a:rPr lang="en-US" sz="1900" b="0" i="0" u="none" strike="noStrike" cap="none" dirty="0">
                  <a:solidFill>
                    <a:schemeClr val="lt1"/>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
          <p:nvSpPr>
            <p:cNvPr id="418" name="Google Shape;418;p54"/>
            <p:cNvSpPr/>
            <p:nvPr/>
          </p:nvSpPr>
          <p:spPr>
            <a:xfrm>
              <a:off x="0" y="1659112"/>
              <a:ext cx="7886700" cy="754777"/>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54"/>
            <p:cNvSpPr txBox="1"/>
            <p:nvPr/>
          </p:nvSpPr>
          <p:spPr>
            <a:xfrm>
              <a:off x="36845" y="1695957"/>
              <a:ext cx="7813010" cy="681087"/>
            </a:xfrm>
            <a:prstGeom prst="rect">
              <a:avLst/>
            </a:prstGeom>
            <a:noFill/>
            <a:ln>
              <a:noFill/>
            </a:ln>
          </p:spPr>
          <p:txBody>
            <a:bodyPr spcFirstLastPara="1" wrap="square" lIns="72375" tIns="72375" rIns="72375" bIns="72375" anchor="ctr" anchorCtr="0">
              <a:noAutofit/>
            </a:bodyPr>
            <a:lstStyle/>
            <a:p>
              <a:pPr marL="0" marR="0" lvl="0" indent="0" algn="l" rtl="0">
                <a:lnSpc>
                  <a:spcPct val="90000"/>
                </a:lnSpc>
                <a:spcBef>
                  <a:spcPts val="0"/>
                </a:spcBef>
                <a:spcAft>
                  <a:spcPts val="0"/>
                </a:spcAft>
                <a:buClr>
                  <a:srgbClr val="000000"/>
                </a:buClr>
                <a:buSzPts val="1900"/>
                <a:buFont typeface="Arial"/>
                <a:buNone/>
              </a:pPr>
              <a:r>
                <a:rPr lang="en-US" sz="1900" dirty="0">
                  <a:solidFill>
                    <a:schemeClr val="lt1"/>
                  </a:solidFill>
                </a:rPr>
                <a:t>Láta heyra í </a:t>
              </a:r>
              <a:r>
                <a:rPr lang="en-US" sz="1900" dirty="0" err="1">
                  <a:solidFill>
                    <a:schemeClr val="lt1"/>
                  </a:solidFill>
                </a:rPr>
                <a:t>sér</a:t>
              </a:r>
              <a:r>
                <a:rPr lang="en-US" sz="1900" b="0" i="0" u="none" strike="noStrike" cap="none" dirty="0">
                  <a:solidFill>
                    <a:schemeClr val="lt1"/>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
          <p:nvSpPr>
            <p:cNvPr id="420" name="Google Shape;420;p54"/>
            <p:cNvSpPr/>
            <p:nvPr/>
          </p:nvSpPr>
          <p:spPr>
            <a:xfrm>
              <a:off x="0" y="2468609"/>
              <a:ext cx="7886700" cy="754777"/>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54"/>
            <p:cNvSpPr txBox="1"/>
            <p:nvPr/>
          </p:nvSpPr>
          <p:spPr>
            <a:xfrm>
              <a:off x="36845" y="2505454"/>
              <a:ext cx="7813010" cy="681087"/>
            </a:xfrm>
            <a:prstGeom prst="rect">
              <a:avLst/>
            </a:prstGeom>
            <a:noFill/>
            <a:ln>
              <a:noFill/>
            </a:ln>
          </p:spPr>
          <p:txBody>
            <a:bodyPr spcFirstLastPara="1" wrap="square" lIns="72375" tIns="72375" rIns="72375" bIns="72375" anchor="ctr" anchorCtr="0">
              <a:noAutofit/>
            </a:bodyPr>
            <a:lstStyle/>
            <a:p>
              <a:pPr marL="0" marR="0" lvl="0" indent="0" algn="l" rtl="0">
                <a:lnSpc>
                  <a:spcPct val="90000"/>
                </a:lnSpc>
                <a:spcBef>
                  <a:spcPts val="0"/>
                </a:spcBef>
                <a:spcAft>
                  <a:spcPts val="0"/>
                </a:spcAft>
                <a:buClr>
                  <a:srgbClr val="000000"/>
                </a:buClr>
                <a:buSzPts val="1900"/>
                <a:buFont typeface="Arial"/>
                <a:buNone/>
              </a:pPr>
              <a:r>
                <a:rPr lang="en-US" sz="1900" dirty="0" err="1">
                  <a:solidFill>
                    <a:schemeClr val="lt1"/>
                  </a:solidFill>
                </a:rPr>
                <a:t>Valdastrúktúr</a:t>
              </a:r>
              <a:r>
                <a:rPr lang="en-US" sz="1900" dirty="0">
                  <a:solidFill>
                    <a:schemeClr val="lt1"/>
                  </a:solidFill>
                </a:rPr>
                <a:t> er alltaf </a:t>
              </a:r>
              <a:r>
                <a:rPr lang="en-US" sz="1900" dirty="0" err="1">
                  <a:solidFill>
                    <a:schemeClr val="lt1"/>
                  </a:solidFill>
                </a:rPr>
                <a:t>til</a:t>
              </a:r>
              <a:r>
                <a:rPr lang="en-US" sz="1900" dirty="0">
                  <a:solidFill>
                    <a:schemeClr val="lt1"/>
                  </a:solidFill>
                </a:rPr>
                <a:t> </a:t>
              </a:r>
              <a:r>
                <a:rPr lang="en-US" sz="1900" dirty="0" err="1">
                  <a:solidFill>
                    <a:schemeClr val="lt1"/>
                  </a:solidFill>
                </a:rPr>
                <a:t>staðar</a:t>
              </a:r>
              <a:r>
                <a:rPr lang="en-US" sz="1900" dirty="0">
                  <a:solidFill>
                    <a:schemeClr val="lt1"/>
                  </a:solidFill>
                </a:rPr>
                <a:t>,</a:t>
              </a:r>
              <a:r>
                <a:rPr lang="en-US" sz="1900" b="0" i="0" u="none" strike="noStrike" cap="none" dirty="0">
                  <a:solidFill>
                    <a:schemeClr val="lt1"/>
                  </a:solidFill>
                  <a:latin typeface="Arial"/>
                  <a:ea typeface="Arial"/>
                  <a:cs typeface="Arial"/>
                  <a:sym typeface="Arial"/>
                </a:rPr>
                <a:t>- </a:t>
              </a:r>
              <a:r>
                <a:rPr lang="en-US" sz="1900" b="0" i="0" u="none" strike="noStrike" cap="none" dirty="0" err="1">
                  <a:solidFill>
                    <a:schemeClr val="lt1"/>
                  </a:solidFill>
                  <a:latin typeface="Arial"/>
                  <a:ea typeface="Arial"/>
                  <a:cs typeface="Arial"/>
                  <a:sym typeface="Arial"/>
                </a:rPr>
                <a:t>félagslegar</a:t>
              </a:r>
              <a:r>
                <a:rPr lang="en-US" sz="1900" b="0" i="0" u="none" strike="noStrike" cap="none" dirty="0">
                  <a:solidFill>
                    <a:schemeClr val="lt1"/>
                  </a:solidFill>
                  <a:latin typeface="Arial"/>
                  <a:ea typeface="Arial"/>
                  <a:cs typeface="Arial"/>
                  <a:sym typeface="Arial"/>
                </a:rPr>
                <a:t>, </a:t>
              </a:r>
              <a:r>
                <a:rPr lang="en-US" sz="1900" dirty="0" err="1">
                  <a:solidFill>
                    <a:schemeClr val="lt1"/>
                  </a:solidFill>
                </a:rPr>
                <a:t>e</a:t>
              </a:r>
              <a:r>
                <a:rPr lang="en-US" sz="1900" b="0" i="0" u="none" strike="noStrike" cap="none" dirty="0" err="1">
                  <a:solidFill>
                    <a:schemeClr val="lt1"/>
                  </a:solidFill>
                  <a:latin typeface="Arial"/>
                  <a:ea typeface="Arial"/>
                  <a:cs typeface="Arial"/>
                  <a:sym typeface="Arial"/>
                </a:rPr>
                <a:t>fnahagslegar</a:t>
              </a:r>
              <a:r>
                <a:rPr lang="en-US" sz="1900" b="0" i="0" u="none" strike="noStrike" cap="none" dirty="0">
                  <a:solidFill>
                    <a:schemeClr val="lt1"/>
                  </a:solidFill>
                  <a:latin typeface="Arial"/>
                  <a:ea typeface="Arial"/>
                  <a:cs typeface="Arial"/>
                  <a:sym typeface="Arial"/>
                </a:rPr>
                <a:t> og </a:t>
              </a:r>
              <a:r>
                <a:rPr lang="en-US" sz="1900" b="0" i="0" u="none" strike="noStrike" cap="none" dirty="0" err="1">
                  <a:solidFill>
                    <a:schemeClr val="lt1"/>
                  </a:solidFill>
                  <a:latin typeface="Arial"/>
                  <a:ea typeface="Arial"/>
                  <a:cs typeface="Arial"/>
                  <a:sym typeface="Arial"/>
                </a:rPr>
                <a:t>pólitískar</a:t>
              </a:r>
              <a:r>
                <a:rPr lang="en-US" sz="1900" b="0" i="0" u="none" strike="noStrike" cap="none" dirty="0">
                  <a:solidFill>
                    <a:schemeClr val="lt1"/>
                  </a:solidFill>
                  <a:latin typeface="Arial"/>
                  <a:ea typeface="Arial"/>
                  <a:cs typeface="Arial"/>
                  <a:sym typeface="Arial"/>
                </a:rPr>
                <a:t> </a:t>
              </a:r>
              <a:r>
                <a:rPr lang="en-US" sz="1900" b="0" i="0" u="none" strike="noStrike" cap="none" dirty="0" err="1">
                  <a:solidFill>
                    <a:schemeClr val="lt1"/>
                  </a:solidFill>
                  <a:latin typeface="Arial"/>
                  <a:ea typeface="Arial"/>
                  <a:cs typeface="Arial"/>
                  <a:sym typeface="Arial"/>
                </a:rPr>
                <a:t>kringumstæður</a:t>
              </a:r>
              <a:r>
                <a:rPr lang="en-US" sz="1900" b="0" i="0" u="none" strike="noStrike" cap="none" dirty="0">
                  <a:solidFill>
                    <a:schemeClr val="lt1"/>
                  </a:solidFill>
                  <a:latin typeface="Arial"/>
                  <a:ea typeface="Arial"/>
                  <a:cs typeface="Arial"/>
                  <a:sym typeface="Arial"/>
                </a:rPr>
                <a:t> draga oft </a:t>
              </a:r>
              <a:r>
                <a:rPr lang="en-US" sz="1900" b="0" i="0" u="none" strike="noStrike" cap="none" dirty="0" err="1">
                  <a:solidFill>
                    <a:schemeClr val="lt1"/>
                  </a:solidFill>
                  <a:latin typeface="Arial"/>
                  <a:ea typeface="Arial"/>
                  <a:cs typeface="Arial"/>
                  <a:sym typeface="Arial"/>
                </a:rPr>
                <a:t>úr</a:t>
              </a:r>
              <a:r>
                <a:rPr lang="en-US" sz="1900" b="0" i="0" u="none" strike="noStrike" cap="none" dirty="0">
                  <a:solidFill>
                    <a:schemeClr val="lt1"/>
                  </a:solidFill>
                  <a:latin typeface="Arial"/>
                  <a:ea typeface="Arial"/>
                  <a:cs typeface="Arial"/>
                  <a:sym typeface="Arial"/>
                </a:rPr>
                <a:t> </a:t>
              </a:r>
              <a:r>
                <a:rPr lang="en-US" sz="1900" b="0" i="0" u="none" strike="noStrike" cap="none" dirty="0" err="1">
                  <a:solidFill>
                    <a:schemeClr val="lt1"/>
                  </a:solidFill>
                  <a:latin typeface="Arial"/>
                  <a:ea typeface="Arial"/>
                  <a:cs typeface="Arial"/>
                  <a:sym typeface="Arial"/>
                </a:rPr>
                <a:t>vilja</a:t>
              </a:r>
              <a:r>
                <a:rPr lang="en-US" sz="1900" b="0" i="0" u="none" strike="noStrike" cap="none" dirty="0">
                  <a:solidFill>
                    <a:schemeClr val="lt1"/>
                  </a:solidFill>
                  <a:latin typeface="Arial"/>
                  <a:ea typeface="Arial"/>
                  <a:cs typeface="Arial"/>
                  <a:sym typeface="Arial"/>
                </a:rPr>
                <a:t> og </a:t>
              </a:r>
              <a:r>
                <a:rPr lang="en-US" sz="1900" b="0" i="0" u="none" strike="noStrike" cap="none" dirty="0" err="1">
                  <a:solidFill>
                    <a:schemeClr val="lt1"/>
                  </a:solidFill>
                  <a:latin typeface="Arial"/>
                  <a:ea typeface="Arial"/>
                  <a:cs typeface="Arial"/>
                  <a:sym typeface="Arial"/>
                </a:rPr>
                <a:t>getu</a:t>
              </a:r>
              <a:r>
                <a:rPr lang="en-US" sz="1900" b="0" i="0" u="none" strike="noStrike" cap="none" dirty="0">
                  <a:solidFill>
                    <a:schemeClr val="lt1"/>
                  </a:solidFill>
                  <a:latin typeface="Arial"/>
                  <a:ea typeface="Arial"/>
                  <a:cs typeface="Arial"/>
                  <a:sym typeface="Arial"/>
                </a:rPr>
                <a:t> </a:t>
              </a:r>
              <a:r>
                <a:rPr lang="en-US" sz="1900" b="0" i="0" u="none" strike="noStrike" cap="none" dirty="0" err="1">
                  <a:solidFill>
                    <a:schemeClr val="lt1"/>
                  </a:solidFill>
                  <a:latin typeface="Arial"/>
                  <a:ea typeface="Arial"/>
                  <a:cs typeface="Arial"/>
                  <a:sym typeface="Arial"/>
                </a:rPr>
                <a:t>til</a:t>
              </a:r>
              <a:r>
                <a:rPr lang="en-US" sz="1900" b="0" i="0" u="none" strike="noStrike" cap="none" dirty="0">
                  <a:solidFill>
                    <a:schemeClr val="lt1"/>
                  </a:solidFill>
                  <a:latin typeface="Arial"/>
                  <a:ea typeface="Arial"/>
                  <a:cs typeface="Arial"/>
                  <a:sym typeface="Arial"/>
                </a:rPr>
                <a:t> </a:t>
              </a:r>
              <a:r>
                <a:rPr lang="en-US" sz="1900" b="0" i="0" u="none" strike="noStrike" cap="none" dirty="0" err="1">
                  <a:solidFill>
                    <a:schemeClr val="lt1"/>
                  </a:solidFill>
                  <a:latin typeface="Arial"/>
                  <a:ea typeface="Arial"/>
                  <a:cs typeface="Arial"/>
                  <a:sym typeface="Arial"/>
                </a:rPr>
                <a:t>að</a:t>
              </a:r>
              <a:r>
                <a:rPr lang="en-US" sz="1900" b="0" i="0" u="none" strike="noStrike" cap="none" dirty="0">
                  <a:solidFill>
                    <a:schemeClr val="lt1"/>
                  </a:solidFill>
                  <a:latin typeface="Arial"/>
                  <a:ea typeface="Arial"/>
                  <a:cs typeface="Arial"/>
                  <a:sym typeface="Arial"/>
                </a:rPr>
                <a:t> </a:t>
              </a:r>
              <a:r>
                <a:rPr lang="en-US" sz="1900" b="0" i="0" u="none" strike="noStrike" cap="none" dirty="0" err="1">
                  <a:solidFill>
                    <a:schemeClr val="lt1"/>
                  </a:solidFill>
                  <a:latin typeface="Arial"/>
                  <a:ea typeface="Arial"/>
                  <a:cs typeface="Arial"/>
                  <a:sym typeface="Arial"/>
                </a:rPr>
                <a:t>bregðast</a:t>
              </a:r>
              <a:r>
                <a:rPr lang="en-US" sz="1900" b="0" i="0" u="none" strike="noStrike" cap="none" dirty="0">
                  <a:solidFill>
                    <a:schemeClr val="lt1"/>
                  </a:solidFill>
                  <a:latin typeface="Arial"/>
                  <a:ea typeface="Arial"/>
                  <a:cs typeface="Arial"/>
                  <a:sym typeface="Arial"/>
                </a:rPr>
                <a:t> við </a:t>
              </a:r>
              <a:endParaRPr sz="1400" b="0" i="0" u="none" strike="noStrike" cap="none" dirty="0">
                <a:solidFill>
                  <a:srgbClr val="000000"/>
                </a:solidFill>
                <a:latin typeface="Arial"/>
                <a:ea typeface="Arial"/>
                <a:cs typeface="Arial"/>
                <a:sym typeface="Arial"/>
              </a:endParaRPr>
            </a:p>
          </p:txBody>
        </p:sp>
      </p:grpSp>
      <p:pic>
        <p:nvPicPr>
          <p:cNvPr id="422" name="Google Shape;422;p54"/>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423" name="Google Shape;423;p54"/>
          <p:cNvPicPr preferRelativeResize="0"/>
          <p:nvPr/>
        </p:nvPicPr>
        <p:blipFill rotWithShape="1">
          <a:blip r:embed="rId4">
            <a:alphaModFix/>
          </a:blip>
          <a:srcRect/>
          <a:stretch/>
        </p:blipFill>
        <p:spPr>
          <a:xfrm>
            <a:off x="7718900" y="6209113"/>
            <a:ext cx="1261242" cy="584750"/>
          </a:xfrm>
          <a:prstGeom prst="rect">
            <a:avLst/>
          </a:prstGeom>
          <a:noFill/>
          <a:ln>
            <a:noFill/>
          </a:ln>
        </p:spPr>
      </p:pic>
      <p:sp>
        <p:nvSpPr>
          <p:cNvPr id="424" name="Google Shape;424;p54"/>
          <p:cNvSpPr/>
          <p:nvPr/>
        </p:nvSpPr>
        <p:spPr>
          <a:xfrm>
            <a:off x="466725" y="16435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g1ba74d38a92_1_0"/>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b="1" dirty="0" err="1">
                <a:solidFill>
                  <a:srgbClr val="0070C0"/>
                </a:solidFill>
              </a:rPr>
              <a:t>Bandamenn</a:t>
            </a:r>
            <a:endParaRPr dirty="0"/>
          </a:p>
        </p:txBody>
      </p:sp>
      <p:sp>
        <p:nvSpPr>
          <p:cNvPr id="430" name="Google Shape;430;g1ba74d38a92_1_0"/>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60"/>
              </a:spcBef>
              <a:spcAft>
                <a:spcPts val="0"/>
              </a:spcAft>
              <a:buSzPts val="1800"/>
              <a:buNone/>
            </a:pPr>
            <a:endParaRPr sz="2500" dirty="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dirty="0">
              <a:solidFill>
                <a:srgbClr val="000000"/>
              </a:solidFill>
              <a:highlight>
                <a:schemeClr val="lt1"/>
              </a:highlight>
              <a:latin typeface="Arial"/>
              <a:ea typeface="Arial"/>
              <a:cs typeface="Arial"/>
              <a:sym typeface="Arial"/>
            </a:endParaRPr>
          </a:p>
          <a:p>
            <a:pPr marL="114300" lvl="0" indent="0" algn="l" rtl="0">
              <a:lnSpc>
                <a:spcPct val="107000"/>
              </a:lnSpc>
              <a:spcBef>
                <a:spcPts val="360"/>
              </a:spcBef>
              <a:spcAft>
                <a:spcPts val="0"/>
              </a:spcAft>
              <a:buSzPts val="1800"/>
              <a:buNone/>
            </a:pPr>
            <a:r>
              <a:rPr lang="en-US" sz="1800" dirty="0">
                <a:latin typeface="Calibri"/>
                <a:ea typeface="Calibri"/>
                <a:cs typeface="Calibri"/>
                <a:sym typeface="Calibri"/>
              </a:rPr>
              <a:t>“Það </a:t>
            </a:r>
            <a:r>
              <a:rPr lang="en-US" sz="1800" dirty="0" err="1">
                <a:latin typeface="Calibri"/>
                <a:ea typeface="Calibri"/>
                <a:cs typeface="Calibri"/>
                <a:sym typeface="Calibri"/>
              </a:rPr>
              <a:t>að</a:t>
            </a:r>
            <a:r>
              <a:rPr lang="en-US" sz="1800" dirty="0">
                <a:latin typeface="Calibri"/>
                <a:ea typeface="Calibri"/>
                <a:cs typeface="Calibri"/>
                <a:sym typeface="Calibri"/>
              </a:rPr>
              <a:t> </a:t>
            </a:r>
            <a:r>
              <a:rPr lang="en-US" sz="1800" dirty="0" err="1">
                <a:latin typeface="Calibri"/>
                <a:ea typeface="Calibri"/>
                <a:cs typeface="Calibri"/>
                <a:sym typeface="Calibri"/>
              </a:rPr>
              <a:t>hjálpa</a:t>
            </a:r>
            <a:r>
              <a:rPr lang="en-US" sz="1800" dirty="0">
                <a:latin typeface="Calibri"/>
                <a:ea typeface="Calibri"/>
                <a:cs typeface="Calibri"/>
                <a:sym typeface="Calibri"/>
              </a:rPr>
              <a:t> </a:t>
            </a:r>
            <a:r>
              <a:rPr lang="en-US" sz="1800" dirty="0" err="1">
                <a:latin typeface="Calibri"/>
                <a:ea typeface="Calibri"/>
                <a:cs typeface="Calibri"/>
                <a:sym typeface="Calibri"/>
              </a:rPr>
              <a:t>eða</a:t>
            </a:r>
            <a:r>
              <a:rPr lang="en-US" sz="1800" dirty="0">
                <a:latin typeface="Calibri"/>
                <a:ea typeface="Calibri"/>
                <a:cs typeface="Calibri"/>
                <a:sym typeface="Calibri"/>
              </a:rPr>
              <a:t> </a:t>
            </a:r>
            <a:r>
              <a:rPr lang="en-US" sz="1800" dirty="0" err="1">
                <a:latin typeface="Calibri"/>
                <a:ea typeface="Calibri"/>
                <a:cs typeface="Calibri"/>
                <a:sym typeface="Calibri"/>
              </a:rPr>
              <a:t>styðja</a:t>
            </a:r>
            <a:r>
              <a:rPr lang="en-US" sz="1800" dirty="0">
                <a:latin typeface="Calibri"/>
                <a:ea typeface="Calibri"/>
                <a:cs typeface="Calibri"/>
                <a:sym typeface="Calibri"/>
              </a:rPr>
              <a:t> </a:t>
            </a:r>
            <a:r>
              <a:rPr lang="en-US" sz="1800" dirty="0" err="1">
                <a:latin typeface="Calibri"/>
                <a:ea typeface="Calibri"/>
                <a:cs typeface="Calibri"/>
                <a:sym typeface="Calibri"/>
              </a:rPr>
              <a:t>annað</a:t>
            </a:r>
            <a:r>
              <a:rPr lang="en-US" sz="1800" dirty="0">
                <a:latin typeface="Calibri"/>
                <a:ea typeface="Calibri"/>
                <a:cs typeface="Calibri"/>
                <a:sym typeface="Calibri"/>
              </a:rPr>
              <a:t> </a:t>
            </a:r>
            <a:r>
              <a:rPr lang="en-US" sz="1800" dirty="0" err="1">
                <a:latin typeface="Calibri"/>
                <a:ea typeface="Calibri"/>
                <a:cs typeface="Calibri"/>
                <a:sym typeface="Calibri"/>
              </a:rPr>
              <a:t>fólk</a:t>
            </a:r>
            <a:r>
              <a:rPr lang="en-US" sz="1800" dirty="0">
                <a:latin typeface="Calibri"/>
                <a:ea typeface="Calibri"/>
                <a:cs typeface="Calibri"/>
                <a:sym typeface="Calibri"/>
              </a:rPr>
              <a:t> </a:t>
            </a:r>
            <a:r>
              <a:rPr lang="en-US" sz="1800" dirty="0" err="1">
                <a:latin typeface="Calibri"/>
                <a:ea typeface="Calibri"/>
                <a:cs typeface="Calibri"/>
                <a:sym typeface="Calibri"/>
              </a:rPr>
              <a:t>sem</a:t>
            </a:r>
            <a:r>
              <a:rPr lang="en-US" sz="1800" dirty="0">
                <a:latin typeface="Calibri"/>
                <a:ea typeface="Calibri"/>
                <a:cs typeface="Calibri"/>
                <a:sym typeface="Calibri"/>
              </a:rPr>
              <a:t> er </a:t>
            </a:r>
            <a:r>
              <a:rPr lang="en-US" sz="1800" dirty="0" err="1">
                <a:latin typeface="Calibri"/>
                <a:ea typeface="Calibri"/>
                <a:cs typeface="Calibri"/>
                <a:sym typeface="Calibri"/>
              </a:rPr>
              <a:t>hluti</a:t>
            </a:r>
            <a:r>
              <a:rPr lang="en-US" sz="1800" dirty="0">
                <a:latin typeface="Calibri"/>
                <a:ea typeface="Calibri"/>
                <a:cs typeface="Calibri"/>
                <a:sym typeface="Calibri"/>
              </a:rPr>
              <a:t> </a:t>
            </a:r>
            <a:r>
              <a:rPr lang="en-US" sz="1800" dirty="0" err="1">
                <a:latin typeface="Calibri"/>
                <a:ea typeface="Calibri"/>
                <a:cs typeface="Calibri"/>
                <a:sym typeface="Calibri"/>
              </a:rPr>
              <a:t>af</a:t>
            </a:r>
            <a:r>
              <a:rPr lang="en-US" sz="1800" dirty="0">
                <a:latin typeface="Calibri"/>
                <a:ea typeface="Calibri"/>
                <a:cs typeface="Calibri"/>
                <a:sym typeface="Calibri"/>
              </a:rPr>
              <a:t> </a:t>
            </a:r>
            <a:r>
              <a:rPr lang="en-US" sz="1800" dirty="0" err="1">
                <a:latin typeface="Calibri"/>
                <a:ea typeface="Calibri"/>
                <a:cs typeface="Calibri"/>
                <a:sym typeface="Calibri"/>
              </a:rPr>
              <a:t>jaðarsettum</a:t>
            </a:r>
            <a:r>
              <a:rPr lang="en-US" sz="1800" dirty="0">
                <a:latin typeface="Calibri"/>
                <a:ea typeface="Calibri"/>
                <a:cs typeface="Calibri"/>
                <a:sym typeface="Calibri"/>
              </a:rPr>
              <a:t> </a:t>
            </a:r>
            <a:r>
              <a:rPr lang="en-US" sz="1800" dirty="0" err="1">
                <a:latin typeface="Calibri"/>
                <a:ea typeface="Calibri"/>
                <a:cs typeface="Calibri"/>
                <a:sym typeface="Calibri"/>
              </a:rPr>
              <a:t>hópi</a:t>
            </a:r>
            <a:r>
              <a:rPr lang="en-US" sz="1800" dirty="0">
                <a:latin typeface="Calibri"/>
                <a:ea typeface="Calibri"/>
                <a:cs typeface="Calibri"/>
                <a:sym typeface="Calibri"/>
              </a:rPr>
              <a:t> og er </a:t>
            </a:r>
            <a:r>
              <a:rPr lang="en-US" sz="1800" dirty="0" err="1">
                <a:latin typeface="Calibri"/>
                <a:ea typeface="Calibri"/>
                <a:cs typeface="Calibri"/>
                <a:sym typeface="Calibri"/>
              </a:rPr>
              <a:t>meðhöndlað</a:t>
            </a:r>
            <a:r>
              <a:rPr lang="en-US" sz="1800" dirty="0">
                <a:latin typeface="Calibri"/>
                <a:ea typeface="Calibri"/>
                <a:cs typeface="Calibri"/>
                <a:sym typeface="Calibri"/>
              </a:rPr>
              <a:t> á </a:t>
            </a:r>
            <a:r>
              <a:rPr lang="en-US" sz="1800" dirty="0" err="1">
                <a:latin typeface="Calibri"/>
                <a:ea typeface="Calibri"/>
                <a:cs typeface="Calibri"/>
                <a:sym typeface="Calibri"/>
              </a:rPr>
              <a:t>ósæmilegan</a:t>
            </a:r>
            <a:r>
              <a:rPr lang="en-US" sz="1800" dirty="0">
                <a:latin typeface="Calibri"/>
                <a:ea typeface="Calibri"/>
                <a:cs typeface="Calibri"/>
                <a:sym typeface="Calibri"/>
              </a:rPr>
              <a:t> hátt, </a:t>
            </a:r>
            <a:r>
              <a:rPr lang="en-US" sz="1800" dirty="0" err="1">
                <a:latin typeface="Calibri"/>
                <a:ea typeface="Calibri"/>
                <a:cs typeface="Calibri"/>
                <a:sym typeface="Calibri"/>
              </a:rPr>
              <a:t>þó</a:t>
            </a:r>
            <a:r>
              <a:rPr lang="en-US" sz="1800" dirty="0">
                <a:latin typeface="Calibri"/>
                <a:ea typeface="Calibri"/>
                <a:cs typeface="Calibri"/>
                <a:sym typeface="Calibri"/>
              </a:rPr>
              <a:t> </a:t>
            </a:r>
            <a:r>
              <a:rPr lang="en-US" sz="1800" dirty="0" err="1">
                <a:latin typeface="Calibri"/>
                <a:ea typeface="Calibri"/>
                <a:cs typeface="Calibri"/>
                <a:sym typeface="Calibri"/>
              </a:rPr>
              <a:t>að</a:t>
            </a:r>
            <a:r>
              <a:rPr lang="en-US" sz="1800" dirty="0">
                <a:latin typeface="Calibri"/>
                <a:ea typeface="Calibri"/>
                <a:cs typeface="Calibri"/>
                <a:sym typeface="Calibri"/>
              </a:rPr>
              <a:t> </a:t>
            </a:r>
            <a:r>
              <a:rPr lang="en-US" sz="1800" dirty="0" err="1">
                <a:latin typeface="Calibri"/>
                <a:ea typeface="Calibri"/>
                <a:cs typeface="Calibri"/>
                <a:sym typeface="Calibri"/>
              </a:rPr>
              <a:t>þú</a:t>
            </a:r>
            <a:r>
              <a:rPr lang="en-US" sz="1800" dirty="0">
                <a:latin typeface="Calibri"/>
                <a:ea typeface="Calibri"/>
                <a:cs typeface="Calibri"/>
                <a:sym typeface="Calibri"/>
              </a:rPr>
              <a:t> </a:t>
            </a:r>
            <a:r>
              <a:rPr lang="en-US" sz="1800" dirty="0" err="1">
                <a:latin typeface="Calibri"/>
                <a:ea typeface="Calibri"/>
                <a:cs typeface="Calibri"/>
                <a:sym typeface="Calibri"/>
              </a:rPr>
              <a:t>tilheyrir</a:t>
            </a:r>
            <a:r>
              <a:rPr lang="en-US" sz="1800" dirty="0">
                <a:latin typeface="Calibri"/>
                <a:ea typeface="Calibri"/>
                <a:cs typeface="Calibri"/>
                <a:sym typeface="Calibri"/>
              </a:rPr>
              <a:t> ekki </a:t>
            </a:r>
            <a:r>
              <a:rPr lang="en-US" sz="1800" dirty="0" err="1">
                <a:latin typeface="Calibri"/>
                <a:ea typeface="Calibri"/>
                <a:cs typeface="Calibri"/>
                <a:sym typeface="Calibri"/>
              </a:rPr>
              <a:t>hópnum</a:t>
            </a:r>
            <a:r>
              <a:rPr lang="en-US" sz="1800" dirty="0">
                <a:latin typeface="Calibri"/>
                <a:ea typeface="Calibri"/>
                <a:cs typeface="Calibri"/>
                <a:sym typeface="Calibri"/>
              </a:rPr>
              <a:t>."</a:t>
            </a:r>
          </a:p>
          <a:p>
            <a:pPr marL="0" lvl="0" indent="0" algn="l" rtl="0">
              <a:lnSpc>
                <a:spcPct val="100000"/>
              </a:lnSpc>
              <a:spcBef>
                <a:spcPts val="1160"/>
              </a:spcBef>
              <a:spcAft>
                <a:spcPts val="0"/>
              </a:spcAft>
              <a:buSzPts val="1800"/>
              <a:buNone/>
            </a:pPr>
            <a:endParaRPr sz="1600" b="1" dirty="0">
              <a:solidFill>
                <a:srgbClr val="1D2A57"/>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r>
              <a:rPr lang="en-US" sz="1200" b="1" dirty="0" err="1">
                <a:solidFill>
                  <a:srgbClr val="1D2A57"/>
                </a:solidFill>
                <a:highlight>
                  <a:schemeClr val="lt1"/>
                </a:highlight>
                <a:latin typeface="Arial"/>
                <a:ea typeface="Arial"/>
                <a:cs typeface="Arial"/>
                <a:sym typeface="Arial"/>
              </a:rPr>
              <a:t>Þýðing</a:t>
            </a:r>
            <a:r>
              <a:rPr lang="en-US" sz="1200" b="1" dirty="0">
                <a:solidFill>
                  <a:srgbClr val="1D2A57"/>
                </a:solidFill>
                <a:highlight>
                  <a:schemeClr val="lt1"/>
                </a:highlight>
                <a:latin typeface="Arial"/>
                <a:ea typeface="Arial"/>
                <a:cs typeface="Arial"/>
                <a:sym typeface="Arial"/>
              </a:rPr>
              <a:t> á: Cambridge Dictionary</a:t>
            </a:r>
            <a:endParaRPr dirty="0"/>
          </a:p>
          <a:p>
            <a:pPr marL="0" lvl="0" indent="0" algn="l" rtl="0">
              <a:lnSpc>
                <a:spcPct val="100000"/>
              </a:lnSpc>
              <a:spcBef>
                <a:spcPts val="360"/>
              </a:spcBef>
              <a:spcAft>
                <a:spcPts val="0"/>
              </a:spcAft>
              <a:buSzPts val="1800"/>
              <a:buNone/>
            </a:pPr>
            <a:r>
              <a:rPr lang="en-US" sz="1100" u="sng" dirty="0">
                <a:solidFill>
                  <a:schemeClr val="hlink"/>
                </a:solidFill>
                <a:highlight>
                  <a:schemeClr val="lt1"/>
                </a:highlight>
                <a:latin typeface="Arial"/>
                <a:ea typeface="Arial"/>
                <a:cs typeface="Arial"/>
                <a:sym typeface="Arial"/>
                <a:hlinkClick r:id="rId3"/>
              </a:rPr>
              <a:t>https://dictionary.cambridge.org/dictionary/english/allyship</a:t>
            </a:r>
            <a:r>
              <a:rPr lang="en-US" sz="1100" dirty="0">
                <a:solidFill>
                  <a:srgbClr val="000000"/>
                </a:solidFill>
                <a:highlight>
                  <a:schemeClr val="lt1"/>
                </a:highlight>
                <a:latin typeface="Arial"/>
                <a:ea typeface="Arial"/>
                <a:cs typeface="Arial"/>
                <a:sym typeface="Arial"/>
              </a:rPr>
              <a:t> </a:t>
            </a:r>
            <a:endParaRPr sz="1100" dirty="0">
              <a:solidFill>
                <a:srgbClr val="000000"/>
              </a:solidFill>
              <a:highlight>
                <a:schemeClr val="lt1"/>
              </a:highlight>
              <a:latin typeface="Arial"/>
              <a:ea typeface="Arial"/>
              <a:cs typeface="Arial"/>
              <a:sym typeface="Arial"/>
            </a:endParaRPr>
          </a:p>
        </p:txBody>
      </p:sp>
      <p:sp>
        <p:nvSpPr>
          <p:cNvPr id="431" name="Google Shape;431;g1ba74d38a92_1_0"/>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32" name="Google Shape;432;g1ba74d38a92_1_0"/>
          <p:cNvPicPr preferRelativeResize="0"/>
          <p:nvPr/>
        </p:nvPicPr>
        <p:blipFill rotWithShape="1">
          <a:blip r:embed="rId4">
            <a:alphaModFix/>
          </a:blip>
          <a:srcRect/>
          <a:stretch/>
        </p:blipFill>
        <p:spPr>
          <a:xfrm>
            <a:off x="8181875" y="89649"/>
            <a:ext cx="892426" cy="881527"/>
          </a:xfrm>
          <a:prstGeom prst="rect">
            <a:avLst/>
          </a:prstGeom>
          <a:noFill/>
          <a:ln>
            <a:noFill/>
          </a:ln>
        </p:spPr>
      </p:pic>
      <p:pic>
        <p:nvPicPr>
          <p:cNvPr id="433" name="Google Shape;433;g1ba74d38a92_1_0"/>
          <p:cNvPicPr preferRelativeResize="0"/>
          <p:nvPr/>
        </p:nvPicPr>
        <p:blipFill rotWithShape="1">
          <a:blip r:embed="rId5">
            <a:alphaModFix/>
          </a:blip>
          <a:srcRect/>
          <a:stretch/>
        </p:blipFill>
        <p:spPr>
          <a:xfrm>
            <a:off x="7718900" y="6209113"/>
            <a:ext cx="1261242" cy="5847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55"/>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b="1" dirty="0" err="1">
                <a:solidFill>
                  <a:srgbClr val="0070C0"/>
                </a:solidFill>
              </a:rPr>
              <a:t>Bandamenn</a:t>
            </a:r>
            <a:endParaRPr dirty="0"/>
          </a:p>
        </p:txBody>
      </p:sp>
      <p:sp>
        <p:nvSpPr>
          <p:cNvPr id="439" name="Google Shape;439;p55"/>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60"/>
              </a:spcBef>
              <a:spcAft>
                <a:spcPts val="0"/>
              </a:spcAft>
              <a:buSzPts val="1800"/>
              <a:buNone/>
            </a:pPr>
            <a:endParaRPr sz="2500" dirty="0">
              <a:solidFill>
                <a:srgbClr val="000000"/>
              </a:solidFill>
              <a:highlight>
                <a:schemeClr val="lt1"/>
              </a:highlight>
              <a:latin typeface="Arial"/>
              <a:ea typeface="Arial"/>
              <a:cs typeface="Arial"/>
              <a:sym typeface="Arial"/>
            </a:endParaRPr>
          </a:p>
          <a:p>
            <a:pPr marL="457200" lvl="0" indent="-387350" algn="l" rtl="0">
              <a:lnSpc>
                <a:spcPct val="100000"/>
              </a:lnSpc>
              <a:spcBef>
                <a:spcPts val="360"/>
              </a:spcBef>
              <a:spcAft>
                <a:spcPts val="0"/>
              </a:spcAft>
              <a:buClr>
                <a:srgbClr val="000000"/>
              </a:buClr>
              <a:buSzPts val="2500"/>
              <a:buFont typeface="Arial"/>
              <a:buChar char="•"/>
            </a:pPr>
            <a:r>
              <a:rPr lang="en-US" sz="2500" dirty="0">
                <a:solidFill>
                  <a:srgbClr val="000000"/>
                </a:solidFill>
                <a:highlight>
                  <a:schemeClr val="lt1"/>
                </a:highlight>
                <a:latin typeface="Arial"/>
                <a:ea typeface="Arial"/>
                <a:cs typeface="Arial"/>
                <a:sym typeface="Arial"/>
              </a:rPr>
              <a:t>Vera </a:t>
            </a:r>
            <a:r>
              <a:rPr lang="en-US" sz="2500" dirty="0" err="1">
                <a:solidFill>
                  <a:srgbClr val="000000"/>
                </a:solidFill>
                <a:highlight>
                  <a:schemeClr val="lt1"/>
                </a:highlight>
                <a:latin typeface="Arial"/>
                <a:ea typeface="Arial"/>
                <a:cs typeface="Arial"/>
                <a:sym typeface="Arial"/>
              </a:rPr>
              <a:t>meðvitaður</a:t>
            </a:r>
            <a:r>
              <a:rPr lang="en-US" sz="2500" dirty="0">
                <a:solidFill>
                  <a:srgbClr val="000000"/>
                </a:solidFill>
                <a:highlight>
                  <a:schemeClr val="lt1"/>
                </a:highlight>
                <a:latin typeface="Arial"/>
                <a:ea typeface="Arial"/>
                <a:cs typeface="Arial"/>
                <a:sym typeface="Arial"/>
              </a:rPr>
              <a:t> um </a:t>
            </a:r>
            <a:r>
              <a:rPr lang="en-US" sz="2500" dirty="0" err="1">
                <a:solidFill>
                  <a:srgbClr val="000000"/>
                </a:solidFill>
                <a:highlight>
                  <a:schemeClr val="lt1"/>
                </a:highlight>
                <a:latin typeface="Arial"/>
                <a:ea typeface="Arial"/>
                <a:cs typeface="Arial"/>
                <a:sym typeface="Arial"/>
              </a:rPr>
              <a:t>forréttindi</a:t>
            </a:r>
            <a:r>
              <a:rPr lang="en-US" sz="2500" dirty="0">
                <a:solidFill>
                  <a:srgbClr val="000000"/>
                </a:solidFill>
                <a:highlight>
                  <a:schemeClr val="lt1"/>
                </a:highlight>
                <a:latin typeface="Arial"/>
                <a:ea typeface="Arial"/>
                <a:cs typeface="Arial"/>
                <a:sym typeface="Arial"/>
              </a:rPr>
              <a:t> og </a:t>
            </a:r>
            <a:r>
              <a:rPr lang="en-US" sz="2500" dirty="0" err="1">
                <a:solidFill>
                  <a:srgbClr val="000000"/>
                </a:solidFill>
                <a:highlight>
                  <a:schemeClr val="lt1"/>
                </a:highlight>
                <a:latin typeface="Arial"/>
                <a:ea typeface="Arial"/>
                <a:cs typeface="Arial"/>
                <a:sym typeface="Arial"/>
              </a:rPr>
              <a:t>útilokun</a:t>
            </a:r>
            <a:r>
              <a:rPr lang="en-US" sz="2500" dirty="0">
                <a:solidFill>
                  <a:srgbClr val="000000"/>
                </a:solidFill>
                <a:highlight>
                  <a:schemeClr val="lt1"/>
                </a:highlight>
                <a:latin typeface="Arial"/>
                <a:ea typeface="Arial"/>
                <a:cs typeface="Arial"/>
                <a:sym typeface="Arial"/>
              </a:rPr>
              <a:t>.</a:t>
            </a:r>
            <a:endParaRPr dirty="0"/>
          </a:p>
          <a:p>
            <a:pPr marL="457200" lvl="0" indent="-387350" algn="l" rtl="0">
              <a:lnSpc>
                <a:spcPct val="100000"/>
              </a:lnSpc>
              <a:spcBef>
                <a:spcPts val="0"/>
              </a:spcBef>
              <a:spcAft>
                <a:spcPts val="0"/>
              </a:spcAft>
              <a:buClr>
                <a:srgbClr val="000000"/>
              </a:buClr>
              <a:buSzPts val="2500"/>
              <a:buFont typeface="Arial"/>
              <a:buChar char="•"/>
            </a:pPr>
            <a:r>
              <a:rPr lang="en-US" sz="2500" dirty="0">
                <a:solidFill>
                  <a:srgbClr val="000000"/>
                </a:solidFill>
                <a:highlight>
                  <a:schemeClr val="lt1"/>
                </a:highlight>
                <a:latin typeface="Arial"/>
                <a:ea typeface="Arial"/>
                <a:cs typeface="Arial"/>
                <a:sym typeface="Arial"/>
              </a:rPr>
              <a:t>Taka </a:t>
            </a:r>
            <a:r>
              <a:rPr lang="en-US" sz="2500" dirty="0" err="1">
                <a:solidFill>
                  <a:srgbClr val="000000"/>
                </a:solidFill>
                <a:highlight>
                  <a:schemeClr val="lt1"/>
                </a:highlight>
                <a:latin typeface="Arial"/>
                <a:ea typeface="Arial"/>
                <a:cs typeface="Arial"/>
                <a:sym typeface="Arial"/>
              </a:rPr>
              <a:t>sér</a:t>
            </a:r>
            <a:r>
              <a:rPr lang="en-US" sz="2500" dirty="0">
                <a:solidFill>
                  <a:srgbClr val="000000"/>
                </a:solidFill>
                <a:highlight>
                  <a:schemeClr val="lt1"/>
                </a:highlight>
                <a:latin typeface="Arial"/>
                <a:ea typeface="Arial"/>
                <a:cs typeface="Arial"/>
                <a:sym typeface="Arial"/>
              </a:rPr>
              <a:t> stöðu </a:t>
            </a:r>
            <a:r>
              <a:rPr lang="en-US" sz="2500" dirty="0" err="1">
                <a:solidFill>
                  <a:srgbClr val="000000"/>
                </a:solidFill>
                <a:highlight>
                  <a:schemeClr val="lt1"/>
                </a:highlight>
                <a:latin typeface="Arial"/>
                <a:ea typeface="Arial"/>
                <a:cs typeface="Arial"/>
                <a:sym typeface="Arial"/>
              </a:rPr>
              <a:t>með</a:t>
            </a:r>
            <a:r>
              <a:rPr lang="en-US" sz="2500" dirty="0">
                <a:solidFill>
                  <a:srgbClr val="000000"/>
                </a:solidFill>
                <a:highlight>
                  <a:schemeClr val="lt1"/>
                </a:highlight>
                <a:latin typeface="Arial"/>
                <a:ea typeface="Arial"/>
                <a:cs typeface="Arial"/>
                <a:sym typeface="Arial"/>
              </a:rPr>
              <a:t> </a:t>
            </a:r>
            <a:r>
              <a:rPr lang="en-US" sz="2500" dirty="0" err="1">
                <a:solidFill>
                  <a:srgbClr val="000000"/>
                </a:solidFill>
                <a:highlight>
                  <a:schemeClr val="lt1"/>
                </a:highlight>
                <a:latin typeface="Arial"/>
                <a:ea typeface="Arial"/>
                <a:cs typeface="Arial"/>
                <a:sym typeface="Arial"/>
              </a:rPr>
              <a:t>öðrum</a:t>
            </a:r>
            <a:endParaRPr dirty="0"/>
          </a:p>
          <a:p>
            <a:pPr marL="457200" lvl="0" indent="-387350" algn="l" rtl="0">
              <a:lnSpc>
                <a:spcPct val="100000"/>
              </a:lnSpc>
              <a:spcBef>
                <a:spcPts val="0"/>
              </a:spcBef>
              <a:spcAft>
                <a:spcPts val="0"/>
              </a:spcAft>
              <a:buClr>
                <a:srgbClr val="000000"/>
              </a:buClr>
              <a:buSzPts val="2500"/>
              <a:buFont typeface="Arial"/>
              <a:buChar char="•"/>
            </a:pPr>
            <a:r>
              <a:rPr lang="en-US" sz="2500" dirty="0" err="1">
                <a:solidFill>
                  <a:srgbClr val="000000"/>
                </a:solidFill>
                <a:highlight>
                  <a:schemeClr val="lt1"/>
                </a:highlight>
                <a:latin typeface="Arial"/>
                <a:ea typeface="Arial"/>
                <a:cs typeface="Arial"/>
                <a:sym typeface="Arial"/>
              </a:rPr>
              <a:t>Smáu</a:t>
            </a:r>
            <a:r>
              <a:rPr lang="en-US" sz="2500" dirty="0">
                <a:solidFill>
                  <a:srgbClr val="000000"/>
                </a:solidFill>
                <a:highlight>
                  <a:schemeClr val="lt1"/>
                </a:highlight>
                <a:latin typeface="Arial"/>
                <a:ea typeface="Arial"/>
                <a:cs typeface="Arial"/>
                <a:sym typeface="Arial"/>
              </a:rPr>
              <a:t> </a:t>
            </a:r>
            <a:r>
              <a:rPr lang="en-US" sz="2500" dirty="0" err="1">
                <a:solidFill>
                  <a:srgbClr val="000000"/>
                </a:solidFill>
                <a:highlight>
                  <a:schemeClr val="lt1"/>
                </a:highlight>
                <a:latin typeface="Arial"/>
                <a:ea typeface="Arial"/>
                <a:cs typeface="Arial"/>
                <a:sym typeface="Arial"/>
              </a:rPr>
              <a:t>hlutirnir</a:t>
            </a:r>
            <a:r>
              <a:rPr lang="en-US" sz="2500" dirty="0">
                <a:solidFill>
                  <a:srgbClr val="000000"/>
                </a:solidFill>
                <a:highlight>
                  <a:schemeClr val="lt1"/>
                </a:highlight>
                <a:latin typeface="Arial"/>
                <a:ea typeface="Arial"/>
                <a:cs typeface="Arial"/>
                <a:sym typeface="Arial"/>
              </a:rPr>
              <a:t> geta </a:t>
            </a:r>
            <a:r>
              <a:rPr lang="en-US" sz="2500" dirty="0" err="1">
                <a:solidFill>
                  <a:srgbClr val="000000"/>
                </a:solidFill>
                <a:highlight>
                  <a:schemeClr val="lt1"/>
                </a:highlight>
                <a:latin typeface="Arial"/>
                <a:ea typeface="Arial"/>
                <a:cs typeface="Arial"/>
                <a:sym typeface="Arial"/>
              </a:rPr>
              <a:t>skipta</a:t>
            </a:r>
            <a:r>
              <a:rPr lang="en-US" sz="2500" dirty="0">
                <a:solidFill>
                  <a:srgbClr val="000000"/>
                </a:solidFill>
                <a:highlight>
                  <a:schemeClr val="lt1"/>
                </a:highlight>
                <a:latin typeface="Arial"/>
                <a:ea typeface="Arial"/>
                <a:cs typeface="Arial"/>
                <a:sym typeface="Arial"/>
              </a:rPr>
              <a:t> </a:t>
            </a:r>
            <a:r>
              <a:rPr lang="en-US" sz="2500" dirty="0" err="1">
                <a:solidFill>
                  <a:srgbClr val="000000"/>
                </a:solidFill>
                <a:highlight>
                  <a:schemeClr val="lt1"/>
                </a:highlight>
                <a:latin typeface="Arial"/>
                <a:ea typeface="Arial"/>
                <a:cs typeface="Arial"/>
                <a:sym typeface="Arial"/>
              </a:rPr>
              <a:t>miklu</a:t>
            </a:r>
            <a:r>
              <a:rPr lang="en-US" sz="2500" dirty="0">
                <a:solidFill>
                  <a:srgbClr val="000000"/>
                </a:solidFill>
                <a:highlight>
                  <a:schemeClr val="lt1"/>
                </a:highlight>
                <a:latin typeface="Arial"/>
                <a:ea typeface="Arial"/>
                <a:cs typeface="Arial"/>
                <a:sym typeface="Arial"/>
              </a:rPr>
              <a:t> </a:t>
            </a:r>
            <a:r>
              <a:rPr lang="en-US" sz="2500" dirty="0" err="1">
                <a:solidFill>
                  <a:srgbClr val="000000"/>
                </a:solidFill>
                <a:highlight>
                  <a:schemeClr val="lt1"/>
                </a:highlight>
                <a:latin typeface="Arial"/>
                <a:ea typeface="Arial"/>
                <a:cs typeface="Arial"/>
                <a:sym typeface="Arial"/>
              </a:rPr>
              <a:t>máli</a:t>
            </a:r>
            <a:r>
              <a:rPr lang="en-US" sz="2500" dirty="0">
                <a:solidFill>
                  <a:srgbClr val="000000"/>
                </a:solidFill>
                <a:highlight>
                  <a:schemeClr val="lt1"/>
                </a:highlight>
                <a:latin typeface="Arial"/>
                <a:ea typeface="Arial"/>
                <a:cs typeface="Arial"/>
                <a:sym typeface="Arial"/>
              </a:rPr>
              <a:t>!</a:t>
            </a:r>
            <a:endParaRPr dirty="0"/>
          </a:p>
          <a:p>
            <a:pPr marL="457200" lvl="0" indent="-387350" algn="l" rtl="0">
              <a:lnSpc>
                <a:spcPct val="100000"/>
              </a:lnSpc>
              <a:spcBef>
                <a:spcPts val="0"/>
              </a:spcBef>
              <a:spcAft>
                <a:spcPts val="0"/>
              </a:spcAft>
              <a:buClr>
                <a:srgbClr val="000000"/>
              </a:buClr>
              <a:buSzPts val="2500"/>
              <a:buFont typeface="Arial"/>
              <a:buChar char="•"/>
            </a:pPr>
            <a:r>
              <a:rPr lang="en-US" sz="2500" dirty="0" err="1">
                <a:solidFill>
                  <a:srgbClr val="000000"/>
                </a:solidFill>
                <a:highlight>
                  <a:schemeClr val="lt1"/>
                </a:highlight>
                <a:latin typeface="Arial"/>
                <a:ea typeface="Arial"/>
                <a:cs typeface="Arial"/>
                <a:sym typeface="Arial"/>
              </a:rPr>
              <a:t>Dæmi</a:t>
            </a:r>
            <a:r>
              <a:rPr lang="en-US" sz="2500" dirty="0">
                <a:solidFill>
                  <a:srgbClr val="000000"/>
                </a:solidFill>
                <a:highlight>
                  <a:schemeClr val="lt1"/>
                </a:highlight>
                <a:latin typeface="Arial"/>
                <a:ea typeface="Arial"/>
                <a:cs typeface="Arial"/>
                <a:sym typeface="Arial"/>
              </a:rPr>
              <a:t>:</a:t>
            </a:r>
            <a:endParaRPr dirty="0"/>
          </a:p>
          <a:p>
            <a:pPr lvl="1" indent="-387350">
              <a:spcBef>
                <a:spcPts val="0"/>
              </a:spcBef>
              <a:buClr>
                <a:srgbClr val="000000"/>
              </a:buClr>
              <a:buSzPts val="2500"/>
              <a:buFont typeface="Arial"/>
              <a:buChar char="•"/>
            </a:pPr>
            <a:r>
              <a:rPr lang="en-US" sz="2100" dirty="0" err="1">
                <a:solidFill>
                  <a:srgbClr val="000000"/>
                </a:solidFill>
                <a:highlight>
                  <a:schemeClr val="lt1"/>
                </a:highlight>
                <a:latin typeface="Arial"/>
                <a:ea typeface="Arial"/>
                <a:cs typeface="Arial"/>
                <a:sym typeface="Arial"/>
              </a:rPr>
              <a:t>Að</a:t>
            </a:r>
            <a:r>
              <a:rPr lang="en-US" sz="2100" dirty="0">
                <a:solidFill>
                  <a:srgbClr val="000000"/>
                </a:solidFill>
                <a:highlight>
                  <a:schemeClr val="lt1"/>
                </a:highlight>
                <a:latin typeface="Arial"/>
                <a:ea typeface="Arial"/>
                <a:cs typeface="Arial"/>
                <a:sym typeface="Arial"/>
              </a:rPr>
              <a:t> taka </a:t>
            </a:r>
            <a:r>
              <a:rPr lang="en-US" sz="2100" dirty="0" err="1">
                <a:solidFill>
                  <a:srgbClr val="000000"/>
                </a:solidFill>
                <a:highlight>
                  <a:schemeClr val="lt1"/>
                </a:highlight>
                <a:latin typeface="Arial"/>
                <a:ea typeface="Arial"/>
                <a:cs typeface="Arial"/>
                <a:sym typeface="Arial"/>
              </a:rPr>
              <a:t>undir</a:t>
            </a:r>
            <a:r>
              <a:rPr lang="en-US" sz="2100" dirty="0">
                <a:solidFill>
                  <a:srgbClr val="000000"/>
                </a:solidFill>
                <a:highlight>
                  <a:schemeClr val="lt1"/>
                </a:highlight>
                <a:latin typeface="Arial"/>
                <a:ea typeface="Arial"/>
                <a:cs typeface="Arial"/>
                <a:sym typeface="Arial"/>
              </a:rPr>
              <a:t> </a:t>
            </a:r>
            <a:r>
              <a:rPr lang="en-US" sz="2100" dirty="0" err="1">
                <a:solidFill>
                  <a:srgbClr val="000000"/>
                </a:solidFill>
                <a:highlight>
                  <a:schemeClr val="lt1"/>
                </a:highlight>
                <a:latin typeface="Arial"/>
                <a:ea typeface="Arial"/>
                <a:cs typeface="Arial"/>
                <a:sym typeface="Arial"/>
              </a:rPr>
              <a:t>hugmynd</a:t>
            </a:r>
            <a:r>
              <a:rPr lang="en-US" sz="2100" dirty="0">
                <a:solidFill>
                  <a:srgbClr val="000000"/>
                </a:solidFill>
                <a:highlight>
                  <a:schemeClr val="lt1"/>
                </a:highlight>
                <a:latin typeface="Arial"/>
                <a:ea typeface="Arial"/>
                <a:cs typeface="Arial"/>
                <a:sym typeface="Arial"/>
              </a:rPr>
              <a:t> </a:t>
            </a:r>
            <a:r>
              <a:rPr lang="en-US" sz="2100" dirty="0" err="1">
                <a:solidFill>
                  <a:srgbClr val="000000"/>
                </a:solidFill>
                <a:highlight>
                  <a:schemeClr val="lt1"/>
                </a:highlight>
                <a:latin typeface="Arial"/>
                <a:ea typeface="Arial"/>
                <a:cs typeface="Arial"/>
                <a:sym typeface="Arial"/>
              </a:rPr>
              <a:t>einhvers</a:t>
            </a:r>
            <a:r>
              <a:rPr lang="en-US" sz="2100" dirty="0">
                <a:solidFill>
                  <a:srgbClr val="000000"/>
                </a:solidFill>
                <a:highlight>
                  <a:schemeClr val="lt1"/>
                </a:highlight>
                <a:latin typeface="Arial"/>
                <a:ea typeface="Arial"/>
                <a:cs typeface="Arial"/>
                <a:sym typeface="Arial"/>
              </a:rPr>
              <a:t> á fundi.</a:t>
            </a:r>
          </a:p>
          <a:p>
            <a:pPr lvl="1" indent="-387350">
              <a:spcBef>
                <a:spcPts val="0"/>
              </a:spcBef>
              <a:buClr>
                <a:srgbClr val="000000"/>
              </a:buClr>
              <a:buSzPts val="2500"/>
              <a:buFont typeface="Arial"/>
              <a:buChar char="•"/>
            </a:pPr>
            <a:r>
              <a:rPr lang="en-US" sz="2100" dirty="0">
                <a:solidFill>
                  <a:srgbClr val="000000"/>
                </a:solidFill>
                <a:highlight>
                  <a:schemeClr val="lt1"/>
                </a:highlight>
                <a:latin typeface="Arial"/>
                <a:ea typeface="Arial"/>
                <a:cs typeface="Arial"/>
                <a:sym typeface="Arial"/>
              </a:rPr>
              <a:t>Karlar geta </a:t>
            </a:r>
            <a:r>
              <a:rPr lang="en-US" sz="2100" dirty="0" err="1">
                <a:solidFill>
                  <a:srgbClr val="000000"/>
                </a:solidFill>
                <a:highlight>
                  <a:schemeClr val="lt1"/>
                </a:highlight>
                <a:latin typeface="Arial"/>
                <a:ea typeface="Arial"/>
                <a:cs typeface="Arial"/>
                <a:sym typeface="Arial"/>
              </a:rPr>
              <a:t>verið</a:t>
            </a:r>
            <a:r>
              <a:rPr lang="en-US" sz="2100" dirty="0">
                <a:solidFill>
                  <a:srgbClr val="000000"/>
                </a:solidFill>
                <a:highlight>
                  <a:schemeClr val="lt1"/>
                </a:highlight>
                <a:latin typeface="Arial"/>
                <a:ea typeface="Arial"/>
                <a:cs typeface="Arial"/>
                <a:sym typeface="Arial"/>
              </a:rPr>
              <a:t> </a:t>
            </a:r>
            <a:r>
              <a:rPr lang="en-US" sz="2100" dirty="0" err="1">
                <a:solidFill>
                  <a:srgbClr val="000000"/>
                </a:solidFill>
                <a:highlight>
                  <a:schemeClr val="lt1"/>
                </a:highlight>
                <a:latin typeface="Arial"/>
                <a:ea typeface="Arial"/>
                <a:cs typeface="Arial"/>
                <a:sym typeface="Arial"/>
              </a:rPr>
              <a:t>bandamenn</a:t>
            </a:r>
            <a:r>
              <a:rPr lang="en-US" sz="2100" dirty="0">
                <a:solidFill>
                  <a:srgbClr val="000000"/>
                </a:solidFill>
                <a:highlight>
                  <a:schemeClr val="lt1"/>
                </a:highlight>
                <a:latin typeface="Arial"/>
                <a:ea typeface="Arial"/>
                <a:cs typeface="Arial"/>
                <a:sym typeface="Arial"/>
              </a:rPr>
              <a:t> í </a:t>
            </a:r>
            <a:r>
              <a:rPr lang="en-US" sz="2100" dirty="0" err="1">
                <a:solidFill>
                  <a:srgbClr val="000000"/>
                </a:solidFill>
                <a:highlight>
                  <a:schemeClr val="lt1"/>
                </a:highlight>
                <a:latin typeface="Arial"/>
                <a:ea typeface="Arial"/>
                <a:cs typeface="Arial"/>
                <a:sym typeface="Arial"/>
              </a:rPr>
              <a:t>kynjajafnréttisbáráttu</a:t>
            </a:r>
            <a:r>
              <a:rPr lang="en-US" sz="2100" dirty="0">
                <a:solidFill>
                  <a:srgbClr val="000000"/>
                </a:solidFill>
                <a:highlight>
                  <a:schemeClr val="lt1"/>
                </a:highlight>
                <a:latin typeface="Arial"/>
                <a:ea typeface="Arial"/>
                <a:cs typeface="Arial"/>
                <a:sym typeface="Arial"/>
              </a:rPr>
              <a:t> </a:t>
            </a:r>
            <a:r>
              <a:rPr lang="en-US" sz="2100" dirty="0" err="1">
                <a:solidFill>
                  <a:srgbClr val="000000"/>
                </a:solidFill>
                <a:highlight>
                  <a:schemeClr val="lt1"/>
                </a:highlight>
                <a:latin typeface="Arial"/>
                <a:ea typeface="Arial"/>
                <a:cs typeface="Arial"/>
                <a:sym typeface="Arial"/>
              </a:rPr>
              <a:t>með</a:t>
            </a:r>
            <a:r>
              <a:rPr lang="en-US" sz="2100" dirty="0">
                <a:solidFill>
                  <a:srgbClr val="000000"/>
                </a:solidFill>
                <a:highlight>
                  <a:schemeClr val="lt1"/>
                </a:highlight>
                <a:latin typeface="Arial"/>
                <a:ea typeface="Arial"/>
                <a:cs typeface="Arial"/>
                <a:sym typeface="Arial"/>
              </a:rPr>
              <a:t> því </a:t>
            </a:r>
            <a:r>
              <a:rPr lang="en-US" sz="2100" dirty="0" err="1">
                <a:solidFill>
                  <a:srgbClr val="000000"/>
                </a:solidFill>
                <a:highlight>
                  <a:schemeClr val="lt1"/>
                </a:highlight>
                <a:latin typeface="Arial"/>
                <a:ea typeface="Arial"/>
                <a:cs typeface="Arial"/>
                <a:sym typeface="Arial"/>
              </a:rPr>
              <a:t>að</a:t>
            </a:r>
            <a:r>
              <a:rPr lang="en-US" sz="2100" dirty="0">
                <a:solidFill>
                  <a:srgbClr val="000000"/>
                </a:solidFill>
                <a:highlight>
                  <a:schemeClr val="lt1"/>
                </a:highlight>
                <a:latin typeface="Arial"/>
                <a:ea typeface="Arial"/>
                <a:cs typeface="Arial"/>
                <a:sym typeface="Arial"/>
              </a:rPr>
              <a:t> </a:t>
            </a:r>
            <a:r>
              <a:rPr lang="en-US" sz="2100" dirty="0" err="1">
                <a:solidFill>
                  <a:srgbClr val="000000"/>
                </a:solidFill>
                <a:highlight>
                  <a:schemeClr val="lt1"/>
                </a:highlight>
                <a:latin typeface="Arial"/>
                <a:ea typeface="Arial"/>
                <a:cs typeface="Arial"/>
                <a:sym typeface="Arial"/>
              </a:rPr>
              <a:t>lát</a:t>
            </a:r>
            <a:r>
              <a:rPr lang="en-US" sz="2100" dirty="0">
                <a:solidFill>
                  <a:srgbClr val="000000"/>
                </a:solidFill>
                <a:highlight>
                  <a:schemeClr val="lt1"/>
                </a:highlight>
                <a:latin typeface="Arial"/>
                <a:ea typeface="Arial"/>
                <a:cs typeface="Arial"/>
                <a:sym typeface="Arial"/>
              </a:rPr>
              <a:t> </a:t>
            </a:r>
            <a:r>
              <a:rPr lang="en-US" sz="2100" dirty="0" err="1">
                <a:solidFill>
                  <a:srgbClr val="000000"/>
                </a:solidFill>
                <a:highlight>
                  <a:schemeClr val="lt1"/>
                </a:highlight>
                <a:latin typeface="Arial"/>
                <a:ea typeface="Arial"/>
                <a:cs typeface="Arial"/>
                <a:sym typeface="Arial"/>
              </a:rPr>
              <a:t>málið</a:t>
            </a:r>
            <a:r>
              <a:rPr lang="en-US" sz="2100" dirty="0">
                <a:solidFill>
                  <a:srgbClr val="000000"/>
                </a:solidFill>
                <a:highlight>
                  <a:schemeClr val="lt1"/>
                </a:highlight>
                <a:latin typeface="Arial"/>
                <a:ea typeface="Arial"/>
                <a:cs typeface="Arial"/>
                <a:sym typeface="Arial"/>
              </a:rPr>
              <a:t> sig </a:t>
            </a:r>
            <a:r>
              <a:rPr lang="en-US" sz="2100" dirty="0" err="1">
                <a:solidFill>
                  <a:srgbClr val="000000"/>
                </a:solidFill>
                <a:highlight>
                  <a:schemeClr val="lt1"/>
                </a:highlight>
                <a:latin typeface="Arial"/>
                <a:ea typeface="Arial"/>
                <a:cs typeface="Arial"/>
                <a:sym typeface="Arial"/>
              </a:rPr>
              <a:t>varða</a:t>
            </a:r>
            <a:r>
              <a:rPr lang="en-US" sz="2100" dirty="0">
                <a:solidFill>
                  <a:srgbClr val="000000"/>
                </a:solidFill>
                <a:highlight>
                  <a:schemeClr val="lt1"/>
                </a:highlight>
                <a:latin typeface="Arial"/>
                <a:ea typeface="Arial"/>
                <a:cs typeface="Arial"/>
                <a:sym typeface="Arial"/>
              </a:rPr>
              <a:t>.</a:t>
            </a:r>
          </a:p>
          <a:p>
            <a:pPr marL="0" lvl="0" indent="0" algn="l" rtl="0">
              <a:lnSpc>
                <a:spcPct val="100000"/>
              </a:lnSpc>
              <a:spcBef>
                <a:spcPts val="360"/>
              </a:spcBef>
              <a:spcAft>
                <a:spcPts val="0"/>
              </a:spcAft>
              <a:buSzPts val="1800"/>
              <a:buNone/>
            </a:pPr>
            <a:endParaRPr sz="2500" dirty="0">
              <a:solidFill>
                <a:srgbClr val="000000"/>
              </a:solidFill>
              <a:highlight>
                <a:schemeClr val="lt1"/>
              </a:highlight>
              <a:latin typeface="Arial"/>
              <a:ea typeface="Arial"/>
              <a:cs typeface="Arial"/>
              <a:sym typeface="Arial"/>
            </a:endParaRPr>
          </a:p>
        </p:txBody>
      </p:sp>
      <p:sp>
        <p:nvSpPr>
          <p:cNvPr id="440" name="Google Shape;440;p55"/>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41" name="Google Shape;441;p55"/>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442" name="Google Shape;442;p55"/>
          <p:cNvPicPr preferRelativeResize="0"/>
          <p:nvPr/>
        </p:nvPicPr>
        <p:blipFill rotWithShape="1">
          <a:blip r:embed="rId4">
            <a:alphaModFix/>
          </a:blip>
          <a:srcRect/>
          <a:stretch/>
        </p:blipFill>
        <p:spPr>
          <a:xfrm>
            <a:off x="7718900" y="6209113"/>
            <a:ext cx="1261242" cy="5847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28"/>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45454"/>
              <a:buNone/>
            </a:pPr>
            <a:r>
              <a:rPr lang="en-US" b="1" dirty="0">
                <a:solidFill>
                  <a:srgbClr val="0070C0"/>
                </a:solidFill>
              </a:rPr>
              <a:t>Hvað er </a:t>
            </a:r>
            <a:r>
              <a:rPr lang="en-US" b="1" dirty="0" err="1">
                <a:solidFill>
                  <a:srgbClr val="0070C0"/>
                </a:solidFill>
              </a:rPr>
              <a:t>átt</a:t>
            </a:r>
            <a:r>
              <a:rPr lang="en-US" b="1" dirty="0">
                <a:solidFill>
                  <a:srgbClr val="0070C0"/>
                </a:solidFill>
              </a:rPr>
              <a:t> við </a:t>
            </a:r>
            <a:r>
              <a:rPr lang="en-US" b="1" dirty="0" err="1">
                <a:solidFill>
                  <a:srgbClr val="0070C0"/>
                </a:solidFill>
              </a:rPr>
              <a:t>með</a:t>
            </a:r>
            <a:r>
              <a:rPr lang="en-US" b="1" dirty="0">
                <a:solidFill>
                  <a:srgbClr val="0070C0"/>
                </a:solidFill>
              </a:rPr>
              <a:t> </a:t>
            </a:r>
            <a:r>
              <a:rPr lang="en-US" b="1" dirty="0" err="1">
                <a:solidFill>
                  <a:srgbClr val="0070C0"/>
                </a:solidFill>
              </a:rPr>
              <a:t>sveigjanleika</a:t>
            </a:r>
            <a:r>
              <a:rPr lang="en-US" b="1" dirty="0">
                <a:solidFill>
                  <a:srgbClr val="0070C0"/>
                </a:solidFill>
              </a:rPr>
              <a:t>?</a:t>
            </a:r>
            <a:r>
              <a:rPr lang="en-US" b="1" dirty="0">
                <a:solidFill>
                  <a:srgbClr val="0070C0"/>
                </a:solidFill>
                <a:highlight>
                  <a:srgbClr val="FFFF00"/>
                </a:highlight>
              </a:rPr>
              <a:t> </a:t>
            </a:r>
            <a:endParaRPr dirty="0"/>
          </a:p>
        </p:txBody>
      </p:sp>
      <p:sp>
        <p:nvSpPr>
          <p:cNvPr id="448" name="Google Shape;448;p28"/>
          <p:cNvSpPr txBox="1">
            <a:spLocks noGrp="1"/>
          </p:cNvSpPr>
          <p:nvPr>
            <p:ph type="body" idx="1"/>
          </p:nvPr>
        </p:nvSpPr>
        <p:spPr>
          <a:xfrm>
            <a:off x="457199" y="1823275"/>
            <a:ext cx="7986351" cy="4302900"/>
          </a:xfrm>
          <a:prstGeom prst="rect">
            <a:avLst/>
          </a:prstGeom>
          <a:noFill/>
          <a:ln>
            <a:noFill/>
          </a:ln>
        </p:spPr>
        <p:txBody>
          <a:bodyPr spcFirstLastPara="1" wrap="square" lIns="91425" tIns="45700" rIns="91425" bIns="45700" anchor="t" anchorCtr="0">
            <a:normAutofit fontScale="92500" lnSpcReduction="10000"/>
          </a:bodyPr>
          <a:lstStyle/>
          <a:p>
            <a:pPr>
              <a:lnSpc>
                <a:spcPct val="115000"/>
              </a:lnSpc>
              <a:spcAft>
                <a:spcPts val="800"/>
              </a:spcAft>
            </a:pPr>
            <a:r>
              <a:rPr lang="is-IS" sz="2382" dirty="0">
                <a:solidFill>
                  <a:srgbClr val="333333"/>
                </a:solidFill>
              </a:rPr>
              <a:t>Tilviksrannsóknir / </a:t>
            </a:r>
            <a:br>
              <a:rPr lang="is-IS" sz="2382" dirty="0">
                <a:solidFill>
                  <a:srgbClr val="333333"/>
                </a:solidFill>
              </a:rPr>
            </a:br>
            <a:r>
              <a:rPr lang="is-IS" sz="2382" dirty="0">
                <a:solidFill>
                  <a:srgbClr val="333333"/>
                </a:solidFill>
              </a:rPr>
              <a:t>Fjölbreytnispjöld</a:t>
            </a:r>
          </a:p>
          <a:p>
            <a:pPr>
              <a:lnSpc>
                <a:spcPct val="115000"/>
              </a:lnSpc>
              <a:spcAft>
                <a:spcPts val="800"/>
              </a:spcAft>
            </a:pPr>
            <a:r>
              <a:rPr lang="en-US" sz="2382" dirty="0" err="1">
                <a:solidFill>
                  <a:srgbClr val="333333"/>
                </a:solidFill>
                <a:latin typeface="Calibri"/>
                <a:ea typeface="Calibri"/>
                <a:cs typeface="Calibri"/>
                <a:sym typeface="Calibri"/>
              </a:rPr>
              <a:t>Sveigjanleiki</a:t>
            </a:r>
            <a:r>
              <a:rPr lang="en-US" sz="2382" dirty="0">
                <a:solidFill>
                  <a:srgbClr val="333333"/>
                </a:solidFill>
                <a:latin typeface="Calibri"/>
                <a:ea typeface="Calibri"/>
                <a:cs typeface="Calibri"/>
                <a:sym typeface="Calibri"/>
              </a:rPr>
              <a:t>, </a:t>
            </a:r>
            <a:br>
              <a:rPr lang="en-US" sz="2382" dirty="0">
                <a:solidFill>
                  <a:srgbClr val="333333"/>
                </a:solidFill>
                <a:latin typeface="Calibri"/>
                <a:ea typeface="Calibri"/>
                <a:cs typeface="Calibri"/>
                <a:sym typeface="Calibri"/>
              </a:rPr>
            </a:br>
            <a:r>
              <a:rPr lang="en-US" sz="2382" dirty="0" err="1">
                <a:solidFill>
                  <a:srgbClr val="333333"/>
                </a:solidFill>
                <a:latin typeface="Calibri"/>
                <a:ea typeface="Calibri"/>
                <a:cs typeface="Calibri"/>
                <a:sym typeface="Calibri"/>
              </a:rPr>
              <a:t>ábyrgð</a:t>
            </a:r>
            <a:r>
              <a:rPr lang="en-US" sz="2382" dirty="0">
                <a:solidFill>
                  <a:srgbClr val="333333"/>
                </a:solidFill>
                <a:latin typeface="Calibri"/>
                <a:ea typeface="Calibri"/>
                <a:cs typeface="Calibri"/>
                <a:sym typeface="Calibri"/>
              </a:rPr>
              <a:t> á </a:t>
            </a:r>
            <a:r>
              <a:rPr lang="en-US" sz="2382" dirty="0" err="1">
                <a:solidFill>
                  <a:srgbClr val="333333"/>
                </a:solidFill>
                <a:latin typeface="Calibri"/>
                <a:ea typeface="Calibri"/>
                <a:cs typeface="Calibri"/>
                <a:sym typeface="Calibri"/>
              </a:rPr>
              <a:t>umönnun</a:t>
            </a:r>
            <a:r>
              <a:rPr lang="en-US" sz="2382" dirty="0">
                <a:solidFill>
                  <a:srgbClr val="333333"/>
                </a:solidFill>
                <a:latin typeface="Calibri"/>
                <a:ea typeface="Calibri"/>
                <a:cs typeface="Calibri"/>
                <a:sym typeface="Calibri"/>
              </a:rPr>
              <a:t>, </a:t>
            </a:r>
            <a:br>
              <a:rPr lang="en-US" sz="2382" dirty="0">
                <a:solidFill>
                  <a:srgbClr val="333333"/>
                </a:solidFill>
                <a:latin typeface="Calibri"/>
                <a:ea typeface="Calibri"/>
                <a:cs typeface="Calibri"/>
                <a:sym typeface="Calibri"/>
              </a:rPr>
            </a:br>
            <a:r>
              <a:rPr lang="en-US" sz="2382" dirty="0" err="1">
                <a:solidFill>
                  <a:srgbClr val="333333"/>
                </a:solidFill>
                <a:latin typeface="Calibri"/>
                <a:ea typeface="Calibri"/>
                <a:cs typeface="Calibri"/>
                <a:sym typeface="Calibri"/>
              </a:rPr>
              <a:t>börn</a:t>
            </a:r>
            <a:endParaRPr lang="en-US" sz="3082" dirty="0"/>
          </a:p>
          <a:p>
            <a:pPr>
              <a:lnSpc>
                <a:spcPct val="115000"/>
              </a:lnSpc>
              <a:spcAft>
                <a:spcPts val="800"/>
              </a:spcAft>
            </a:pPr>
            <a:r>
              <a:rPr lang="en-US" sz="2382" dirty="0" err="1">
                <a:solidFill>
                  <a:srgbClr val="333333"/>
                </a:solidFill>
                <a:latin typeface="Calibri"/>
                <a:ea typeface="Calibri"/>
                <a:cs typeface="Calibri"/>
                <a:sym typeface="Calibri"/>
              </a:rPr>
              <a:t>Aðlögun</a:t>
            </a:r>
            <a:r>
              <a:rPr lang="en-US" sz="2382" dirty="0">
                <a:solidFill>
                  <a:srgbClr val="333333"/>
                </a:solidFill>
                <a:latin typeface="Calibri"/>
                <a:ea typeface="Calibri"/>
                <a:cs typeface="Calibri"/>
                <a:sym typeface="Calibri"/>
              </a:rPr>
              <a:t> </a:t>
            </a:r>
            <a:r>
              <a:rPr lang="en-US" sz="2382" dirty="0" err="1">
                <a:solidFill>
                  <a:srgbClr val="333333"/>
                </a:solidFill>
                <a:latin typeface="Calibri"/>
                <a:ea typeface="Calibri"/>
                <a:cs typeface="Calibri"/>
                <a:sym typeface="Calibri"/>
              </a:rPr>
              <a:t>fyrir</a:t>
            </a:r>
            <a:r>
              <a:rPr lang="en-US" sz="2382" dirty="0">
                <a:solidFill>
                  <a:srgbClr val="333333"/>
                </a:solidFill>
                <a:latin typeface="Calibri"/>
                <a:ea typeface="Calibri"/>
                <a:cs typeface="Calibri"/>
                <a:sym typeface="Calibri"/>
              </a:rPr>
              <a:t> </a:t>
            </a:r>
            <a:r>
              <a:rPr lang="en-US" sz="2382" dirty="0" err="1">
                <a:solidFill>
                  <a:srgbClr val="333333"/>
                </a:solidFill>
                <a:latin typeface="Calibri"/>
                <a:ea typeface="Calibri"/>
                <a:cs typeface="Calibri"/>
                <a:sym typeface="Calibri"/>
              </a:rPr>
              <a:t>fatlaða</a:t>
            </a:r>
            <a:r>
              <a:rPr lang="en-US" sz="2382" dirty="0">
                <a:solidFill>
                  <a:srgbClr val="333333"/>
                </a:solidFill>
                <a:latin typeface="Calibri"/>
                <a:ea typeface="Calibri"/>
                <a:cs typeface="Calibri"/>
                <a:sym typeface="Calibri"/>
              </a:rPr>
              <a:t>,</a:t>
            </a:r>
            <a:br>
              <a:rPr lang="en-US" sz="2382" dirty="0">
                <a:solidFill>
                  <a:srgbClr val="333333"/>
                </a:solidFill>
                <a:latin typeface="Calibri"/>
                <a:ea typeface="Calibri"/>
                <a:cs typeface="Calibri"/>
                <a:sym typeface="Calibri"/>
              </a:rPr>
            </a:br>
            <a:r>
              <a:rPr lang="en-US" sz="2382" dirty="0" err="1">
                <a:solidFill>
                  <a:srgbClr val="333333"/>
                </a:solidFill>
                <a:latin typeface="Calibri"/>
                <a:ea typeface="Calibri"/>
                <a:cs typeface="Calibri"/>
                <a:sym typeface="Calibri"/>
              </a:rPr>
              <a:t>innan</a:t>
            </a:r>
            <a:r>
              <a:rPr lang="en-US" sz="2382" dirty="0">
                <a:solidFill>
                  <a:srgbClr val="333333"/>
                </a:solidFill>
                <a:latin typeface="Calibri"/>
                <a:ea typeface="Calibri"/>
                <a:cs typeface="Calibri"/>
                <a:sym typeface="Calibri"/>
              </a:rPr>
              <a:t> </a:t>
            </a:r>
            <a:r>
              <a:rPr lang="en-US" sz="2382" dirty="0" err="1">
                <a:solidFill>
                  <a:srgbClr val="333333"/>
                </a:solidFill>
                <a:latin typeface="Calibri"/>
                <a:ea typeface="Calibri"/>
                <a:cs typeface="Calibri"/>
                <a:sym typeface="Calibri"/>
              </a:rPr>
              <a:t>skynsamlegra</a:t>
            </a:r>
            <a:br>
              <a:rPr lang="en-US" sz="2382" dirty="0">
                <a:solidFill>
                  <a:srgbClr val="333333"/>
                </a:solidFill>
              </a:rPr>
            </a:br>
            <a:r>
              <a:rPr lang="en-US" sz="2382" dirty="0" err="1">
                <a:solidFill>
                  <a:srgbClr val="333333"/>
                </a:solidFill>
                <a:latin typeface="Calibri"/>
                <a:ea typeface="Calibri"/>
                <a:cs typeface="Calibri"/>
                <a:sym typeface="Calibri"/>
              </a:rPr>
              <a:t>marka</a:t>
            </a:r>
            <a:endParaRPr lang="en-US" sz="2382" dirty="0">
              <a:solidFill>
                <a:srgbClr val="333333"/>
              </a:solidFill>
            </a:endParaRPr>
          </a:p>
          <a:p>
            <a:pPr>
              <a:lnSpc>
                <a:spcPct val="115000"/>
              </a:lnSpc>
              <a:spcAft>
                <a:spcPts val="800"/>
              </a:spcAft>
            </a:pPr>
            <a:r>
              <a:rPr lang="en-US" sz="2382" dirty="0" err="1">
                <a:solidFill>
                  <a:srgbClr val="333333"/>
                </a:solidFill>
              </a:rPr>
              <a:t>Taugakerfafjölbreytni</a:t>
            </a:r>
            <a:br>
              <a:rPr lang="en-US" sz="2382" dirty="0">
                <a:solidFill>
                  <a:srgbClr val="333333"/>
                </a:solidFill>
              </a:rPr>
            </a:br>
            <a:r>
              <a:rPr lang="en-US" sz="2382" dirty="0">
                <a:solidFill>
                  <a:srgbClr val="333333"/>
                </a:solidFill>
              </a:rPr>
              <a:t>(Neurodiversity)</a:t>
            </a:r>
            <a:endParaRPr sz="2382" dirty="0">
              <a:solidFill>
                <a:srgbClr val="333333"/>
              </a:solidFill>
            </a:endParaRPr>
          </a:p>
          <a:p>
            <a:pPr marL="0" lvl="0" indent="0" algn="l" rtl="0">
              <a:lnSpc>
                <a:spcPct val="100000"/>
              </a:lnSpc>
              <a:spcBef>
                <a:spcPts val="1160"/>
              </a:spcBef>
              <a:spcAft>
                <a:spcPts val="0"/>
              </a:spcAft>
              <a:buSzPct val="72000"/>
              <a:buNone/>
            </a:pPr>
            <a:endParaRPr sz="2500" dirty="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ct val="72000"/>
              <a:buNone/>
            </a:pPr>
            <a:endParaRPr sz="2500" dirty="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ct val="72000"/>
              <a:buNone/>
            </a:pPr>
            <a:endParaRPr sz="2500" dirty="0">
              <a:solidFill>
                <a:srgbClr val="000000"/>
              </a:solidFill>
              <a:highlight>
                <a:schemeClr val="lt1"/>
              </a:highlight>
              <a:latin typeface="Arial"/>
              <a:ea typeface="Arial"/>
              <a:cs typeface="Arial"/>
              <a:sym typeface="Arial"/>
            </a:endParaRPr>
          </a:p>
        </p:txBody>
      </p:sp>
      <p:sp>
        <p:nvSpPr>
          <p:cNvPr id="449" name="Google Shape;449;p28"/>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50" name="Google Shape;450;p28"/>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451" name="Google Shape;451;p28"/>
          <p:cNvPicPr preferRelativeResize="0"/>
          <p:nvPr/>
        </p:nvPicPr>
        <p:blipFill rotWithShape="1">
          <a:blip r:embed="rId4">
            <a:alphaModFix/>
          </a:blip>
          <a:srcRect/>
          <a:stretch/>
        </p:blipFill>
        <p:spPr>
          <a:xfrm>
            <a:off x="7718900" y="6209113"/>
            <a:ext cx="1261242" cy="584750"/>
          </a:xfrm>
          <a:prstGeom prst="rect">
            <a:avLst/>
          </a:prstGeom>
          <a:noFill/>
          <a:ln>
            <a:noFill/>
          </a:ln>
        </p:spPr>
      </p:pic>
      <p:pic>
        <p:nvPicPr>
          <p:cNvPr id="453" name="Google Shape;453;p28"/>
          <p:cNvPicPr preferRelativeResize="0"/>
          <p:nvPr/>
        </p:nvPicPr>
        <p:blipFill rotWithShape="1">
          <a:blip r:embed="rId5">
            <a:alphaModFix/>
          </a:blip>
          <a:srcRect/>
          <a:stretch/>
        </p:blipFill>
        <p:spPr>
          <a:xfrm>
            <a:off x="3735400" y="1376737"/>
            <a:ext cx="4708150" cy="4749438"/>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31"/>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sz="3600" b="1" dirty="0" err="1">
                <a:solidFill>
                  <a:srgbClr val="0070C0"/>
                </a:solidFill>
              </a:rPr>
              <a:t>Kostir</a:t>
            </a:r>
            <a:r>
              <a:rPr lang="en-US" sz="3600" b="1" dirty="0">
                <a:solidFill>
                  <a:srgbClr val="0070C0"/>
                </a:solidFill>
              </a:rPr>
              <a:t> </a:t>
            </a:r>
            <a:r>
              <a:rPr lang="en-US" sz="3600" b="1" dirty="0" err="1">
                <a:solidFill>
                  <a:srgbClr val="0070C0"/>
                </a:solidFill>
              </a:rPr>
              <a:t>þess</a:t>
            </a:r>
            <a:r>
              <a:rPr lang="en-US" sz="3600" b="1" dirty="0">
                <a:solidFill>
                  <a:srgbClr val="0070C0"/>
                </a:solidFill>
              </a:rPr>
              <a:t> </a:t>
            </a:r>
            <a:r>
              <a:rPr lang="en-US" sz="3600" b="1" dirty="0" err="1">
                <a:solidFill>
                  <a:srgbClr val="0070C0"/>
                </a:solidFill>
              </a:rPr>
              <a:t>að</a:t>
            </a:r>
            <a:r>
              <a:rPr lang="en-US" sz="3600" b="1" dirty="0">
                <a:solidFill>
                  <a:srgbClr val="0070C0"/>
                </a:solidFill>
              </a:rPr>
              <a:t> </a:t>
            </a:r>
            <a:r>
              <a:rPr lang="en-US" sz="3600" b="1" dirty="0" err="1">
                <a:solidFill>
                  <a:srgbClr val="0070C0"/>
                </a:solidFill>
              </a:rPr>
              <a:t>safna</a:t>
            </a:r>
            <a:r>
              <a:rPr lang="en-US" sz="3600" b="1" dirty="0">
                <a:solidFill>
                  <a:srgbClr val="0070C0"/>
                </a:solidFill>
              </a:rPr>
              <a:t> </a:t>
            </a:r>
            <a:r>
              <a:rPr lang="en-US" sz="3600" b="1" dirty="0" err="1">
                <a:solidFill>
                  <a:srgbClr val="0070C0"/>
                </a:solidFill>
              </a:rPr>
              <a:t>upplýsingum</a:t>
            </a:r>
            <a:r>
              <a:rPr lang="en-US" sz="3600" b="1" dirty="0">
                <a:solidFill>
                  <a:srgbClr val="0070C0"/>
                </a:solidFill>
              </a:rPr>
              <a:t> um </a:t>
            </a:r>
            <a:r>
              <a:rPr lang="en-US" sz="3600" b="1" dirty="0" err="1">
                <a:solidFill>
                  <a:srgbClr val="0070C0"/>
                </a:solidFill>
              </a:rPr>
              <a:t>reynslu</a:t>
            </a:r>
            <a:r>
              <a:rPr lang="en-US" sz="3600" b="1" dirty="0">
                <a:solidFill>
                  <a:srgbClr val="0070C0"/>
                </a:solidFill>
              </a:rPr>
              <a:t> </a:t>
            </a:r>
            <a:r>
              <a:rPr lang="en-US" sz="3600" b="1" dirty="0" err="1">
                <a:solidFill>
                  <a:srgbClr val="0070C0"/>
                </a:solidFill>
              </a:rPr>
              <a:t>innan</a:t>
            </a:r>
            <a:r>
              <a:rPr lang="en-US" sz="3600" b="1" dirty="0">
                <a:solidFill>
                  <a:srgbClr val="0070C0"/>
                </a:solidFill>
              </a:rPr>
              <a:t> </a:t>
            </a:r>
            <a:r>
              <a:rPr lang="en-US" sz="3600" b="1" dirty="0" err="1">
                <a:solidFill>
                  <a:srgbClr val="0070C0"/>
                </a:solidFill>
              </a:rPr>
              <a:t>vinnustaðar</a:t>
            </a:r>
            <a:endParaRPr sz="3600" dirty="0"/>
          </a:p>
        </p:txBody>
      </p:sp>
      <p:sp>
        <p:nvSpPr>
          <p:cNvPr id="459" name="Google Shape;459;p31"/>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lnSpcReduction="10000"/>
          </a:bodyPr>
          <a:lstStyle/>
          <a:p>
            <a:pPr marL="114302" lvl="0" indent="0" algn="l" rtl="0">
              <a:lnSpc>
                <a:spcPct val="100000"/>
              </a:lnSpc>
              <a:spcBef>
                <a:spcPts val="360"/>
              </a:spcBef>
              <a:spcAft>
                <a:spcPts val="0"/>
              </a:spcAft>
              <a:buClr>
                <a:schemeClr val="dk1"/>
              </a:buClr>
              <a:buSzPct val="81081"/>
              <a:buNone/>
            </a:pPr>
            <a:r>
              <a:rPr lang="en-US" sz="2400" dirty="0">
                <a:solidFill>
                  <a:schemeClr val="dk1"/>
                </a:solidFill>
              </a:rPr>
              <a:t>• Getur komið </a:t>
            </a:r>
            <a:r>
              <a:rPr lang="en-US" sz="2400" dirty="0" err="1">
                <a:solidFill>
                  <a:schemeClr val="dk1"/>
                </a:solidFill>
              </a:rPr>
              <a:t>með</a:t>
            </a:r>
            <a:r>
              <a:rPr lang="en-US" sz="2400" dirty="0">
                <a:solidFill>
                  <a:schemeClr val="dk1"/>
                </a:solidFill>
              </a:rPr>
              <a:t> </a:t>
            </a:r>
            <a:r>
              <a:rPr lang="en-US" sz="2400" dirty="0" err="1">
                <a:solidFill>
                  <a:schemeClr val="dk1"/>
                </a:solidFill>
              </a:rPr>
              <a:t>nýja</a:t>
            </a:r>
            <a:r>
              <a:rPr lang="en-US" sz="2400" dirty="0">
                <a:solidFill>
                  <a:schemeClr val="dk1"/>
                </a:solidFill>
              </a:rPr>
              <a:t> </a:t>
            </a:r>
            <a:r>
              <a:rPr lang="en-US" sz="2400" dirty="0" err="1">
                <a:solidFill>
                  <a:schemeClr val="dk1"/>
                </a:solidFill>
              </a:rPr>
              <a:t>hvatningu</a:t>
            </a:r>
            <a:r>
              <a:rPr lang="en-US" sz="2400" dirty="0">
                <a:solidFill>
                  <a:schemeClr val="dk1"/>
                </a:solidFill>
              </a:rPr>
              <a:t> </a:t>
            </a:r>
            <a:r>
              <a:rPr lang="en-US" sz="2400" dirty="0" err="1">
                <a:solidFill>
                  <a:schemeClr val="dk1"/>
                </a:solidFill>
              </a:rPr>
              <a:t>til</a:t>
            </a:r>
            <a:r>
              <a:rPr lang="en-US" sz="2400" dirty="0">
                <a:solidFill>
                  <a:schemeClr val="dk1"/>
                </a:solidFill>
              </a:rPr>
              <a:t> </a:t>
            </a:r>
            <a:r>
              <a:rPr lang="en-US" sz="2400" dirty="0" err="1">
                <a:solidFill>
                  <a:schemeClr val="dk1"/>
                </a:solidFill>
              </a:rPr>
              <a:t>breytinga</a:t>
            </a:r>
            <a:endParaRPr lang="en-US" sz="2400" dirty="0">
              <a:solidFill>
                <a:schemeClr val="dk1"/>
              </a:solidFill>
            </a:endParaRPr>
          </a:p>
          <a:p>
            <a:pPr marL="114302" lvl="0" indent="0" algn="l" rtl="0">
              <a:lnSpc>
                <a:spcPct val="100000"/>
              </a:lnSpc>
              <a:spcBef>
                <a:spcPts val="360"/>
              </a:spcBef>
              <a:spcAft>
                <a:spcPts val="0"/>
              </a:spcAft>
              <a:buClr>
                <a:schemeClr val="dk1"/>
              </a:buClr>
              <a:buSzPct val="81081"/>
              <a:buNone/>
            </a:pPr>
            <a:r>
              <a:rPr lang="en-US" sz="2400" dirty="0">
                <a:solidFill>
                  <a:schemeClr val="dk1"/>
                </a:solidFill>
              </a:rPr>
              <a:t>• </a:t>
            </a:r>
            <a:r>
              <a:rPr lang="en-US" sz="2400" dirty="0" err="1"/>
              <a:t>N</a:t>
            </a:r>
            <a:r>
              <a:rPr lang="en-US" sz="2400" dirty="0" err="1">
                <a:solidFill>
                  <a:schemeClr val="dk1"/>
                </a:solidFill>
              </a:rPr>
              <a:t>ýjar</a:t>
            </a:r>
            <a:r>
              <a:rPr lang="en-US" sz="2400" dirty="0">
                <a:solidFill>
                  <a:schemeClr val="dk1"/>
                </a:solidFill>
              </a:rPr>
              <a:t> </a:t>
            </a:r>
            <a:r>
              <a:rPr lang="en-US" sz="2400" dirty="0" err="1">
                <a:solidFill>
                  <a:schemeClr val="dk1"/>
                </a:solidFill>
              </a:rPr>
              <a:t>upplýsingar</a:t>
            </a:r>
            <a:r>
              <a:rPr lang="en-US" sz="2400" dirty="0">
                <a:solidFill>
                  <a:schemeClr val="dk1"/>
                </a:solidFill>
              </a:rPr>
              <a:t> </a:t>
            </a:r>
            <a:r>
              <a:rPr lang="en-US" sz="2400" dirty="0" err="1">
                <a:solidFill>
                  <a:schemeClr val="dk1"/>
                </a:solidFill>
              </a:rPr>
              <a:t>til</a:t>
            </a:r>
            <a:r>
              <a:rPr lang="en-US" sz="2400" dirty="0">
                <a:solidFill>
                  <a:schemeClr val="dk1"/>
                </a:solidFill>
              </a:rPr>
              <a:t> </a:t>
            </a:r>
            <a:r>
              <a:rPr lang="en-US" sz="2400" dirty="0" err="1">
                <a:solidFill>
                  <a:schemeClr val="dk1"/>
                </a:solidFill>
              </a:rPr>
              <a:t>að</a:t>
            </a:r>
            <a:r>
              <a:rPr lang="en-US" sz="2400" dirty="0">
                <a:solidFill>
                  <a:schemeClr val="dk1"/>
                </a:solidFill>
              </a:rPr>
              <a:t> </a:t>
            </a:r>
            <a:r>
              <a:rPr lang="en-US" sz="2400" dirty="0" err="1">
                <a:solidFill>
                  <a:schemeClr val="dk1"/>
                </a:solidFill>
              </a:rPr>
              <a:t>gefa</a:t>
            </a:r>
            <a:r>
              <a:rPr lang="en-US" sz="2400" dirty="0">
                <a:solidFill>
                  <a:schemeClr val="dk1"/>
                </a:solidFill>
              </a:rPr>
              <a:t> </a:t>
            </a:r>
            <a:r>
              <a:rPr lang="en-US" sz="2400" dirty="0" err="1">
                <a:solidFill>
                  <a:schemeClr val="dk1"/>
                </a:solidFill>
              </a:rPr>
              <a:t>betri</a:t>
            </a:r>
            <a:r>
              <a:rPr lang="en-US" sz="2400" dirty="0">
                <a:solidFill>
                  <a:schemeClr val="dk1"/>
                </a:solidFill>
              </a:rPr>
              <a:t> </a:t>
            </a:r>
            <a:r>
              <a:rPr lang="en-US" sz="2400" dirty="0" err="1">
                <a:solidFill>
                  <a:schemeClr val="dk1"/>
                </a:solidFill>
              </a:rPr>
              <a:t>mynd</a:t>
            </a:r>
            <a:r>
              <a:rPr lang="en-US" sz="2400" dirty="0">
                <a:solidFill>
                  <a:schemeClr val="dk1"/>
                </a:solidFill>
              </a:rPr>
              <a:t> </a:t>
            </a:r>
            <a:r>
              <a:rPr lang="en-US" sz="2400" dirty="0" err="1">
                <a:solidFill>
                  <a:schemeClr val="dk1"/>
                </a:solidFill>
              </a:rPr>
              <a:t>af</a:t>
            </a:r>
            <a:r>
              <a:rPr lang="en-US" sz="2400" dirty="0">
                <a:solidFill>
                  <a:schemeClr val="dk1"/>
                </a:solidFill>
              </a:rPr>
              <a:t> </a:t>
            </a:r>
            <a:r>
              <a:rPr lang="en-US" sz="2400" dirty="0" err="1">
                <a:solidFill>
                  <a:schemeClr val="dk1"/>
                </a:solidFill>
              </a:rPr>
              <a:t>vandanum</a:t>
            </a:r>
            <a:endParaRPr lang="en-US" sz="2400" dirty="0">
              <a:solidFill>
                <a:schemeClr val="dk1"/>
              </a:solidFill>
            </a:endParaRPr>
          </a:p>
          <a:p>
            <a:pPr marL="114302" lvl="0" indent="0" algn="l" rtl="0">
              <a:lnSpc>
                <a:spcPct val="100000"/>
              </a:lnSpc>
              <a:spcBef>
                <a:spcPts val="360"/>
              </a:spcBef>
              <a:spcAft>
                <a:spcPts val="0"/>
              </a:spcAft>
              <a:buClr>
                <a:schemeClr val="dk1"/>
              </a:buClr>
              <a:buSzPct val="81081"/>
              <a:buNone/>
            </a:pPr>
            <a:r>
              <a:rPr lang="en-US" sz="2400" dirty="0">
                <a:solidFill>
                  <a:schemeClr val="dk1"/>
                </a:solidFill>
              </a:rPr>
              <a:t>• Gæti </a:t>
            </a:r>
            <a:r>
              <a:rPr lang="en-US" sz="2400" dirty="0" err="1">
                <a:solidFill>
                  <a:schemeClr val="dk1"/>
                </a:solidFill>
              </a:rPr>
              <a:t>afhjúpað</a:t>
            </a:r>
            <a:r>
              <a:rPr lang="en-US" sz="2400" dirty="0">
                <a:solidFill>
                  <a:schemeClr val="dk1"/>
                </a:solidFill>
              </a:rPr>
              <a:t> </a:t>
            </a:r>
            <a:r>
              <a:rPr lang="en-US" sz="2400" dirty="0" err="1">
                <a:solidFill>
                  <a:schemeClr val="dk1"/>
                </a:solidFill>
              </a:rPr>
              <a:t>vandamál</a:t>
            </a:r>
            <a:r>
              <a:rPr lang="en-US" sz="2400" dirty="0">
                <a:solidFill>
                  <a:schemeClr val="dk1"/>
                </a:solidFill>
              </a:rPr>
              <a:t> </a:t>
            </a:r>
            <a:r>
              <a:rPr lang="en-US" sz="2400" dirty="0" err="1">
                <a:solidFill>
                  <a:schemeClr val="dk1"/>
                </a:solidFill>
              </a:rPr>
              <a:t>eða</a:t>
            </a:r>
            <a:r>
              <a:rPr lang="en-US" sz="2400" dirty="0">
                <a:solidFill>
                  <a:schemeClr val="dk1"/>
                </a:solidFill>
              </a:rPr>
              <a:t> </a:t>
            </a:r>
            <a:r>
              <a:rPr lang="en-US" sz="2400" dirty="0" err="1">
                <a:solidFill>
                  <a:schemeClr val="dk1"/>
                </a:solidFill>
              </a:rPr>
              <a:t>ágreining</a:t>
            </a:r>
            <a:r>
              <a:rPr lang="en-US" sz="2400" dirty="0">
                <a:solidFill>
                  <a:schemeClr val="dk1"/>
                </a:solidFill>
              </a:rPr>
              <a:t> </a:t>
            </a:r>
            <a:r>
              <a:rPr lang="en-US" sz="2400" dirty="0" err="1">
                <a:solidFill>
                  <a:schemeClr val="dk1"/>
                </a:solidFill>
              </a:rPr>
              <a:t>sem</a:t>
            </a:r>
            <a:r>
              <a:rPr lang="en-US" sz="2400" dirty="0">
                <a:solidFill>
                  <a:schemeClr val="dk1"/>
                </a:solidFill>
              </a:rPr>
              <a:t> </a:t>
            </a:r>
            <a:r>
              <a:rPr lang="en-US" sz="2400" dirty="0" err="1">
                <a:solidFill>
                  <a:schemeClr val="dk1"/>
                </a:solidFill>
              </a:rPr>
              <a:t>yfirstjórn</a:t>
            </a:r>
            <a:r>
              <a:rPr lang="en-US" sz="2400" dirty="0">
                <a:solidFill>
                  <a:schemeClr val="dk1"/>
                </a:solidFill>
              </a:rPr>
              <a:t> veit ekki </a:t>
            </a:r>
            <a:r>
              <a:rPr lang="en-US" sz="2400" dirty="0" err="1">
                <a:solidFill>
                  <a:schemeClr val="dk1"/>
                </a:solidFill>
              </a:rPr>
              <a:t>af</a:t>
            </a:r>
            <a:r>
              <a:rPr lang="en-US" sz="2400" dirty="0">
                <a:solidFill>
                  <a:schemeClr val="dk1"/>
                </a:solidFill>
              </a:rPr>
              <a:t>.</a:t>
            </a:r>
          </a:p>
          <a:p>
            <a:pPr marL="114302" lvl="0" indent="0" algn="l" rtl="0">
              <a:lnSpc>
                <a:spcPct val="100000"/>
              </a:lnSpc>
              <a:spcBef>
                <a:spcPts val="360"/>
              </a:spcBef>
              <a:spcAft>
                <a:spcPts val="0"/>
              </a:spcAft>
              <a:buClr>
                <a:schemeClr val="dk1"/>
              </a:buClr>
              <a:buSzPct val="81081"/>
              <a:buNone/>
            </a:pPr>
            <a:r>
              <a:rPr lang="en-US" sz="2400" dirty="0">
                <a:solidFill>
                  <a:schemeClr val="dk1"/>
                </a:solidFill>
              </a:rPr>
              <a:t>• </a:t>
            </a:r>
            <a:r>
              <a:rPr lang="en-US" sz="2400" dirty="0" err="1">
                <a:solidFill>
                  <a:schemeClr val="dk1"/>
                </a:solidFill>
              </a:rPr>
              <a:t>Býður</a:t>
            </a:r>
            <a:r>
              <a:rPr lang="en-US" sz="2400" dirty="0">
                <a:solidFill>
                  <a:schemeClr val="dk1"/>
                </a:solidFill>
              </a:rPr>
              <a:t> </a:t>
            </a:r>
            <a:r>
              <a:rPr lang="en-US" sz="2400" dirty="0" err="1">
                <a:solidFill>
                  <a:schemeClr val="dk1"/>
                </a:solidFill>
              </a:rPr>
              <a:t>upp</a:t>
            </a:r>
            <a:r>
              <a:rPr lang="en-US" sz="2400" dirty="0">
                <a:solidFill>
                  <a:schemeClr val="dk1"/>
                </a:solidFill>
              </a:rPr>
              <a:t> á </a:t>
            </a:r>
            <a:r>
              <a:rPr lang="en-US" sz="2400" dirty="0" err="1">
                <a:solidFill>
                  <a:schemeClr val="dk1"/>
                </a:solidFill>
              </a:rPr>
              <a:t>blæbrigðaríkari</a:t>
            </a:r>
            <a:r>
              <a:rPr lang="en-US" sz="2400" dirty="0">
                <a:solidFill>
                  <a:schemeClr val="dk1"/>
                </a:solidFill>
              </a:rPr>
              <a:t> </a:t>
            </a:r>
            <a:r>
              <a:rPr lang="en-US" sz="2400" dirty="0" err="1">
                <a:solidFill>
                  <a:schemeClr val="dk1"/>
                </a:solidFill>
              </a:rPr>
              <a:t>svörum</a:t>
            </a:r>
            <a:endParaRPr lang="en-US" sz="2400" dirty="0">
              <a:solidFill>
                <a:schemeClr val="dk1"/>
              </a:solidFill>
            </a:endParaRPr>
          </a:p>
          <a:p>
            <a:pPr marL="114302" lvl="0" indent="0" algn="l" rtl="0">
              <a:lnSpc>
                <a:spcPct val="100000"/>
              </a:lnSpc>
              <a:spcBef>
                <a:spcPts val="360"/>
              </a:spcBef>
              <a:spcAft>
                <a:spcPts val="0"/>
              </a:spcAft>
              <a:buClr>
                <a:schemeClr val="dk1"/>
              </a:buClr>
              <a:buSzPct val="81081"/>
              <a:buNone/>
            </a:pPr>
            <a:r>
              <a:rPr lang="en-US" sz="2400" dirty="0">
                <a:solidFill>
                  <a:schemeClr val="dk1"/>
                </a:solidFill>
              </a:rPr>
              <a:t>• </a:t>
            </a:r>
            <a:r>
              <a:rPr lang="en-US" sz="2400" dirty="0" err="1">
                <a:solidFill>
                  <a:schemeClr val="dk1"/>
                </a:solidFill>
              </a:rPr>
              <a:t>Tilgangur</a:t>
            </a:r>
            <a:r>
              <a:rPr lang="en-US" sz="2400" dirty="0">
                <a:solidFill>
                  <a:schemeClr val="dk1"/>
                </a:solidFill>
              </a:rPr>
              <a:t> og samhengi þarf </a:t>
            </a:r>
            <a:r>
              <a:rPr lang="en-US" sz="2400" dirty="0" err="1">
                <a:solidFill>
                  <a:schemeClr val="dk1"/>
                </a:solidFill>
              </a:rPr>
              <a:t>að</a:t>
            </a:r>
            <a:r>
              <a:rPr lang="en-US" sz="2400" dirty="0">
                <a:solidFill>
                  <a:schemeClr val="dk1"/>
                </a:solidFill>
              </a:rPr>
              <a:t> vera </a:t>
            </a:r>
            <a:r>
              <a:rPr lang="en-US" sz="2400" dirty="0" err="1">
                <a:solidFill>
                  <a:schemeClr val="dk1"/>
                </a:solidFill>
              </a:rPr>
              <a:t>skýrt</a:t>
            </a:r>
            <a:r>
              <a:rPr lang="en-US" sz="2400" dirty="0">
                <a:solidFill>
                  <a:schemeClr val="dk1"/>
                </a:solidFill>
              </a:rPr>
              <a:t> </a:t>
            </a:r>
          </a:p>
          <a:p>
            <a:pPr marL="114302" lvl="0" indent="0" algn="l" rtl="0">
              <a:lnSpc>
                <a:spcPct val="100000"/>
              </a:lnSpc>
              <a:spcBef>
                <a:spcPts val="360"/>
              </a:spcBef>
              <a:spcAft>
                <a:spcPts val="0"/>
              </a:spcAft>
              <a:buClr>
                <a:schemeClr val="dk1"/>
              </a:buClr>
              <a:buSzPct val="81081"/>
              <a:buNone/>
            </a:pPr>
            <a:r>
              <a:rPr lang="en-US" sz="2400" dirty="0">
                <a:solidFill>
                  <a:schemeClr val="dk1"/>
                </a:solidFill>
              </a:rPr>
              <a:t>• </a:t>
            </a:r>
            <a:r>
              <a:rPr lang="en-US" sz="2400" dirty="0" err="1">
                <a:solidFill>
                  <a:schemeClr val="dk1"/>
                </a:solidFill>
              </a:rPr>
              <a:t>Forðast</a:t>
            </a:r>
            <a:r>
              <a:rPr lang="en-US" sz="2400" dirty="0">
                <a:solidFill>
                  <a:schemeClr val="dk1"/>
                </a:solidFill>
              </a:rPr>
              <a:t> </a:t>
            </a:r>
            <a:r>
              <a:rPr lang="en-US" sz="2400" dirty="0" err="1">
                <a:solidFill>
                  <a:schemeClr val="dk1"/>
                </a:solidFill>
              </a:rPr>
              <a:t>verkefna</a:t>
            </a:r>
            <a:r>
              <a:rPr lang="en-US" sz="2400" dirty="0">
                <a:solidFill>
                  <a:schemeClr val="dk1"/>
                </a:solidFill>
              </a:rPr>
              <a:t> </a:t>
            </a:r>
            <a:r>
              <a:rPr lang="en-US" sz="2400" dirty="0" err="1">
                <a:solidFill>
                  <a:schemeClr val="dk1"/>
                </a:solidFill>
              </a:rPr>
              <a:t>hugarfar</a:t>
            </a:r>
            <a:r>
              <a:rPr lang="en-US" sz="2400" dirty="0">
                <a:solidFill>
                  <a:schemeClr val="dk1"/>
                </a:solidFill>
              </a:rPr>
              <a:t>.</a:t>
            </a:r>
          </a:p>
          <a:p>
            <a:pPr marL="457200" lvl="0" indent="-228600" algn="l" rtl="0">
              <a:lnSpc>
                <a:spcPct val="100000"/>
              </a:lnSpc>
              <a:spcBef>
                <a:spcPts val="360"/>
              </a:spcBef>
              <a:spcAft>
                <a:spcPts val="0"/>
              </a:spcAft>
              <a:buClr>
                <a:schemeClr val="dk1"/>
              </a:buClr>
              <a:buSzPct val="81081"/>
              <a:buNone/>
            </a:pPr>
            <a:endParaRPr sz="2400" dirty="0">
              <a:solidFill>
                <a:schemeClr val="dk1"/>
              </a:solidFill>
            </a:endParaRPr>
          </a:p>
          <a:p>
            <a:pPr marL="0" lvl="0" indent="0" algn="l" rtl="0">
              <a:lnSpc>
                <a:spcPct val="100000"/>
              </a:lnSpc>
              <a:spcBef>
                <a:spcPts val="360"/>
              </a:spcBef>
              <a:spcAft>
                <a:spcPts val="0"/>
              </a:spcAft>
              <a:buSzPct val="81081"/>
              <a:buNone/>
            </a:pPr>
            <a:r>
              <a:rPr lang="en-US" sz="2400" dirty="0" err="1">
                <a:solidFill>
                  <a:schemeClr val="dk1"/>
                </a:solidFill>
              </a:rPr>
              <a:t>Gagnasöfnun</a:t>
            </a:r>
            <a:r>
              <a:rPr lang="en-US" sz="2400" dirty="0">
                <a:solidFill>
                  <a:schemeClr val="dk1"/>
                </a:solidFill>
              </a:rPr>
              <a:t>: Þarf </a:t>
            </a:r>
            <a:r>
              <a:rPr lang="en-US" sz="2400" dirty="0" err="1">
                <a:solidFill>
                  <a:schemeClr val="dk1"/>
                </a:solidFill>
              </a:rPr>
              <a:t>að</a:t>
            </a:r>
            <a:r>
              <a:rPr lang="en-US" sz="2400" dirty="0">
                <a:solidFill>
                  <a:schemeClr val="dk1"/>
                </a:solidFill>
              </a:rPr>
              <a:t> </a:t>
            </a:r>
            <a:r>
              <a:rPr lang="en-US" sz="2400" dirty="0" err="1">
                <a:solidFill>
                  <a:schemeClr val="dk1"/>
                </a:solidFill>
              </a:rPr>
              <a:t>greina</a:t>
            </a:r>
            <a:r>
              <a:rPr lang="en-US" sz="2400" dirty="0">
                <a:solidFill>
                  <a:schemeClr val="dk1"/>
                </a:solidFill>
              </a:rPr>
              <a:t> </a:t>
            </a:r>
            <a:r>
              <a:rPr lang="en-US" sz="2400" dirty="0" err="1">
                <a:solidFill>
                  <a:schemeClr val="dk1"/>
                </a:solidFill>
              </a:rPr>
              <a:t>upplýsingarnar</a:t>
            </a:r>
            <a:r>
              <a:rPr lang="en-US" sz="2400" dirty="0">
                <a:solidFill>
                  <a:schemeClr val="dk1"/>
                </a:solidFill>
              </a:rPr>
              <a:t> og </a:t>
            </a:r>
            <a:r>
              <a:rPr lang="en-US" sz="2400" dirty="0" err="1">
                <a:solidFill>
                  <a:schemeClr val="dk1"/>
                </a:solidFill>
              </a:rPr>
              <a:t>grípa</a:t>
            </a:r>
            <a:r>
              <a:rPr lang="en-US" sz="2400" dirty="0">
                <a:solidFill>
                  <a:schemeClr val="dk1"/>
                </a:solidFill>
              </a:rPr>
              <a:t> síðan </a:t>
            </a:r>
            <a:r>
              <a:rPr lang="en-US" sz="2400" dirty="0" err="1">
                <a:solidFill>
                  <a:schemeClr val="dk1"/>
                </a:solidFill>
              </a:rPr>
              <a:t>til</a:t>
            </a:r>
            <a:r>
              <a:rPr lang="en-US" sz="2400" dirty="0">
                <a:solidFill>
                  <a:schemeClr val="dk1"/>
                </a:solidFill>
              </a:rPr>
              <a:t> </a:t>
            </a:r>
            <a:r>
              <a:rPr lang="en-US" sz="2400" dirty="0" err="1">
                <a:solidFill>
                  <a:schemeClr val="dk1"/>
                </a:solidFill>
              </a:rPr>
              <a:t>aðgerða</a:t>
            </a:r>
            <a:endParaRPr lang="is-IS" sz="18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114300" indent="0">
              <a:lnSpc>
                <a:spcPct val="115000"/>
              </a:lnSpc>
              <a:spcAft>
                <a:spcPts val="800"/>
              </a:spcAft>
              <a:buNone/>
            </a:pPr>
            <a:r>
              <a:rPr lang="is-IS" sz="18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Grípa til aðgerða og innleiða áætlanir um breytingar nokkuð fljótt</a:t>
            </a:r>
            <a:endParaRPr lang="is-I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360"/>
              </a:spcBef>
              <a:spcAft>
                <a:spcPts val="0"/>
              </a:spcAft>
              <a:buSzPct val="77837"/>
              <a:buNone/>
            </a:pPr>
            <a:endParaRPr sz="2500" dirty="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ct val="77837"/>
              <a:buNone/>
            </a:pPr>
            <a:endParaRPr sz="2500" dirty="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ct val="77837"/>
              <a:buNone/>
            </a:pPr>
            <a:endParaRPr sz="2500" dirty="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ct val="77837"/>
              <a:buNone/>
            </a:pPr>
            <a:endParaRPr sz="2500" dirty="0">
              <a:solidFill>
                <a:srgbClr val="000000"/>
              </a:solidFill>
              <a:highlight>
                <a:schemeClr val="lt1"/>
              </a:highlight>
              <a:latin typeface="Arial"/>
              <a:ea typeface="Arial"/>
              <a:cs typeface="Arial"/>
              <a:sym typeface="Arial"/>
            </a:endParaRPr>
          </a:p>
        </p:txBody>
      </p:sp>
      <p:sp>
        <p:nvSpPr>
          <p:cNvPr id="460" name="Google Shape;460;p31"/>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61" name="Google Shape;461;p31"/>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462" name="Google Shape;462;p31"/>
          <p:cNvPicPr preferRelativeResize="0"/>
          <p:nvPr/>
        </p:nvPicPr>
        <p:blipFill rotWithShape="1">
          <a:blip r:embed="rId4">
            <a:alphaModFix/>
          </a:blip>
          <a:srcRect/>
          <a:stretch/>
        </p:blipFill>
        <p:spPr>
          <a:xfrm>
            <a:off x="7718900" y="6209113"/>
            <a:ext cx="1261242" cy="5847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56"/>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sz="3600" dirty="0" err="1"/>
              <a:t>Umræður</a:t>
            </a:r>
            <a:r>
              <a:rPr lang="en-US" sz="3600" dirty="0"/>
              <a:t> </a:t>
            </a:r>
            <a:r>
              <a:rPr lang="en-US" sz="3600" dirty="0" err="1"/>
              <a:t>raundæmi</a:t>
            </a:r>
            <a:r>
              <a:rPr lang="en-US" sz="3600" dirty="0"/>
              <a:t> - </a:t>
            </a:r>
            <a:r>
              <a:rPr lang="en-US" sz="3600" dirty="0" err="1"/>
              <a:t>fjölbreytnispjöld</a:t>
            </a:r>
            <a:endParaRPr sz="3600" dirty="0"/>
          </a:p>
        </p:txBody>
      </p:sp>
      <p:sp>
        <p:nvSpPr>
          <p:cNvPr id="468" name="Google Shape;468;p56"/>
          <p:cNvSpPr txBox="1">
            <a:spLocks noGrp="1"/>
          </p:cNvSpPr>
          <p:nvPr>
            <p:ph type="body" idx="1"/>
          </p:nvPr>
        </p:nvSpPr>
        <p:spPr>
          <a:xfrm>
            <a:off x="457200" y="1823275"/>
            <a:ext cx="4506686" cy="4302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60"/>
              </a:spcBef>
              <a:spcAft>
                <a:spcPts val="0"/>
              </a:spcAft>
              <a:buSzPts val="2118"/>
              <a:buNone/>
            </a:pPr>
            <a:endParaRPr sz="2500" dirty="0">
              <a:solidFill>
                <a:srgbClr val="000000"/>
              </a:solidFill>
              <a:highlight>
                <a:schemeClr val="lt1"/>
              </a:highlight>
              <a:latin typeface="Arial"/>
              <a:ea typeface="Arial"/>
              <a:cs typeface="Arial"/>
              <a:sym typeface="Arial"/>
            </a:endParaRPr>
          </a:p>
          <a:p>
            <a:pPr marL="457200" lvl="0" indent="-322729" algn="l" rtl="0">
              <a:lnSpc>
                <a:spcPct val="100000"/>
              </a:lnSpc>
              <a:spcBef>
                <a:spcPts val="360"/>
              </a:spcBef>
              <a:spcAft>
                <a:spcPts val="0"/>
              </a:spcAft>
              <a:buClr>
                <a:schemeClr val="dk1"/>
              </a:buClr>
              <a:buSzPts val="2118"/>
              <a:buChar char="•"/>
            </a:pPr>
            <a:r>
              <a:rPr lang="en-US" dirty="0"/>
              <a:t>Andreas</a:t>
            </a:r>
            <a:endParaRPr dirty="0"/>
          </a:p>
          <a:p>
            <a:pPr marL="457200" lvl="0" indent="-188258" algn="l" rtl="0">
              <a:lnSpc>
                <a:spcPct val="100000"/>
              </a:lnSpc>
              <a:spcBef>
                <a:spcPts val="360"/>
              </a:spcBef>
              <a:spcAft>
                <a:spcPts val="0"/>
              </a:spcAft>
              <a:buClr>
                <a:schemeClr val="dk1"/>
              </a:buClr>
              <a:buSzPts val="2118"/>
              <a:buNone/>
            </a:pPr>
            <a:endParaRPr sz="2400" b="0" dirty="0"/>
          </a:p>
          <a:p>
            <a:pPr indent="-322729">
              <a:buSzPts val="2118"/>
            </a:pPr>
            <a:r>
              <a:rPr lang="en-US" dirty="0"/>
              <a:t>Guðrún</a:t>
            </a:r>
          </a:p>
          <a:p>
            <a:pPr marL="457200" lvl="0" indent="-188258" algn="l" rtl="0">
              <a:lnSpc>
                <a:spcPct val="100000"/>
              </a:lnSpc>
              <a:spcBef>
                <a:spcPts val="360"/>
              </a:spcBef>
              <a:spcAft>
                <a:spcPts val="0"/>
              </a:spcAft>
              <a:buClr>
                <a:schemeClr val="dk1"/>
              </a:buClr>
              <a:buSzPts val="2118"/>
              <a:buNone/>
            </a:pPr>
            <a:endParaRPr sz="2400" b="0" dirty="0"/>
          </a:p>
          <a:p>
            <a:pPr marL="457200" lvl="0" indent="-188258" algn="l" rtl="0">
              <a:lnSpc>
                <a:spcPct val="100000"/>
              </a:lnSpc>
              <a:spcBef>
                <a:spcPts val="360"/>
              </a:spcBef>
              <a:spcAft>
                <a:spcPts val="0"/>
              </a:spcAft>
              <a:buClr>
                <a:schemeClr val="dk1"/>
              </a:buClr>
              <a:buSzPts val="2118"/>
              <a:buNone/>
            </a:pPr>
            <a:endParaRPr sz="2400" dirty="0">
              <a:solidFill>
                <a:schemeClr val="dk1"/>
              </a:solidFill>
            </a:endParaRPr>
          </a:p>
          <a:p>
            <a:pPr marL="457200" lvl="0" indent="-188258" algn="l" rtl="0">
              <a:lnSpc>
                <a:spcPct val="100000"/>
              </a:lnSpc>
              <a:spcBef>
                <a:spcPts val="360"/>
              </a:spcBef>
              <a:spcAft>
                <a:spcPts val="0"/>
              </a:spcAft>
              <a:buClr>
                <a:schemeClr val="dk1"/>
              </a:buClr>
              <a:buSzPts val="2118"/>
              <a:buNone/>
            </a:pPr>
            <a:endParaRPr sz="2400" b="0" dirty="0"/>
          </a:p>
          <a:p>
            <a:pPr marL="457200" lvl="0" indent="-188258" algn="l" rtl="0">
              <a:lnSpc>
                <a:spcPct val="100000"/>
              </a:lnSpc>
              <a:spcBef>
                <a:spcPts val="360"/>
              </a:spcBef>
              <a:spcAft>
                <a:spcPts val="0"/>
              </a:spcAft>
              <a:buClr>
                <a:schemeClr val="dk1"/>
              </a:buClr>
              <a:buSzPts val="2118"/>
              <a:buNone/>
            </a:pPr>
            <a:endParaRPr sz="2400" dirty="0">
              <a:solidFill>
                <a:schemeClr val="dk1"/>
              </a:solidFill>
            </a:endParaRPr>
          </a:p>
          <a:p>
            <a:pPr marL="457200" lvl="0" indent="-322729" algn="l" rtl="0">
              <a:lnSpc>
                <a:spcPct val="100000"/>
              </a:lnSpc>
              <a:spcBef>
                <a:spcPts val="360"/>
              </a:spcBef>
              <a:spcAft>
                <a:spcPts val="0"/>
              </a:spcAft>
              <a:buClr>
                <a:schemeClr val="dk1"/>
              </a:buClr>
              <a:buSzPts val="2118"/>
              <a:buChar char="•"/>
            </a:pPr>
            <a:r>
              <a:rPr lang="en-US" sz="2400" b="0" dirty="0" err="1"/>
              <a:t>Samantekt</a:t>
            </a:r>
            <a:r>
              <a:rPr lang="en-US" sz="2400" b="0" dirty="0"/>
              <a:t>.</a:t>
            </a:r>
            <a:endParaRPr sz="2400" b="0" dirty="0">
              <a:solidFill>
                <a:schemeClr val="dk1"/>
              </a:solidFill>
            </a:endParaRPr>
          </a:p>
          <a:p>
            <a:pPr marL="0" lvl="0" indent="0" algn="l" rtl="0">
              <a:lnSpc>
                <a:spcPct val="100000"/>
              </a:lnSpc>
              <a:spcBef>
                <a:spcPts val="360"/>
              </a:spcBef>
              <a:spcAft>
                <a:spcPts val="0"/>
              </a:spcAft>
              <a:buSzPts val="2118"/>
              <a:buNone/>
            </a:pPr>
            <a:endParaRPr sz="2500" dirty="0">
              <a:solidFill>
                <a:srgbClr val="000000"/>
              </a:solidFill>
              <a:highlight>
                <a:schemeClr val="lt1"/>
              </a:highlight>
              <a:latin typeface="Arial"/>
              <a:ea typeface="Arial"/>
              <a:cs typeface="Arial"/>
              <a:sym typeface="Arial"/>
            </a:endParaRPr>
          </a:p>
        </p:txBody>
      </p:sp>
      <p:sp>
        <p:nvSpPr>
          <p:cNvPr id="469" name="Google Shape;469;p56"/>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70" name="Google Shape;470;p56"/>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471" name="Google Shape;471;p56"/>
          <p:cNvPicPr preferRelativeResize="0"/>
          <p:nvPr/>
        </p:nvPicPr>
        <p:blipFill rotWithShape="1">
          <a:blip r:embed="rId4">
            <a:alphaModFix/>
          </a:blip>
          <a:srcRect/>
          <a:stretch/>
        </p:blipFill>
        <p:spPr>
          <a:xfrm>
            <a:off x="7718900" y="6209113"/>
            <a:ext cx="1261242" cy="584750"/>
          </a:xfrm>
          <a:prstGeom prst="rect">
            <a:avLst/>
          </a:prstGeom>
          <a:noFill/>
          <a:ln>
            <a:noFill/>
          </a:ln>
        </p:spPr>
      </p:pic>
      <p:pic>
        <p:nvPicPr>
          <p:cNvPr id="472" name="Google Shape;472;p56" descr="shallow focus photography of books"/>
          <p:cNvPicPr preferRelativeResize="0"/>
          <p:nvPr/>
        </p:nvPicPr>
        <p:blipFill rotWithShape="1">
          <a:blip r:embed="rId5">
            <a:alphaModFix/>
          </a:blip>
          <a:srcRect/>
          <a:stretch/>
        </p:blipFill>
        <p:spPr>
          <a:xfrm>
            <a:off x="4675236" y="1904218"/>
            <a:ext cx="4399065" cy="2925378"/>
          </a:xfrm>
          <a:prstGeom prst="rect">
            <a:avLst/>
          </a:prstGeom>
          <a:solidFill>
            <a:srgbClr val="FFFFFF"/>
          </a:solid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57"/>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b="1" dirty="0" err="1">
                <a:solidFill>
                  <a:srgbClr val="0070C0"/>
                </a:solidFill>
              </a:rPr>
              <a:t>Framundan</a:t>
            </a:r>
            <a:r>
              <a:rPr lang="en-US" b="1" dirty="0">
                <a:solidFill>
                  <a:srgbClr val="0070C0"/>
                </a:solidFill>
              </a:rPr>
              <a:t>:</a:t>
            </a:r>
            <a:endParaRPr dirty="0"/>
          </a:p>
        </p:txBody>
      </p:sp>
      <p:sp>
        <p:nvSpPr>
          <p:cNvPr id="478" name="Google Shape;478;p57"/>
          <p:cNvSpPr txBox="1">
            <a:spLocks noGrp="1"/>
          </p:cNvSpPr>
          <p:nvPr>
            <p:ph type="body" idx="1"/>
          </p:nvPr>
        </p:nvSpPr>
        <p:spPr>
          <a:xfrm>
            <a:off x="457200" y="1823275"/>
            <a:ext cx="4506686" cy="4302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60"/>
              </a:spcBef>
              <a:spcAft>
                <a:spcPts val="0"/>
              </a:spcAft>
              <a:buSzPts val="2118"/>
              <a:buNone/>
            </a:pPr>
            <a:endParaRPr sz="2500" dirty="0">
              <a:solidFill>
                <a:srgbClr val="000000"/>
              </a:solidFill>
              <a:highlight>
                <a:schemeClr val="lt1"/>
              </a:highlight>
              <a:latin typeface="Arial"/>
              <a:ea typeface="Arial"/>
              <a:cs typeface="Arial"/>
              <a:sym typeface="Arial"/>
            </a:endParaRPr>
          </a:p>
          <a:p>
            <a:pPr marL="342900" lvl="0" indent="-342900">
              <a:lnSpc>
                <a:spcPct val="115000"/>
              </a:lnSpc>
              <a:spcAft>
                <a:spcPts val="800"/>
              </a:spcAft>
              <a:buFont typeface="Calibri" panose="020F0502020204030204" pitchFamily="34" charset="0"/>
              <a:buChar char="•"/>
              <a:tabLst>
                <a:tab pos="457200" algn="l"/>
              </a:tabLst>
            </a:pPr>
            <a:r>
              <a:rPr lang="is-IS" sz="20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Kostir sveigjanleika</a:t>
            </a:r>
            <a:r>
              <a:rPr lang="is-IS"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fyrir starfsmenn</a:t>
            </a:r>
          </a:p>
          <a:p>
            <a:pPr marL="342900" lvl="0" indent="-342900">
              <a:lnSpc>
                <a:spcPct val="115000"/>
              </a:lnSpc>
              <a:spcAft>
                <a:spcPts val="800"/>
              </a:spcAft>
              <a:buFont typeface="Calibri" panose="020F0502020204030204" pitchFamily="34" charset="0"/>
              <a:buChar char="•"/>
              <a:tabLst>
                <a:tab pos="457200" algn="l"/>
              </a:tabLst>
            </a:pPr>
            <a:r>
              <a:rPr lang="is-IS" sz="20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Forðast sveigjanleikablekkinguna (</a:t>
            </a:r>
            <a:r>
              <a:rPr lang="is-IS" sz="2000" kern="1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Fake</a:t>
            </a:r>
            <a:r>
              <a:rPr lang="is-IS" sz="20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is-IS" sz="2000" kern="1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Flex</a:t>
            </a:r>
            <a:r>
              <a:rPr lang="is-IS" sz="20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p>
          <a:p>
            <a:pPr marL="342900" lvl="0" indent="-342900">
              <a:lnSpc>
                <a:spcPct val="115000"/>
              </a:lnSpc>
              <a:spcAft>
                <a:spcPts val="800"/>
              </a:spcAft>
              <a:buFont typeface="Calibri" panose="020F0502020204030204" pitchFamily="34" charset="0"/>
              <a:buChar char="•"/>
              <a:tabLst>
                <a:tab pos="457200" algn="l"/>
              </a:tabLst>
            </a:pPr>
            <a:r>
              <a:rPr lang="is-IS" sz="20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Áskorun að laða að umsækjendur og halda starfsfólki.</a:t>
            </a:r>
          </a:p>
        </p:txBody>
      </p:sp>
      <p:sp>
        <p:nvSpPr>
          <p:cNvPr id="479" name="Google Shape;479;p57"/>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80" name="Google Shape;480;p57"/>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481" name="Google Shape;481;p57"/>
          <p:cNvPicPr preferRelativeResize="0"/>
          <p:nvPr/>
        </p:nvPicPr>
        <p:blipFill rotWithShape="1">
          <a:blip r:embed="rId4">
            <a:alphaModFix/>
          </a:blip>
          <a:srcRect/>
          <a:stretch/>
        </p:blipFill>
        <p:spPr>
          <a:xfrm>
            <a:off x="7718900" y="6209113"/>
            <a:ext cx="1261242" cy="584750"/>
          </a:xfrm>
          <a:prstGeom prst="rect">
            <a:avLst/>
          </a:prstGeom>
          <a:noFill/>
          <a:ln>
            <a:noFill/>
          </a:ln>
        </p:spPr>
      </p:pic>
      <p:pic>
        <p:nvPicPr>
          <p:cNvPr id="482" name="Google Shape;482;p57" descr="shallow focus photography of books"/>
          <p:cNvPicPr preferRelativeResize="0"/>
          <p:nvPr/>
        </p:nvPicPr>
        <p:blipFill rotWithShape="1">
          <a:blip r:embed="rId5">
            <a:alphaModFix/>
          </a:blip>
          <a:srcRect/>
          <a:stretch/>
        </p:blipFill>
        <p:spPr>
          <a:xfrm>
            <a:off x="4859235" y="1880883"/>
            <a:ext cx="4399065" cy="2925378"/>
          </a:xfrm>
          <a:prstGeom prst="rect">
            <a:avLst/>
          </a:prstGeom>
          <a:solidFill>
            <a:srgbClr val="FFFFFF"/>
          </a:solid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37"/>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45454"/>
              <a:buNone/>
            </a:pPr>
            <a:r>
              <a:rPr lang="en-US" b="1" dirty="0">
                <a:solidFill>
                  <a:srgbClr val="0070C0"/>
                </a:solidFill>
              </a:rPr>
              <a:t>Hvað er </a:t>
            </a:r>
            <a:r>
              <a:rPr lang="en-US" b="1" dirty="0" err="1">
                <a:solidFill>
                  <a:srgbClr val="0070C0"/>
                </a:solidFill>
              </a:rPr>
              <a:t>sveigjanleikablekking</a:t>
            </a:r>
            <a:r>
              <a:rPr lang="en-US" b="1" dirty="0">
                <a:solidFill>
                  <a:srgbClr val="0070C0"/>
                </a:solidFill>
              </a:rPr>
              <a:t> (e. fake flex)?</a:t>
            </a:r>
            <a:endParaRPr dirty="0"/>
          </a:p>
        </p:txBody>
      </p:sp>
      <p:sp>
        <p:nvSpPr>
          <p:cNvPr id="488" name="Google Shape;488;p37"/>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fontScale="92500"/>
          </a:bodyPr>
          <a:lstStyle/>
          <a:p>
            <a:pPr marL="0" indent="0">
              <a:buSzPct val="77837"/>
              <a:buNone/>
            </a:pPr>
            <a:endParaRPr lang="is-IS"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indent="0">
              <a:buSzPct val="77837"/>
              <a:buNone/>
            </a:pPr>
            <a:r>
              <a:rPr lang="is-I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is-IS" sz="24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Fake-flex</a:t>
            </a:r>
            <a:r>
              <a:rPr lang="is-I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er hugtak búið til af aðstandendum </a:t>
            </a:r>
            <a:r>
              <a:rPr lang="is-IS" sz="24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Flex</a:t>
            </a:r>
            <a:r>
              <a:rPr lang="is-I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is-IS" sz="24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Appeal</a:t>
            </a:r>
            <a:r>
              <a:rPr lang="is-I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herferðarinnar, Anna </a:t>
            </a:r>
            <a:r>
              <a:rPr lang="is-IS" sz="24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Whitehouse</a:t>
            </a:r>
            <a:r>
              <a:rPr lang="is-I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og Matt </a:t>
            </a:r>
            <a:r>
              <a:rPr lang="is-IS" sz="24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Farquharson</a:t>
            </a:r>
            <a:r>
              <a:rPr lang="is-IS" sz="24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 Hugtakið er notað</a:t>
            </a:r>
            <a:r>
              <a:rPr lang="is-I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til að lýsa </a:t>
            </a:r>
            <a:r>
              <a:rPr lang="is-IS" sz="24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heimavinnu án viðeigandi stefnu eða skilgreiningu á vinnustöðum sem krefjast þess að starfsmenn séu stöðugt tengdir eða tiltækir til að vinna</a:t>
            </a:r>
            <a:r>
              <a:rPr lang="is-IS" sz="2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Þetta er ekki í anda raunverulegs sveigjanleika, sem getur falið í sér fjarvinnu auk þess að leyfa starfsmönnum að vinna í áköfum lotum eða í vaktamynstri til að liðka fyrir betra jafnvægi milli vinnu/fjölskyldu eða vinnu/frítíma.</a:t>
            </a:r>
          </a:p>
          <a:p>
            <a:pPr marL="0" lvl="0" indent="0" algn="l" rtl="0">
              <a:lnSpc>
                <a:spcPct val="100000"/>
              </a:lnSpc>
              <a:spcBef>
                <a:spcPts val="360"/>
              </a:spcBef>
              <a:spcAft>
                <a:spcPts val="0"/>
              </a:spcAft>
              <a:buSzPct val="77837"/>
              <a:buNone/>
            </a:pPr>
            <a:endParaRPr sz="2500" dirty="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ct val="102417"/>
              <a:buNone/>
            </a:pPr>
            <a:r>
              <a:rPr lang="en-US" sz="1050" u="sng" dirty="0">
                <a:solidFill>
                  <a:schemeClr val="hlink"/>
                </a:solidFill>
                <a:hlinkClick r:id="rId3"/>
              </a:rPr>
              <a:t>https://techmonitor.ai/leadership/workforce/fake-flex-working-homeworking-covid-19#:~:text=%E2%80%9CFake%2Dflex%E2%80%9D%2C%20a,or%20available%20for%20their%20business</a:t>
            </a:r>
            <a:r>
              <a:rPr lang="en-US" sz="1050" dirty="0"/>
              <a:t>.</a:t>
            </a:r>
            <a:endParaRPr sz="1050" dirty="0"/>
          </a:p>
          <a:p>
            <a:pPr marL="0" lvl="0" indent="0" algn="l" rtl="0">
              <a:lnSpc>
                <a:spcPct val="100000"/>
              </a:lnSpc>
              <a:spcBef>
                <a:spcPts val="360"/>
              </a:spcBef>
              <a:spcAft>
                <a:spcPts val="0"/>
              </a:spcAft>
              <a:buSzPct val="77837"/>
              <a:buNone/>
            </a:pPr>
            <a:endParaRPr sz="2500" dirty="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ct val="77837"/>
              <a:buNone/>
            </a:pPr>
            <a:endParaRPr sz="2500" dirty="0">
              <a:solidFill>
                <a:srgbClr val="000000"/>
              </a:solidFill>
              <a:highlight>
                <a:schemeClr val="lt1"/>
              </a:highlight>
              <a:latin typeface="Arial"/>
              <a:ea typeface="Arial"/>
              <a:cs typeface="Arial"/>
              <a:sym typeface="Arial"/>
            </a:endParaRPr>
          </a:p>
        </p:txBody>
      </p:sp>
      <p:sp>
        <p:nvSpPr>
          <p:cNvPr id="489" name="Google Shape;489;p37"/>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90" name="Google Shape;490;p37"/>
          <p:cNvPicPr preferRelativeResize="0"/>
          <p:nvPr/>
        </p:nvPicPr>
        <p:blipFill rotWithShape="1">
          <a:blip r:embed="rId4">
            <a:alphaModFix/>
          </a:blip>
          <a:srcRect/>
          <a:stretch/>
        </p:blipFill>
        <p:spPr>
          <a:xfrm>
            <a:off x="8181875" y="89649"/>
            <a:ext cx="892426" cy="881527"/>
          </a:xfrm>
          <a:prstGeom prst="rect">
            <a:avLst/>
          </a:prstGeom>
          <a:noFill/>
          <a:ln>
            <a:noFill/>
          </a:ln>
        </p:spPr>
      </p:pic>
      <p:pic>
        <p:nvPicPr>
          <p:cNvPr id="491" name="Google Shape;491;p37"/>
          <p:cNvPicPr preferRelativeResize="0"/>
          <p:nvPr/>
        </p:nvPicPr>
        <p:blipFill rotWithShape="1">
          <a:blip r:embed="rId5">
            <a:alphaModFix/>
          </a:blip>
          <a:srcRect/>
          <a:stretch/>
        </p:blipFill>
        <p:spPr>
          <a:xfrm>
            <a:off x="7718900" y="6209113"/>
            <a:ext cx="1261242" cy="5847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58"/>
          <p:cNvSpPr txBox="1">
            <a:spLocks noGrp="1"/>
          </p:cNvSpPr>
          <p:nvPr>
            <p:ph type="title"/>
          </p:nvPr>
        </p:nvSpPr>
        <p:spPr>
          <a:xfrm>
            <a:off x="457200" y="274650"/>
            <a:ext cx="7655700" cy="1711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ts val="2000"/>
              <a:buNone/>
            </a:pPr>
            <a:r>
              <a:rPr lang="en-US" b="1" dirty="0" err="1">
                <a:solidFill>
                  <a:srgbClr val="0070C0"/>
                </a:solidFill>
              </a:rPr>
              <a:t>Að</a:t>
            </a:r>
            <a:r>
              <a:rPr lang="en-US" b="1" dirty="0">
                <a:solidFill>
                  <a:srgbClr val="0070C0"/>
                </a:solidFill>
              </a:rPr>
              <a:t> </a:t>
            </a:r>
            <a:r>
              <a:rPr lang="en-US" b="1" dirty="0" err="1">
                <a:solidFill>
                  <a:srgbClr val="0070C0"/>
                </a:solidFill>
              </a:rPr>
              <a:t>forðast</a:t>
            </a:r>
            <a:r>
              <a:rPr lang="en-US" b="1" dirty="0">
                <a:solidFill>
                  <a:srgbClr val="0070C0"/>
                </a:solidFill>
              </a:rPr>
              <a:t> </a:t>
            </a:r>
            <a:r>
              <a:rPr lang="en-US" b="1" dirty="0" err="1">
                <a:solidFill>
                  <a:srgbClr val="0070C0"/>
                </a:solidFill>
              </a:rPr>
              <a:t>sveigjanleikablekkinguna</a:t>
            </a:r>
            <a:r>
              <a:rPr lang="en-US" b="1" dirty="0">
                <a:solidFill>
                  <a:srgbClr val="0070C0"/>
                </a:solidFill>
              </a:rPr>
              <a:t>? </a:t>
            </a:r>
            <a:br>
              <a:rPr lang="en-US" b="1" dirty="0">
                <a:solidFill>
                  <a:srgbClr val="0070C0"/>
                </a:solidFill>
              </a:rPr>
            </a:br>
            <a:endParaRPr dirty="0"/>
          </a:p>
        </p:txBody>
      </p:sp>
      <p:sp>
        <p:nvSpPr>
          <p:cNvPr id="497" name="Google Shape;497;p58"/>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120000"/>
              </a:lnSpc>
              <a:spcBef>
                <a:spcPts val="360"/>
              </a:spcBef>
              <a:spcAft>
                <a:spcPts val="0"/>
              </a:spcAft>
              <a:buSzPct val="77837"/>
              <a:buNone/>
            </a:pPr>
            <a:endParaRPr sz="2500" dirty="0">
              <a:solidFill>
                <a:srgbClr val="000000"/>
              </a:solidFill>
              <a:highlight>
                <a:schemeClr val="lt1"/>
              </a:highlight>
              <a:latin typeface="Arial"/>
              <a:ea typeface="Arial"/>
              <a:cs typeface="Arial"/>
              <a:sym typeface="Arial"/>
            </a:endParaRPr>
          </a:p>
          <a:p>
            <a:pPr indent="-457200">
              <a:lnSpc>
                <a:spcPct val="120000"/>
              </a:lnSpc>
              <a:buSzPct val="69498"/>
            </a:pPr>
            <a:r>
              <a:rPr lang="en-US" sz="2800" b="0" i="0" dirty="0" err="1">
                <a:solidFill>
                  <a:srgbClr val="202124"/>
                </a:solidFill>
                <a:latin typeface="arial"/>
                <a:ea typeface="arial"/>
                <a:cs typeface="arial"/>
                <a:sym typeface="arial"/>
              </a:rPr>
              <a:t>Þróa</a:t>
            </a:r>
            <a:r>
              <a:rPr lang="en-US" sz="2800" b="0" i="0" dirty="0">
                <a:solidFill>
                  <a:srgbClr val="202124"/>
                </a:solidFill>
                <a:latin typeface="arial"/>
                <a:ea typeface="arial"/>
                <a:cs typeface="arial"/>
                <a:sym typeface="arial"/>
              </a:rPr>
              <a:t> </a:t>
            </a:r>
            <a:r>
              <a:rPr lang="en-US" sz="2800" b="0" i="0" dirty="0" err="1">
                <a:solidFill>
                  <a:srgbClr val="202124"/>
                </a:solidFill>
                <a:latin typeface="arial"/>
                <a:ea typeface="arial"/>
                <a:cs typeface="arial"/>
                <a:sym typeface="arial"/>
              </a:rPr>
              <a:t>stefnur</a:t>
            </a:r>
            <a:r>
              <a:rPr lang="en-US" sz="2800" b="0" i="0" dirty="0">
                <a:solidFill>
                  <a:srgbClr val="202124"/>
                </a:solidFill>
                <a:latin typeface="arial"/>
                <a:ea typeface="arial"/>
                <a:cs typeface="arial"/>
                <a:sym typeface="arial"/>
              </a:rPr>
              <a:t> </a:t>
            </a:r>
            <a:r>
              <a:rPr lang="en-US" sz="2800" b="0" i="0" dirty="0" err="1">
                <a:solidFill>
                  <a:srgbClr val="202124"/>
                </a:solidFill>
                <a:latin typeface="arial"/>
                <a:ea typeface="arial"/>
                <a:cs typeface="arial"/>
                <a:sym typeface="arial"/>
              </a:rPr>
              <a:t>sem</a:t>
            </a:r>
            <a:r>
              <a:rPr lang="en-US" sz="2800" b="0" i="0" dirty="0">
                <a:solidFill>
                  <a:srgbClr val="202124"/>
                </a:solidFill>
                <a:latin typeface="arial"/>
                <a:ea typeface="arial"/>
                <a:cs typeface="arial"/>
                <a:sym typeface="arial"/>
              </a:rPr>
              <a:t> taka </a:t>
            </a:r>
            <a:r>
              <a:rPr lang="en-US" sz="2800" b="0" i="0" dirty="0" err="1">
                <a:solidFill>
                  <a:srgbClr val="202124"/>
                </a:solidFill>
                <a:latin typeface="arial"/>
                <a:ea typeface="arial"/>
                <a:cs typeface="arial"/>
                <a:sym typeface="arial"/>
              </a:rPr>
              <a:t>tillit</a:t>
            </a:r>
            <a:r>
              <a:rPr lang="en-US" sz="2800" b="0" i="0" dirty="0">
                <a:solidFill>
                  <a:srgbClr val="202124"/>
                </a:solidFill>
                <a:latin typeface="arial"/>
                <a:ea typeface="arial"/>
                <a:cs typeface="arial"/>
                <a:sym typeface="arial"/>
              </a:rPr>
              <a:t> </a:t>
            </a:r>
            <a:r>
              <a:rPr lang="en-US" sz="2800" b="0" i="0" dirty="0" err="1">
                <a:solidFill>
                  <a:srgbClr val="202124"/>
                </a:solidFill>
                <a:latin typeface="arial"/>
                <a:ea typeface="arial"/>
                <a:cs typeface="arial"/>
                <a:sym typeface="arial"/>
              </a:rPr>
              <a:t>til</a:t>
            </a:r>
            <a:r>
              <a:rPr lang="en-US" sz="2800" b="0" i="0" dirty="0">
                <a:solidFill>
                  <a:srgbClr val="202124"/>
                </a:solidFill>
                <a:latin typeface="arial"/>
                <a:ea typeface="arial"/>
                <a:cs typeface="arial"/>
                <a:sym typeface="arial"/>
              </a:rPr>
              <a:t> </a:t>
            </a:r>
            <a:r>
              <a:rPr lang="en-US" sz="2800" b="0" i="0" dirty="0" err="1">
                <a:solidFill>
                  <a:srgbClr val="202124"/>
                </a:solidFill>
                <a:latin typeface="arial"/>
                <a:ea typeface="arial"/>
                <a:cs typeface="arial"/>
                <a:sym typeface="arial"/>
              </a:rPr>
              <a:t>heimavinnu</a:t>
            </a:r>
            <a:r>
              <a:rPr lang="en-US" sz="2800" b="0" i="0" dirty="0">
                <a:solidFill>
                  <a:srgbClr val="202124"/>
                </a:solidFill>
                <a:latin typeface="arial"/>
                <a:ea typeface="arial"/>
                <a:cs typeface="arial"/>
                <a:sym typeface="arial"/>
              </a:rPr>
              <a:t> og </a:t>
            </a:r>
            <a:r>
              <a:rPr lang="en-US" sz="2800" b="0" i="0" dirty="0" err="1">
                <a:solidFill>
                  <a:srgbClr val="202124"/>
                </a:solidFill>
                <a:latin typeface="arial"/>
                <a:ea typeface="arial"/>
                <a:cs typeface="arial"/>
                <a:sym typeface="arial"/>
              </a:rPr>
              <a:t>blandaðrar</a:t>
            </a:r>
            <a:r>
              <a:rPr lang="en-US" sz="2800" b="0" i="0" dirty="0">
                <a:solidFill>
                  <a:srgbClr val="202124"/>
                </a:solidFill>
                <a:latin typeface="arial"/>
                <a:ea typeface="arial"/>
                <a:cs typeface="arial"/>
                <a:sym typeface="arial"/>
              </a:rPr>
              <a:t> vinnu.</a:t>
            </a:r>
          </a:p>
          <a:p>
            <a:pPr indent="-457200">
              <a:lnSpc>
                <a:spcPct val="120000"/>
              </a:lnSpc>
              <a:buSzPct val="69498"/>
            </a:pPr>
            <a:r>
              <a:rPr lang="en-US" sz="2800" b="0" i="0" dirty="0">
                <a:solidFill>
                  <a:srgbClr val="202124"/>
                </a:solidFill>
                <a:latin typeface="arial"/>
                <a:ea typeface="arial"/>
                <a:cs typeface="arial"/>
                <a:sym typeface="arial"/>
              </a:rPr>
              <a:t>Komdu á </a:t>
            </a:r>
            <a:r>
              <a:rPr lang="en-US" sz="2800" b="0" i="0" dirty="0" err="1">
                <a:solidFill>
                  <a:srgbClr val="202124"/>
                </a:solidFill>
                <a:latin typeface="arial"/>
                <a:ea typeface="arial"/>
                <a:cs typeface="arial"/>
                <a:sym typeface="arial"/>
              </a:rPr>
              <a:t>teymisaðferðum</a:t>
            </a:r>
            <a:r>
              <a:rPr lang="en-US" sz="2800" b="0" i="0" dirty="0">
                <a:solidFill>
                  <a:srgbClr val="202124"/>
                </a:solidFill>
                <a:latin typeface="arial"/>
                <a:ea typeface="arial"/>
                <a:cs typeface="arial"/>
                <a:sym typeface="arial"/>
              </a:rPr>
              <a:t> </a:t>
            </a:r>
            <a:r>
              <a:rPr lang="en-US" sz="2800" b="0" i="0" dirty="0" err="1">
                <a:solidFill>
                  <a:srgbClr val="202124"/>
                </a:solidFill>
                <a:latin typeface="arial"/>
                <a:ea typeface="arial"/>
                <a:cs typeface="arial"/>
                <a:sym typeface="arial"/>
              </a:rPr>
              <a:t>sem</a:t>
            </a:r>
            <a:r>
              <a:rPr lang="en-US" sz="2800" b="0" i="0" dirty="0">
                <a:solidFill>
                  <a:srgbClr val="202124"/>
                </a:solidFill>
                <a:latin typeface="arial"/>
                <a:ea typeface="arial"/>
                <a:cs typeface="arial"/>
                <a:sym typeface="arial"/>
              </a:rPr>
              <a:t> </a:t>
            </a:r>
            <a:r>
              <a:rPr lang="en-US" sz="2800" b="0" i="0" dirty="0" err="1">
                <a:solidFill>
                  <a:srgbClr val="202124"/>
                </a:solidFill>
                <a:latin typeface="arial"/>
                <a:ea typeface="arial"/>
                <a:cs typeface="arial"/>
                <a:sym typeface="arial"/>
              </a:rPr>
              <a:t>viðhalda</a:t>
            </a:r>
            <a:r>
              <a:rPr lang="en-US" sz="2800" b="0" i="0" dirty="0">
                <a:solidFill>
                  <a:srgbClr val="202124"/>
                </a:solidFill>
                <a:latin typeface="arial"/>
                <a:ea typeface="arial"/>
                <a:cs typeface="arial"/>
                <a:sym typeface="arial"/>
              </a:rPr>
              <a:t> </a:t>
            </a:r>
            <a:r>
              <a:rPr lang="en-US" sz="2800" b="0" i="0" dirty="0" err="1">
                <a:solidFill>
                  <a:srgbClr val="202124"/>
                </a:solidFill>
                <a:latin typeface="arial"/>
                <a:ea typeface="arial"/>
                <a:cs typeface="arial"/>
                <a:sym typeface="arial"/>
              </a:rPr>
              <a:t>samskiptum</a:t>
            </a:r>
            <a:r>
              <a:rPr lang="en-US" sz="2800" b="0" i="0" dirty="0">
                <a:solidFill>
                  <a:srgbClr val="202124"/>
                </a:solidFill>
                <a:latin typeface="arial"/>
                <a:ea typeface="arial"/>
                <a:cs typeface="arial"/>
                <a:sym typeface="arial"/>
              </a:rPr>
              <a:t> milli </a:t>
            </a:r>
            <a:r>
              <a:rPr lang="en-US" sz="2800" b="0" i="0" dirty="0" err="1">
                <a:solidFill>
                  <a:srgbClr val="202124"/>
                </a:solidFill>
                <a:latin typeface="arial"/>
                <a:ea typeface="arial"/>
                <a:cs typeface="arial"/>
                <a:sym typeface="arial"/>
              </a:rPr>
              <a:t>starfsfólks</a:t>
            </a:r>
            <a:r>
              <a:rPr lang="en-US" sz="2800" b="0" i="0" dirty="0">
                <a:solidFill>
                  <a:srgbClr val="202124"/>
                </a:solidFill>
                <a:latin typeface="arial"/>
                <a:ea typeface="arial"/>
                <a:cs typeface="arial"/>
                <a:sym typeface="arial"/>
              </a:rPr>
              <a:t>, </a:t>
            </a:r>
            <a:r>
              <a:rPr lang="en-US" sz="2800" b="0" i="0" dirty="0" err="1">
                <a:solidFill>
                  <a:srgbClr val="202124"/>
                </a:solidFill>
                <a:latin typeface="arial"/>
                <a:ea typeface="arial"/>
                <a:cs typeface="arial"/>
                <a:sym typeface="arial"/>
              </a:rPr>
              <a:t>reglulegum</a:t>
            </a:r>
            <a:r>
              <a:rPr lang="en-US" sz="2800" b="0" i="0" dirty="0">
                <a:solidFill>
                  <a:srgbClr val="202124"/>
                </a:solidFill>
                <a:latin typeface="arial"/>
                <a:ea typeface="arial"/>
                <a:cs typeface="arial"/>
                <a:sym typeface="arial"/>
              </a:rPr>
              <a:t> </a:t>
            </a:r>
            <a:r>
              <a:rPr lang="en-US" sz="2800" b="0" i="0" dirty="0" err="1">
                <a:solidFill>
                  <a:srgbClr val="202124"/>
                </a:solidFill>
                <a:latin typeface="arial"/>
                <a:ea typeface="arial"/>
                <a:cs typeface="arial"/>
                <a:sym typeface="arial"/>
              </a:rPr>
              <a:t>teymisfundum</a:t>
            </a:r>
            <a:r>
              <a:rPr lang="en-US" sz="2800" b="0" i="0" dirty="0">
                <a:solidFill>
                  <a:srgbClr val="202124"/>
                </a:solidFill>
                <a:latin typeface="arial"/>
                <a:ea typeface="arial"/>
                <a:cs typeface="arial"/>
                <a:sym typeface="arial"/>
              </a:rPr>
              <a:t>, </a:t>
            </a:r>
            <a:r>
              <a:rPr lang="en-US" sz="2800" b="0" i="0" dirty="0" err="1">
                <a:solidFill>
                  <a:srgbClr val="202124"/>
                </a:solidFill>
                <a:latin typeface="arial"/>
                <a:ea typeface="arial"/>
                <a:cs typeface="arial"/>
                <a:sym typeface="arial"/>
              </a:rPr>
              <a:t>netspjalli</a:t>
            </a:r>
            <a:r>
              <a:rPr lang="en-US" sz="2800" b="0" i="0" dirty="0">
                <a:solidFill>
                  <a:srgbClr val="202124"/>
                </a:solidFill>
                <a:latin typeface="arial"/>
                <a:ea typeface="arial"/>
                <a:cs typeface="arial"/>
                <a:sym typeface="arial"/>
              </a:rPr>
              <a:t>, </a:t>
            </a:r>
            <a:r>
              <a:rPr lang="en-US" sz="2800" b="0" i="0" dirty="0" err="1">
                <a:solidFill>
                  <a:srgbClr val="202124"/>
                </a:solidFill>
                <a:latin typeface="arial"/>
                <a:ea typeface="arial"/>
                <a:cs typeface="arial"/>
                <a:sym typeface="arial"/>
              </a:rPr>
              <a:t>rólegum</a:t>
            </a:r>
            <a:r>
              <a:rPr lang="en-US" sz="2800" b="0" i="0" dirty="0">
                <a:solidFill>
                  <a:srgbClr val="202124"/>
                </a:solidFill>
                <a:latin typeface="arial"/>
                <a:ea typeface="arial"/>
                <a:cs typeface="arial"/>
                <a:sym typeface="arial"/>
              </a:rPr>
              <a:t> </a:t>
            </a:r>
            <a:r>
              <a:rPr lang="en-US" sz="2800" b="0" i="0" dirty="0" err="1">
                <a:solidFill>
                  <a:srgbClr val="202124"/>
                </a:solidFill>
                <a:latin typeface="arial"/>
                <a:ea typeface="arial"/>
                <a:cs typeface="arial"/>
                <a:sym typeface="arial"/>
              </a:rPr>
              <a:t>vinnutíma</a:t>
            </a:r>
            <a:r>
              <a:rPr lang="en-US" sz="2800" b="0" i="0" dirty="0">
                <a:solidFill>
                  <a:srgbClr val="202124"/>
                </a:solidFill>
                <a:latin typeface="arial"/>
                <a:ea typeface="arial"/>
                <a:cs typeface="arial"/>
                <a:sym typeface="arial"/>
              </a:rPr>
              <a:t>, Q og A </a:t>
            </a:r>
            <a:r>
              <a:rPr lang="en-US" sz="2800" b="0" i="0" dirty="0" err="1">
                <a:solidFill>
                  <a:srgbClr val="202124"/>
                </a:solidFill>
                <a:latin typeface="arial"/>
                <a:ea typeface="arial"/>
                <a:cs typeface="arial"/>
                <a:sym typeface="arial"/>
              </a:rPr>
              <a:t>fundum</a:t>
            </a:r>
            <a:r>
              <a:rPr lang="en-US" sz="2800" b="0" i="0" dirty="0">
                <a:solidFill>
                  <a:srgbClr val="202124"/>
                </a:solidFill>
                <a:latin typeface="arial"/>
                <a:ea typeface="arial"/>
                <a:cs typeface="arial"/>
                <a:sym typeface="arial"/>
              </a:rPr>
              <a:t>.</a:t>
            </a:r>
          </a:p>
          <a:p>
            <a:pPr indent="-457200">
              <a:lnSpc>
                <a:spcPct val="120000"/>
              </a:lnSpc>
              <a:buSzPct val="69498"/>
            </a:pPr>
            <a:r>
              <a:rPr lang="en-US" sz="2800" dirty="0" err="1">
                <a:solidFill>
                  <a:srgbClr val="202124"/>
                </a:solidFill>
                <a:latin typeface="arial"/>
                <a:ea typeface="arial"/>
                <a:cs typeface="arial"/>
                <a:sym typeface="arial"/>
              </a:rPr>
              <a:t>Finndu</a:t>
            </a:r>
            <a:r>
              <a:rPr lang="en-US" sz="2800" dirty="0">
                <a:solidFill>
                  <a:srgbClr val="202124"/>
                </a:solidFill>
                <a:latin typeface="arial"/>
                <a:ea typeface="arial"/>
                <a:cs typeface="arial"/>
                <a:sym typeface="arial"/>
              </a:rPr>
              <a:t> </a:t>
            </a:r>
            <a:r>
              <a:rPr lang="en-US" sz="2800" dirty="0" err="1">
                <a:solidFill>
                  <a:srgbClr val="202124"/>
                </a:solidFill>
                <a:latin typeface="arial"/>
                <a:ea typeface="arial"/>
                <a:cs typeface="arial"/>
                <a:sym typeface="arial"/>
              </a:rPr>
              <a:t>út</a:t>
            </a:r>
            <a:r>
              <a:rPr lang="en-US" sz="2800" b="0" i="0" dirty="0">
                <a:solidFill>
                  <a:srgbClr val="202124"/>
                </a:solidFill>
                <a:latin typeface="arial"/>
                <a:ea typeface="arial"/>
                <a:cs typeface="arial"/>
                <a:sym typeface="arial"/>
              </a:rPr>
              <a:t> hvaða </a:t>
            </a:r>
            <a:r>
              <a:rPr lang="en-US" sz="2800" b="0" i="0" dirty="0" err="1">
                <a:solidFill>
                  <a:srgbClr val="202124"/>
                </a:solidFill>
                <a:latin typeface="arial"/>
                <a:ea typeface="arial"/>
                <a:cs typeface="arial"/>
                <a:sym typeface="arial"/>
              </a:rPr>
              <a:t>sveigjanleiki</a:t>
            </a:r>
            <a:r>
              <a:rPr lang="en-US" sz="2800" b="0" i="0" dirty="0">
                <a:solidFill>
                  <a:srgbClr val="202124"/>
                </a:solidFill>
                <a:latin typeface="arial"/>
                <a:ea typeface="arial"/>
                <a:cs typeface="arial"/>
                <a:sym typeface="arial"/>
              </a:rPr>
              <a:t> </a:t>
            </a:r>
            <a:r>
              <a:rPr lang="en-US" sz="2800" b="0" i="0" dirty="0" err="1">
                <a:solidFill>
                  <a:srgbClr val="202124"/>
                </a:solidFill>
                <a:latin typeface="arial"/>
                <a:ea typeface="arial"/>
                <a:cs typeface="arial"/>
                <a:sym typeface="arial"/>
              </a:rPr>
              <a:t>gerir</a:t>
            </a:r>
            <a:r>
              <a:rPr lang="en-US" sz="2800" b="0" i="0" dirty="0">
                <a:solidFill>
                  <a:srgbClr val="202124"/>
                </a:solidFill>
                <a:latin typeface="arial"/>
                <a:ea typeface="arial"/>
                <a:cs typeface="arial"/>
                <a:sym typeface="arial"/>
              </a:rPr>
              <a:t> </a:t>
            </a:r>
            <a:r>
              <a:rPr lang="en-US" sz="2800" b="0" i="0" dirty="0" err="1">
                <a:solidFill>
                  <a:srgbClr val="202124"/>
                </a:solidFill>
                <a:latin typeface="arial"/>
                <a:ea typeface="arial"/>
                <a:cs typeface="arial"/>
                <a:sym typeface="arial"/>
              </a:rPr>
              <a:t>þér</a:t>
            </a:r>
            <a:r>
              <a:rPr lang="en-US" sz="2800" b="0" i="0" dirty="0">
                <a:solidFill>
                  <a:srgbClr val="202124"/>
                </a:solidFill>
                <a:latin typeface="arial"/>
                <a:ea typeface="arial"/>
                <a:cs typeface="arial"/>
                <a:sym typeface="arial"/>
              </a:rPr>
              <a:t> </a:t>
            </a:r>
            <a:r>
              <a:rPr lang="en-US" sz="2800" b="0" i="0" dirty="0" err="1">
                <a:solidFill>
                  <a:srgbClr val="202124"/>
                </a:solidFill>
                <a:latin typeface="arial"/>
                <a:ea typeface="arial"/>
                <a:cs typeface="arial"/>
                <a:sym typeface="arial"/>
              </a:rPr>
              <a:t>kleift</a:t>
            </a:r>
            <a:r>
              <a:rPr lang="en-US" sz="2800" b="0" i="0" dirty="0">
                <a:solidFill>
                  <a:srgbClr val="202124"/>
                </a:solidFill>
                <a:latin typeface="arial"/>
                <a:ea typeface="arial"/>
                <a:cs typeface="arial"/>
                <a:sym typeface="arial"/>
              </a:rPr>
              <a:t> </a:t>
            </a:r>
            <a:r>
              <a:rPr lang="en-US" sz="2800" b="0" i="0" dirty="0" err="1">
                <a:solidFill>
                  <a:srgbClr val="202124"/>
                </a:solidFill>
                <a:latin typeface="arial"/>
                <a:ea typeface="arial"/>
                <a:cs typeface="arial"/>
                <a:sym typeface="arial"/>
              </a:rPr>
              <a:t>að</a:t>
            </a:r>
            <a:r>
              <a:rPr lang="en-US" sz="2800" b="0" i="0" dirty="0">
                <a:solidFill>
                  <a:srgbClr val="202124"/>
                </a:solidFill>
                <a:latin typeface="arial"/>
                <a:ea typeface="arial"/>
                <a:cs typeface="arial"/>
                <a:sym typeface="arial"/>
              </a:rPr>
              <a:t> </a:t>
            </a:r>
            <a:r>
              <a:rPr lang="en-US" sz="2800" b="0" i="0" dirty="0" err="1">
                <a:solidFill>
                  <a:srgbClr val="202124"/>
                </a:solidFill>
                <a:latin typeface="arial"/>
                <a:ea typeface="arial"/>
                <a:cs typeface="arial"/>
                <a:sym typeface="arial"/>
              </a:rPr>
              <a:t>ráða</a:t>
            </a:r>
            <a:r>
              <a:rPr lang="en-US" sz="2800" b="0" i="0" dirty="0">
                <a:solidFill>
                  <a:srgbClr val="202124"/>
                </a:solidFill>
                <a:latin typeface="arial"/>
                <a:ea typeface="arial"/>
                <a:cs typeface="arial"/>
                <a:sym typeface="arial"/>
              </a:rPr>
              <a:t> og </a:t>
            </a:r>
            <a:r>
              <a:rPr lang="en-US" sz="2800" b="0" i="0" dirty="0" err="1">
                <a:solidFill>
                  <a:srgbClr val="202124"/>
                </a:solidFill>
                <a:latin typeface="arial"/>
                <a:ea typeface="arial"/>
                <a:cs typeface="arial"/>
                <a:sym typeface="arial"/>
              </a:rPr>
              <a:t>semja</a:t>
            </a:r>
            <a:r>
              <a:rPr lang="en-US" sz="2800" b="0" i="0" dirty="0">
                <a:solidFill>
                  <a:srgbClr val="202124"/>
                </a:solidFill>
                <a:latin typeface="arial"/>
                <a:ea typeface="arial"/>
                <a:cs typeface="arial"/>
                <a:sym typeface="arial"/>
              </a:rPr>
              <a:t> við bestu </a:t>
            </a:r>
            <a:r>
              <a:rPr lang="en-US" sz="2800" b="0" i="0" dirty="0" err="1">
                <a:solidFill>
                  <a:srgbClr val="202124"/>
                </a:solidFill>
                <a:latin typeface="arial"/>
                <a:ea typeface="arial"/>
                <a:cs typeface="arial"/>
                <a:sym typeface="arial"/>
              </a:rPr>
              <a:t>umsækjendur</a:t>
            </a:r>
            <a:r>
              <a:rPr lang="en-US" sz="2800" b="0" i="0" dirty="0">
                <a:solidFill>
                  <a:srgbClr val="202124"/>
                </a:solidFill>
                <a:latin typeface="arial"/>
                <a:ea typeface="arial"/>
                <a:cs typeface="arial"/>
                <a:sym typeface="arial"/>
              </a:rPr>
              <a:t>.</a:t>
            </a:r>
          </a:p>
          <a:p>
            <a:pPr indent="-457200">
              <a:lnSpc>
                <a:spcPct val="120000"/>
              </a:lnSpc>
              <a:buSzPct val="69498"/>
            </a:pPr>
            <a:r>
              <a:rPr lang="en-US" sz="2800" dirty="0" err="1">
                <a:solidFill>
                  <a:srgbClr val="202124"/>
                </a:solidFill>
                <a:latin typeface="arial"/>
                <a:ea typeface="arial"/>
                <a:cs typeface="arial"/>
                <a:sym typeface="arial"/>
              </a:rPr>
              <a:t>Miða</a:t>
            </a:r>
            <a:r>
              <a:rPr lang="en-US" sz="2800" dirty="0">
                <a:solidFill>
                  <a:srgbClr val="202124"/>
                </a:solidFill>
                <a:latin typeface="arial"/>
                <a:ea typeface="arial"/>
                <a:cs typeface="arial"/>
                <a:sym typeface="arial"/>
              </a:rPr>
              <a:t> </a:t>
            </a:r>
            <a:r>
              <a:rPr lang="en-US" sz="2800" b="0" i="0" dirty="0" err="1">
                <a:solidFill>
                  <a:srgbClr val="202124"/>
                </a:solidFill>
                <a:latin typeface="arial"/>
                <a:ea typeface="arial"/>
                <a:cs typeface="arial"/>
                <a:sym typeface="arial"/>
              </a:rPr>
              <a:t>markaðssetningu</a:t>
            </a:r>
            <a:r>
              <a:rPr lang="en-US" sz="2800" b="0" i="0" dirty="0">
                <a:solidFill>
                  <a:srgbClr val="202124"/>
                </a:solidFill>
                <a:latin typeface="arial"/>
                <a:ea typeface="arial"/>
                <a:cs typeface="arial"/>
                <a:sym typeface="arial"/>
              </a:rPr>
              <a:t> við </a:t>
            </a:r>
            <a:r>
              <a:rPr lang="en-US" sz="2800" b="0" i="0" dirty="0" err="1">
                <a:solidFill>
                  <a:srgbClr val="202124"/>
                </a:solidFill>
                <a:latin typeface="arial"/>
                <a:ea typeface="arial"/>
                <a:cs typeface="arial"/>
                <a:sym typeface="arial"/>
              </a:rPr>
              <a:t>ráðningar</a:t>
            </a:r>
            <a:r>
              <a:rPr lang="en-US" sz="2800" b="0" i="0" dirty="0">
                <a:solidFill>
                  <a:srgbClr val="202124"/>
                </a:solidFill>
                <a:latin typeface="arial"/>
                <a:ea typeface="arial"/>
                <a:cs typeface="arial"/>
                <a:sym typeface="arial"/>
              </a:rPr>
              <a:t> við </a:t>
            </a:r>
            <a:r>
              <a:rPr lang="en-US" sz="2800" b="0" i="0" dirty="0" err="1">
                <a:solidFill>
                  <a:srgbClr val="202124"/>
                </a:solidFill>
                <a:latin typeface="arial"/>
                <a:ea typeface="arial"/>
                <a:cs typeface="arial"/>
                <a:sym typeface="arial"/>
              </a:rPr>
              <a:t>mismunandi</a:t>
            </a:r>
            <a:r>
              <a:rPr lang="en-US" sz="2800" b="0" i="0" dirty="0">
                <a:solidFill>
                  <a:srgbClr val="202124"/>
                </a:solidFill>
                <a:latin typeface="arial"/>
                <a:ea typeface="arial"/>
                <a:cs typeface="arial"/>
                <a:sym typeface="arial"/>
              </a:rPr>
              <a:t> </a:t>
            </a:r>
            <a:r>
              <a:rPr lang="en-US" sz="2800" b="0" i="0" dirty="0" err="1">
                <a:solidFill>
                  <a:srgbClr val="202124"/>
                </a:solidFill>
                <a:latin typeface="arial"/>
                <a:ea typeface="arial"/>
                <a:cs typeface="arial"/>
                <a:sym typeface="arial"/>
              </a:rPr>
              <a:t>kynslóðir</a:t>
            </a:r>
            <a:r>
              <a:rPr lang="en-US" sz="2800" b="0" i="0" dirty="0">
                <a:solidFill>
                  <a:srgbClr val="202124"/>
                </a:solidFill>
                <a:latin typeface="arial"/>
                <a:ea typeface="arial"/>
                <a:cs typeface="arial"/>
                <a:sym typeface="arial"/>
              </a:rPr>
              <a:t>.</a:t>
            </a:r>
          </a:p>
          <a:p>
            <a:pPr indent="-457200">
              <a:lnSpc>
                <a:spcPct val="120000"/>
              </a:lnSpc>
              <a:buSzPct val="69498"/>
            </a:pPr>
            <a:r>
              <a:rPr lang="en-US" sz="2800" b="0" i="0" dirty="0" err="1">
                <a:solidFill>
                  <a:srgbClr val="202124"/>
                </a:solidFill>
                <a:latin typeface="arial"/>
                <a:ea typeface="arial"/>
                <a:cs typeface="arial"/>
                <a:sym typeface="arial"/>
              </a:rPr>
              <a:t>Bjóða</a:t>
            </a:r>
            <a:r>
              <a:rPr lang="en-US" sz="2800" b="0" i="0" dirty="0">
                <a:solidFill>
                  <a:srgbClr val="202124"/>
                </a:solidFill>
                <a:latin typeface="arial"/>
                <a:ea typeface="arial"/>
                <a:cs typeface="arial"/>
                <a:sym typeface="arial"/>
              </a:rPr>
              <a:t> </a:t>
            </a:r>
            <a:r>
              <a:rPr lang="en-US" sz="2800" b="0" i="0" dirty="0" err="1">
                <a:solidFill>
                  <a:srgbClr val="202124"/>
                </a:solidFill>
                <a:latin typeface="arial"/>
                <a:ea typeface="arial"/>
                <a:cs typeface="arial"/>
                <a:sym typeface="arial"/>
              </a:rPr>
              <a:t>upp</a:t>
            </a:r>
            <a:r>
              <a:rPr lang="en-US" sz="2800" b="0" i="0" dirty="0">
                <a:solidFill>
                  <a:srgbClr val="202124"/>
                </a:solidFill>
                <a:latin typeface="arial"/>
                <a:ea typeface="arial"/>
                <a:cs typeface="arial"/>
                <a:sym typeface="arial"/>
              </a:rPr>
              <a:t> á </a:t>
            </a:r>
            <a:r>
              <a:rPr lang="en-US" sz="2800" b="0" i="0" dirty="0" err="1">
                <a:solidFill>
                  <a:srgbClr val="202124"/>
                </a:solidFill>
                <a:latin typeface="arial"/>
                <a:ea typeface="arial"/>
                <a:cs typeface="arial"/>
                <a:sym typeface="arial"/>
              </a:rPr>
              <a:t>sveigjanlega</a:t>
            </a:r>
            <a:r>
              <a:rPr lang="en-US" sz="2800" b="0" i="0" dirty="0">
                <a:solidFill>
                  <a:srgbClr val="202124"/>
                </a:solidFill>
                <a:latin typeface="arial"/>
                <a:ea typeface="arial"/>
                <a:cs typeface="arial"/>
                <a:sym typeface="arial"/>
              </a:rPr>
              <a:t> </a:t>
            </a:r>
            <a:r>
              <a:rPr lang="en-US" sz="2800" b="0" i="0" dirty="0" err="1">
                <a:solidFill>
                  <a:srgbClr val="202124"/>
                </a:solidFill>
                <a:latin typeface="arial"/>
                <a:ea typeface="arial"/>
                <a:cs typeface="arial"/>
                <a:sym typeface="arial"/>
              </a:rPr>
              <a:t>fríðindapakka</a:t>
            </a:r>
            <a:r>
              <a:rPr lang="en-US" sz="2800" b="0" i="0" dirty="0">
                <a:solidFill>
                  <a:srgbClr val="202124"/>
                </a:solidFill>
                <a:latin typeface="arial"/>
                <a:ea typeface="arial"/>
                <a:cs typeface="arial"/>
                <a:sym typeface="arial"/>
              </a:rPr>
              <a:t> - </a:t>
            </a:r>
            <a:r>
              <a:rPr lang="en-US" sz="2800" b="0" i="0" dirty="0" err="1">
                <a:solidFill>
                  <a:srgbClr val="202124"/>
                </a:solidFill>
                <a:latin typeface="arial"/>
                <a:ea typeface="arial"/>
                <a:cs typeface="arial"/>
                <a:sym typeface="arial"/>
              </a:rPr>
              <a:t>eftir</a:t>
            </a:r>
            <a:r>
              <a:rPr lang="en-US" sz="2800" b="0" i="0" dirty="0">
                <a:solidFill>
                  <a:srgbClr val="202124"/>
                </a:solidFill>
                <a:latin typeface="arial"/>
                <a:ea typeface="arial"/>
                <a:cs typeface="arial"/>
                <a:sym typeface="arial"/>
              </a:rPr>
              <a:t> </a:t>
            </a:r>
            <a:r>
              <a:rPr lang="en-US" sz="2800" b="0" i="0" dirty="0" err="1">
                <a:solidFill>
                  <a:srgbClr val="202124"/>
                </a:solidFill>
                <a:latin typeface="arial"/>
                <a:ea typeface="arial"/>
                <a:cs typeface="arial"/>
                <a:sym typeface="arial"/>
              </a:rPr>
              <a:t>stærð</a:t>
            </a:r>
            <a:r>
              <a:rPr lang="en-US" sz="2800" b="0" i="0" dirty="0">
                <a:solidFill>
                  <a:srgbClr val="202124"/>
                </a:solidFill>
                <a:latin typeface="arial"/>
                <a:ea typeface="arial"/>
                <a:cs typeface="arial"/>
                <a:sym typeface="arial"/>
              </a:rPr>
              <a:t> </a:t>
            </a:r>
            <a:r>
              <a:rPr lang="en-US" sz="2800" b="0" i="0" dirty="0" err="1">
                <a:solidFill>
                  <a:srgbClr val="202124"/>
                </a:solidFill>
                <a:latin typeface="arial"/>
                <a:ea typeface="arial"/>
                <a:cs typeface="arial"/>
                <a:sym typeface="arial"/>
              </a:rPr>
              <a:t>fyrirtækis</a:t>
            </a:r>
            <a:r>
              <a:rPr lang="en-US" sz="2800" b="0" i="0" dirty="0">
                <a:solidFill>
                  <a:srgbClr val="202124"/>
                </a:solidFill>
                <a:latin typeface="arial"/>
                <a:ea typeface="arial"/>
                <a:cs typeface="arial"/>
                <a:sym typeface="arial"/>
              </a:rPr>
              <a:t> og </a:t>
            </a:r>
            <a:r>
              <a:rPr lang="en-US" sz="2800" b="0" i="0" dirty="0" err="1">
                <a:solidFill>
                  <a:srgbClr val="202124"/>
                </a:solidFill>
                <a:latin typeface="arial"/>
                <a:ea typeface="arial"/>
                <a:cs typeface="arial"/>
                <a:sym typeface="arial"/>
              </a:rPr>
              <a:t>tilföngum</a:t>
            </a:r>
            <a:r>
              <a:rPr lang="en-US" sz="2800" b="0" i="0" dirty="0">
                <a:solidFill>
                  <a:srgbClr val="202124"/>
                </a:solidFill>
                <a:latin typeface="arial"/>
                <a:ea typeface="arial"/>
                <a:cs typeface="arial"/>
                <a:sym typeface="arial"/>
              </a:rPr>
              <a:t>.</a:t>
            </a:r>
            <a:endParaRPr sz="2500" dirty="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ct val="77837"/>
              <a:buNone/>
            </a:pPr>
            <a:endParaRPr sz="2500" dirty="0">
              <a:solidFill>
                <a:srgbClr val="000000"/>
              </a:solidFill>
              <a:highlight>
                <a:schemeClr val="lt1"/>
              </a:highlight>
              <a:latin typeface="Arial"/>
              <a:ea typeface="Arial"/>
              <a:cs typeface="Arial"/>
              <a:sym typeface="Arial"/>
            </a:endParaRPr>
          </a:p>
        </p:txBody>
      </p:sp>
      <p:sp>
        <p:nvSpPr>
          <p:cNvPr id="498" name="Google Shape;498;p58"/>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99" name="Google Shape;499;p58"/>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500" name="Google Shape;500;p58"/>
          <p:cNvPicPr preferRelativeResize="0"/>
          <p:nvPr/>
        </p:nvPicPr>
        <p:blipFill rotWithShape="1">
          <a:blip r:embed="rId4">
            <a:alphaModFix/>
          </a:blip>
          <a:srcRect/>
          <a:stretch/>
        </p:blipFill>
        <p:spPr>
          <a:xfrm>
            <a:off x="7718900" y="6209113"/>
            <a:ext cx="1261242" cy="5847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59"/>
          <p:cNvSpPr txBox="1">
            <a:spLocks noGrp="1"/>
          </p:cNvSpPr>
          <p:nvPr>
            <p:ph type="title"/>
          </p:nvPr>
        </p:nvSpPr>
        <p:spPr>
          <a:xfrm>
            <a:off x="457200" y="399676"/>
            <a:ext cx="7655700" cy="102678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45454"/>
              <a:buNone/>
            </a:pPr>
            <a:r>
              <a:rPr lang="en-US" b="1" dirty="0" err="1">
                <a:solidFill>
                  <a:srgbClr val="0070C0"/>
                </a:solidFill>
              </a:rPr>
              <a:t>Sveigjanleiki</a:t>
            </a:r>
            <a:r>
              <a:rPr lang="en-US" b="1" dirty="0">
                <a:solidFill>
                  <a:srgbClr val="0070C0"/>
                </a:solidFill>
              </a:rPr>
              <a:t> og </a:t>
            </a:r>
            <a:r>
              <a:rPr lang="en-US" b="1" dirty="0" err="1">
                <a:solidFill>
                  <a:srgbClr val="0070C0"/>
                </a:solidFill>
              </a:rPr>
              <a:t>fríðindi</a:t>
            </a:r>
            <a:r>
              <a:rPr lang="en-US" b="1" dirty="0">
                <a:solidFill>
                  <a:srgbClr val="0070C0"/>
                </a:solidFill>
              </a:rPr>
              <a:t> – einhverju við </a:t>
            </a:r>
            <a:r>
              <a:rPr lang="en-US" b="1" dirty="0" err="1">
                <a:solidFill>
                  <a:srgbClr val="0070C0"/>
                </a:solidFill>
              </a:rPr>
              <a:t>að</a:t>
            </a:r>
            <a:r>
              <a:rPr lang="en-US" b="1" dirty="0">
                <a:solidFill>
                  <a:srgbClr val="0070C0"/>
                </a:solidFill>
              </a:rPr>
              <a:t> </a:t>
            </a:r>
            <a:r>
              <a:rPr lang="en-US" b="1" dirty="0" err="1">
                <a:solidFill>
                  <a:srgbClr val="0070C0"/>
                </a:solidFill>
              </a:rPr>
              <a:t>bæta</a:t>
            </a:r>
            <a:r>
              <a:rPr lang="en-US" b="1" dirty="0">
                <a:solidFill>
                  <a:srgbClr val="0070C0"/>
                </a:solidFill>
              </a:rPr>
              <a:t>? </a:t>
            </a:r>
            <a:r>
              <a:rPr lang="en-US" b="1" dirty="0" err="1">
                <a:solidFill>
                  <a:srgbClr val="0070C0"/>
                </a:solidFill>
              </a:rPr>
              <a:t>Hagsmunamat</a:t>
            </a:r>
            <a:r>
              <a:rPr lang="en-US" b="1" dirty="0">
                <a:solidFill>
                  <a:srgbClr val="0070C0"/>
                </a:solidFill>
              </a:rPr>
              <a:t>.</a:t>
            </a:r>
            <a:endParaRPr dirty="0"/>
          </a:p>
        </p:txBody>
      </p:sp>
      <p:sp>
        <p:nvSpPr>
          <p:cNvPr id="506" name="Google Shape;506;p59"/>
          <p:cNvSpPr/>
          <p:nvPr/>
        </p:nvSpPr>
        <p:spPr>
          <a:xfrm>
            <a:off x="473224" y="1440853"/>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507" name="Google Shape;507;p59"/>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508" name="Google Shape;508;p59"/>
          <p:cNvPicPr preferRelativeResize="0"/>
          <p:nvPr/>
        </p:nvPicPr>
        <p:blipFill rotWithShape="1">
          <a:blip r:embed="rId4">
            <a:alphaModFix/>
          </a:blip>
          <a:srcRect/>
          <a:stretch/>
        </p:blipFill>
        <p:spPr>
          <a:xfrm>
            <a:off x="7718900" y="6209113"/>
            <a:ext cx="1261242" cy="584750"/>
          </a:xfrm>
          <a:prstGeom prst="rect">
            <a:avLst/>
          </a:prstGeom>
          <a:noFill/>
          <a:ln>
            <a:noFill/>
          </a:ln>
        </p:spPr>
      </p:pic>
      <p:pic>
        <p:nvPicPr>
          <p:cNvPr id="509" name="Google Shape;509;p59" descr="A picture containing text, outdoor object&#10;&#10;Description automatically generated"/>
          <p:cNvPicPr preferRelativeResize="0"/>
          <p:nvPr/>
        </p:nvPicPr>
        <p:blipFill rotWithShape="1">
          <a:blip r:embed="rId5">
            <a:alphaModFix/>
          </a:blip>
          <a:srcRect b="15139"/>
          <a:stretch/>
        </p:blipFill>
        <p:spPr>
          <a:xfrm>
            <a:off x="1630624" y="1534171"/>
            <a:ext cx="6088276" cy="51663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3"/>
          <p:cNvSpPr txBox="1">
            <a:spLocks noGrp="1"/>
          </p:cNvSpPr>
          <p:nvPr>
            <p:ph type="title"/>
          </p:nvPr>
        </p:nvSpPr>
        <p:spPr>
          <a:xfrm>
            <a:off x="457200" y="398650"/>
            <a:ext cx="7655700" cy="14658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000"/>
              <a:buNone/>
            </a:pPr>
            <a:r>
              <a:rPr lang="en-US" sz="4400" b="1" dirty="0">
                <a:solidFill>
                  <a:srgbClr val="0070C0"/>
                </a:solidFill>
                <a:latin typeface="Arial"/>
                <a:ea typeface="Arial"/>
                <a:cs typeface="Arial"/>
                <a:sym typeface="Arial"/>
              </a:rPr>
              <a:t>Jafnréttisstofa</a:t>
            </a:r>
            <a:br>
              <a:rPr lang="en-US" sz="4400" b="1" dirty="0">
                <a:solidFill>
                  <a:srgbClr val="0070C0"/>
                </a:solidFill>
                <a:latin typeface="Arial"/>
                <a:ea typeface="Arial"/>
                <a:cs typeface="Arial"/>
                <a:sym typeface="Arial"/>
              </a:rPr>
            </a:br>
            <a:endParaRPr dirty="0"/>
          </a:p>
        </p:txBody>
      </p:sp>
      <p:sp>
        <p:nvSpPr>
          <p:cNvPr id="132" name="Google Shape;132;p3"/>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00000"/>
              </a:lnSpc>
              <a:spcBef>
                <a:spcPts val="360"/>
              </a:spcBef>
              <a:spcAft>
                <a:spcPts val="0"/>
              </a:spcAft>
              <a:buSzPct val="77837"/>
              <a:buNone/>
            </a:pPr>
            <a:endParaRPr sz="2500" dirty="0">
              <a:solidFill>
                <a:srgbClr val="000000"/>
              </a:solidFill>
              <a:highlight>
                <a:schemeClr val="lt1"/>
              </a:highlight>
              <a:latin typeface="Arial"/>
              <a:ea typeface="Arial"/>
              <a:cs typeface="Arial"/>
              <a:sym typeface="Arial"/>
            </a:endParaRPr>
          </a:p>
          <a:p>
            <a:pPr marL="457200" lvl="0" indent="-333632" algn="l" rtl="0">
              <a:lnSpc>
                <a:spcPct val="90000"/>
              </a:lnSpc>
              <a:spcBef>
                <a:spcPts val="1000"/>
              </a:spcBef>
              <a:spcAft>
                <a:spcPts val="0"/>
              </a:spcAft>
              <a:buSzPct val="81081"/>
              <a:buChar char="•"/>
            </a:pPr>
            <a:r>
              <a:rPr lang="en-US" sz="2400" dirty="0">
                <a:solidFill>
                  <a:schemeClr val="dk1"/>
                </a:solidFill>
                <a:latin typeface="Arial"/>
                <a:ea typeface="Arial"/>
                <a:cs typeface="Arial"/>
                <a:sym typeface="Arial"/>
              </a:rPr>
              <a:t>Jafnréttisstofa </a:t>
            </a:r>
            <a:r>
              <a:rPr lang="en-US" sz="2400" dirty="0" err="1">
                <a:solidFill>
                  <a:schemeClr val="dk1"/>
                </a:solidFill>
                <a:latin typeface="Arial"/>
                <a:ea typeface="Arial"/>
                <a:cs typeface="Arial"/>
                <a:sym typeface="Arial"/>
              </a:rPr>
              <a:t>annast</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stjórnsýslu</a:t>
            </a:r>
            <a:r>
              <a:rPr lang="en-US" sz="2400" dirty="0">
                <a:solidFill>
                  <a:schemeClr val="dk1"/>
                </a:solidFill>
                <a:latin typeface="Arial"/>
                <a:ea typeface="Arial"/>
                <a:cs typeface="Arial"/>
                <a:sym typeface="Arial"/>
              </a:rPr>
              <a:t> á </a:t>
            </a:r>
            <a:r>
              <a:rPr lang="en-US" sz="2400" dirty="0" err="1">
                <a:solidFill>
                  <a:schemeClr val="dk1"/>
                </a:solidFill>
                <a:latin typeface="Arial"/>
                <a:ea typeface="Arial"/>
                <a:cs typeface="Arial"/>
                <a:sym typeface="Arial"/>
              </a:rPr>
              <a:t>sviði</a:t>
            </a:r>
            <a:r>
              <a:rPr lang="en-US" sz="2400" dirty="0">
                <a:solidFill>
                  <a:schemeClr val="dk1"/>
                </a:solidFill>
                <a:latin typeface="Arial"/>
                <a:ea typeface="Arial"/>
                <a:cs typeface="Arial"/>
                <a:sym typeface="Arial"/>
              </a:rPr>
              <a:t> jafnréttismála í </a:t>
            </a:r>
            <a:r>
              <a:rPr lang="en-US" sz="2400" dirty="0" err="1">
                <a:solidFill>
                  <a:schemeClr val="dk1"/>
                </a:solidFill>
                <a:latin typeface="Arial"/>
                <a:ea typeface="Arial"/>
                <a:cs typeface="Arial"/>
                <a:sym typeface="Arial"/>
              </a:rPr>
              <a:t>samræmi</a:t>
            </a:r>
            <a:r>
              <a:rPr lang="en-US" sz="2400" dirty="0">
                <a:solidFill>
                  <a:schemeClr val="dk1"/>
                </a:solidFill>
                <a:latin typeface="Arial"/>
                <a:ea typeface="Arial"/>
                <a:cs typeface="Arial"/>
                <a:sym typeface="Arial"/>
              </a:rPr>
              <a:t> við </a:t>
            </a:r>
            <a:r>
              <a:rPr lang="en-US" sz="2400" dirty="0" err="1">
                <a:solidFill>
                  <a:schemeClr val="dk1"/>
                </a:solidFill>
                <a:latin typeface="Arial"/>
                <a:ea typeface="Arial"/>
                <a:cs typeface="Arial"/>
                <a:sym typeface="Arial"/>
              </a:rPr>
              <a:t>lög</a:t>
            </a:r>
            <a:r>
              <a:rPr lang="en-US" sz="2400" dirty="0">
                <a:solidFill>
                  <a:schemeClr val="dk1"/>
                </a:solidFill>
                <a:latin typeface="Arial"/>
                <a:ea typeface="Arial"/>
                <a:cs typeface="Arial"/>
                <a:sym typeface="Arial"/>
              </a:rPr>
              <a:t> um </a:t>
            </a:r>
            <a:r>
              <a:rPr lang="en-US" sz="2400" dirty="0" err="1">
                <a:solidFill>
                  <a:schemeClr val="dk1"/>
                </a:solidFill>
                <a:latin typeface="Arial"/>
                <a:ea typeface="Arial"/>
                <a:cs typeface="Arial"/>
                <a:sym typeface="Arial"/>
              </a:rPr>
              <a:t>jafna</a:t>
            </a:r>
            <a:r>
              <a:rPr lang="en-US" sz="2400" dirty="0">
                <a:solidFill>
                  <a:schemeClr val="dk1"/>
                </a:solidFill>
                <a:latin typeface="Arial"/>
                <a:ea typeface="Arial"/>
                <a:cs typeface="Arial"/>
                <a:sym typeface="Arial"/>
              </a:rPr>
              <a:t> stöðu og </a:t>
            </a:r>
            <a:r>
              <a:rPr lang="en-US" sz="2400" dirty="0" err="1">
                <a:solidFill>
                  <a:schemeClr val="dk1"/>
                </a:solidFill>
                <a:latin typeface="Arial"/>
                <a:ea typeface="Arial"/>
                <a:cs typeface="Arial"/>
                <a:sym typeface="Arial"/>
              </a:rPr>
              <a:t>jafnan</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rétt</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kynjanna</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lög</a:t>
            </a:r>
            <a:r>
              <a:rPr lang="en-US" sz="2400" dirty="0">
                <a:solidFill>
                  <a:schemeClr val="dk1"/>
                </a:solidFill>
                <a:latin typeface="Arial"/>
                <a:ea typeface="Arial"/>
                <a:cs typeface="Arial"/>
                <a:sym typeface="Arial"/>
              </a:rPr>
              <a:t> um </a:t>
            </a:r>
            <a:r>
              <a:rPr lang="en-US" sz="2400" dirty="0" err="1">
                <a:solidFill>
                  <a:schemeClr val="dk1"/>
                </a:solidFill>
                <a:latin typeface="Arial"/>
                <a:ea typeface="Arial"/>
                <a:cs typeface="Arial"/>
                <a:sym typeface="Arial"/>
              </a:rPr>
              <a:t>jafna</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meðferð</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utan</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vinnumarkaðar</a:t>
            </a:r>
            <a:r>
              <a:rPr lang="en-US" sz="2400" dirty="0">
                <a:latin typeface="Arial"/>
                <a:ea typeface="Arial"/>
                <a:cs typeface="Arial"/>
                <a:sym typeface="Arial"/>
              </a:rPr>
              <a:t>, </a:t>
            </a:r>
            <a:r>
              <a:rPr lang="en-US" sz="2400" dirty="0">
                <a:solidFill>
                  <a:schemeClr val="dk1"/>
                </a:solidFill>
                <a:latin typeface="Arial"/>
                <a:ea typeface="Arial"/>
                <a:cs typeface="Arial"/>
                <a:sym typeface="Arial"/>
              </a:rPr>
              <a:t>og </a:t>
            </a:r>
            <a:r>
              <a:rPr lang="en-US" sz="2400" dirty="0" err="1">
                <a:solidFill>
                  <a:schemeClr val="dk1"/>
                </a:solidFill>
                <a:latin typeface="Arial"/>
                <a:ea typeface="Arial"/>
                <a:cs typeface="Arial"/>
                <a:sym typeface="Arial"/>
              </a:rPr>
              <a:t>lög</a:t>
            </a:r>
            <a:r>
              <a:rPr lang="en-US" sz="2400" dirty="0">
                <a:solidFill>
                  <a:schemeClr val="dk1"/>
                </a:solidFill>
                <a:latin typeface="Arial"/>
                <a:ea typeface="Arial"/>
                <a:cs typeface="Arial"/>
                <a:sym typeface="Arial"/>
              </a:rPr>
              <a:t> um </a:t>
            </a:r>
            <a:r>
              <a:rPr lang="en-US" sz="2400" dirty="0" err="1">
                <a:solidFill>
                  <a:schemeClr val="dk1"/>
                </a:solidFill>
                <a:latin typeface="Arial"/>
                <a:ea typeface="Arial"/>
                <a:cs typeface="Arial"/>
                <a:sym typeface="Arial"/>
              </a:rPr>
              <a:t>jafna</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meðferð</a:t>
            </a:r>
            <a:r>
              <a:rPr lang="en-US" sz="2400" dirty="0">
                <a:solidFill>
                  <a:schemeClr val="dk1"/>
                </a:solidFill>
                <a:latin typeface="Arial"/>
                <a:ea typeface="Arial"/>
                <a:cs typeface="Arial"/>
                <a:sym typeface="Arial"/>
              </a:rPr>
              <a:t> á vinnumarkaði </a:t>
            </a:r>
            <a:r>
              <a:rPr lang="en-US" sz="2400" dirty="0" err="1">
                <a:solidFill>
                  <a:schemeClr val="dk1"/>
                </a:solidFill>
                <a:latin typeface="Arial"/>
                <a:ea typeface="Arial"/>
                <a:cs typeface="Arial"/>
                <a:sym typeface="Arial"/>
              </a:rPr>
              <a:t>óháð</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kynþætti</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þjóðernisuppruna</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trú</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lífsskoðun</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fötlun</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skertri</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starfsgetu</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aldri</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kynhneigð</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kynvitund</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kyneinkennum</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eða</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kyntjáningu</a:t>
            </a:r>
            <a:r>
              <a:rPr lang="en-US" sz="2400" dirty="0">
                <a:solidFill>
                  <a:schemeClr val="dk1"/>
                </a:solidFill>
                <a:latin typeface="Arial"/>
                <a:ea typeface="Arial"/>
                <a:cs typeface="Arial"/>
                <a:sym typeface="Arial"/>
              </a:rPr>
              <a:t>.</a:t>
            </a:r>
          </a:p>
          <a:p>
            <a:pPr marL="457200" lvl="0" indent="-333632" algn="l" rtl="0">
              <a:lnSpc>
                <a:spcPct val="90000"/>
              </a:lnSpc>
              <a:spcBef>
                <a:spcPts val="1000"/>
              </a:spcBef>
              <a:spcAft>
                <a:spcPts val="0"/>
              </a:spcAft>
              <a:buSzPct val="81081"/>
              <a:buChar char="•"/>
            </a:pPr>
            <a:r>
              <a:rPr lang="en-US" sz="2400" dirty="0">
                <a:solidFill>
                  <a:schemeClr val="dk1"/>
                </a:solidFill>
                <a:latin typeface="Arial"/>
                <a:ea typeface="Arial"/>
                <a:cs typeface="Arial"/>
                <a:sym typeface="Arial"/>
              </a:rPr>
              <a:t>Í því </a:t>
            </a:r>
            <a:r>
              <a:rPr lang="en-US" sz="2400" dirty="0" err="1">
                <a:solidFill>
                  <a:schemeClr val="dk1"/>
                </a:solidFill>
                <a:latin typeface="Arial"/>
                <a:ea typeface="Arial"/>
                <a:cs typeface="Arial"/>
                <a:sym typeface="Arial"/>
              </a:rPr>
              <a:t>felst</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að</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hafa</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eftirlit</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með</a:t>
            </a:r>
            <a:r>
              <a:rPr lang="en-US" sz="2400" dirty="0">
                <a:solidFill>
                  <a:schemeClr val="dk1"/>
                </a:solidFill>
                <a:latin typeface="Arial"/>
                <a:ea typeface="Arial"/>
                <a:cs typeface="Arial"/>
                <a:sym typeface="Arial"/>
              </a:rPr>
              <a:t> framkvæmd </a:t>
            </a:r>
            <a:r>
              <a:rPr lang="en-US" sz="2400" dirty="0" err="1">
                <a:solidFill>
                  <a:schemeClr val="dk1"/>
                </a:solidFill>
                <a:latin typeface="Arial"/>
                <a:ea typeface="Arial"/>
                <a:cs typeface="Arial"/>
                <a:sym typeface="Arial"/>
              </a:rPr>
              <a:t>laganna</a:t>
            </a:r>
            <a:r>
              <a:rPr lang="en-US" sz="2400" dirty="0">
                <a:solidFill>
                  <a:schemeClr val="dk1"/>
                </a:solidFill>
                <a:latin typeface="Arial"/>
                <a:ea typeface="Arial"/>
                <a:cs typeface="Arial"/>
                <a:sym typeface="Arial"/>
              </a:rPr>
              <a:t>, sjá um </a:t>
            </a:r>
            <a:r>
              <a:rPr lang="en-US" sz="2400" dirty="0" err="1">
                <a:solidFill>
                  <a:schemeClr val="dk1"/>
                </a:solidFill>
                <a:latin typeface="Arial"/>
                <a:ea typeface="Arial"/>
                <a:cs typeface="Arial"/>
                <a:sym typeface="Arial"/>
              </a:rPr>
              <a:t>fræðslu</a:t>
            </a:r>
            <a:r>
              <a:rPr lang="en-US" sz="2400" dirty="0">
                <a:solidFill>
                  <a:schemeClr val="dk1"/>
                </a:solidFill>
                <a:latin typeface="Arial"/>
                <a:ea typeface="Arial"/>
                <a:cs typeface="Arial"/>
                <a:sym typeface="Arial"/>
              </a:rPr>
              <a:t> og </a:t>
            </a:r>
            <a:r>
              <a:rPr lang="en-US" sz="2400" dirty="0" err="1">
                <a:solidFill>
                  <a:schemeClr val="dk1"/>
                </a:solidFill>
                <a:latin typeface="Arial"/>
                <a:ea typeface="Arial"/>
                <a:cs typeface="Arial"/>
                <a:sym typeface="Arial"/>
              </a:rPr>
              <a:t>upplýsingastarfsemi</a:t>
            </a:r>
            <a:r>
              <a:rPr lang="en-US" sz="2400" dirty="0">
                <a:solidFill>
                  <a:schemeClr val="dk1"/>
                </a:solidFill>
                <a:latin typeface="Arial"/>
                <a:ea typeface="Arial"/>
                <a:cs typeface="Arial"/>
                <a:sym typeface="Arial"/>
              </a:rPr>
              <a:t>, veita Ráðgjöf og aðstoða, </a:t>
            </a:r>
            <a:r>
              <a:rPr lang="en-US" sz="2400" dirty="0" err="1">
                <a:solidFill>
                  <a:schemeClr val="dk1"/>
                </a:solidFill>
                <a:latin typeface="Arial"/>
                <a:ea typeface="Arial"/>
                <a:cs typeface="Arial"/>
                <a:sym typeface="Arial"/>
              </a:rPr>
              <a:t>koma</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með</a:t>
            </a:r>
            <a:r>
              <a:rPr lang="en-US" sz="2400" dirty="0">
                <a:solidFill>
                  <a:schemeClr val="dk1"/>
                </a:solidFill>
                <a:latin typeface="Arial"/>
                <a:ea typeface="Arial"/>
                <a:cs typeface="Arial"/>
                <a:sym typeface="Arial"/>
              </a:rPr>
              <a:t> ábendingar og </a:t>
            </a:r>
            <a:r>
              <a:rPr lang="en-US" sz="2400" dirty="0" err="1">
                <a:solidFill>
                  <a:schemeClr val="dk1"/>
                </a:solidFill>
                <a:latin typeface="Arial"/>
                <a:ea typeface="Arial"/>
                <a:cs typeface="Arial"/>
                <a:sym typeface="Arial"/>
              </a:rPr>
              <a:t>tillögur</a:t>
            </a:r>
            <a:r>
              <a:rPr lang="en-US" sz="2400" dirty="0">
                <a:solidFill>
                  <a:schemeClr val="dk1"/>
                </a:solidFill>
                <a:latin typeface="Arial"/>
                <a:ea typeface="Arial"/>
                <a:cs typeface="Arial"/>
                <a:sym typeface="Arial"/>
              </a:rPr>
              <a:t> um aðgerðir, </a:t>
            </a:r>
            <a:r>
              <a:rPr lang="en-US" sz="2400" dirty="0" err="1">
                <a:solidFill>
                  <a:schemeClr val="dk1"/>
                </a:solidFill>
                <a:latin typeface="Arial"/>
                <a:ea typeface="Arial"/>
                <a:cs typeface="Arial"/>
                <a:sym typeface="Arial"/>
              </a:rPr>
              <a:t>hvetja</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til</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virkrar</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þátttöku</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allra</a:t>
            </a:r>
            <a:r>
              <a:rPr lang="en-US" sz="2400" dirty="0">
                <a:solidFill>
                  <a:schemeClr val="dk1"/>
                </a:solidFill>
                <a:latin typeface="Arial"/>
                <a:ea typeface="Arial"/>
                <a:cs typeface="Arial"/>
                <a:sym typeface="Arial"/>
              </a:rPr>
              <a:t> í </a:t>
            </a:r>
            <a:r>
              <a:rPr lang="en-US" sz="2400" dirty="0" err="1">
                <a:solidFill>
                  <a:schemeClr val="dk1"/>
                </a:solidFill>
                <a:latin typeface="Arial"/>
                <a:ea typeface="Arial"/>
                <a:cs typeface="Arial"/>
                <a:sym typeface="Arial"/>
              </a:rPr>
              <a:t>jafnréttisbaráttunni</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þ.á</a:t>
            </a:r>
            <a:r>
              <a:rPr lang="en-US" sz="2400" dirty="0">
                <a:solidFill>
                  <a:schemeClr val="dk1"/>
                </a:solidFill>
                <a:latin typeface="Arial"/>
                <a:ea typeface="Arial"/>
                <a:cs typeface="Arial"/>
                <a:sym typeface="Arial"/>
              </a:rPr>
              <a:t> m. </a:t>
            </a:r>
            <a:r>
              <a:rPr lang="en-US" sz="2400" dirty="0" err="1">
                <a:solidFill>
                  <a:schemeClr val="dk1"/>
                </a:solidFill>
                <a:latin typeface="Arial"/>
                <a:ea typeface="Arial"/>
                <a:cs typeface="Arial"/>
                <a:sym typeface="Arial"/>
              </a:rPr>
              <a:t>karla</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fylgjast</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með</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þróun</a:t>
            </a:r>
            <a:r>
              <a:rPr lang="en-US" sz="2400" dirty="0">
                <a:solidFill>
                  <a:schemeClr val="dk1"/>
                </a:solidFill>
                <a:latin typeface="Arial"/>
                <a:ea typeface="Arial"/>
                <a:cs typeface="Arial"/>
                <a:sym typeface="Arial"/>
              </a:rPr>
              <a:t> jafnréttismála, vinna </a:t>
            </a:r>
            <a:r>
              <a:rPr lang="en-US" sz="2400" dirty="0" err="1">
                <a:solidFill>
                  <a:schemeClr val="dk1"/>
                </a:solidFill>
                <a:latin typeface="Arial"/>
                <a:ea typeface="Arial"/>
                <a:cs typeface="Arial"/>
                <a:sym typeface="Arial"/>
              </a:rPr>
              <a:t>að</a:t>
            </a:r>
            <a:r>
              <a:rPr lang="en-US" sz="2400" dirty="0">
                <a:solidFill>
                  <a:schemeClr val="dk1"/>
                </a:solidFill>
                <a:latin typeface="Arial"/>
                <a:ea typeface="Arial"/>
                <a:cs typeface="Arial"/>
                <a:sym typeface="Arial"/>
              </a:rPr>
              <a:t> forvörnum, vinna </a:t>
            </a:r>
            <a:r>
              <a:rPr lang="en-US" sz="2400" dirty="0" err="1">
                <a:solidFill>
                  <a:schemeClr val="dk1"/>
                </a:solidFill>
                <a:latin typeface="Arial"/>
                <a:ea typeface="Arial"/>
                <a:cs typeface="Arial"/>
                <a:sym typeface="Arial"/>
              </a:rPr>
              <a:t>gegn</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launamisrétti</a:t>
            </a:r>
            <a:r>
              <a:rPr lang="en-US" sz="2400" dirty="0">
                <a:solidFill>
                  <a:schemeClr val="dk1"/>
                </a:solidFill>
                <a:latin typeface="Arial"/>
                <a:ea typeface="Arial"/>
                <a:cs typeface="Arial"/>
                <a:sym typeface="Arial"/>
              </a:rPr>
              <a:t> og </a:t>
            </a:r>
            <a:r>
              <a:rPr lang="en-US" sz="2400" dirty="0" err="1">
                <a:solidFill>
                  <a:schemeClr val="dk1"/>
                </a:solidFill>
                <a:latin typeface="Arial"/>
                <a:ea typeface="Arial"/>
                <a:cs typeface="Arial"/>
                <a:sym typeface="Arial"/>
              </a:rPr>
              <a:t>mismunun</a:t>
            </a:r>
            <a:r>
              <a:rPr lang="en-US" sz="2400" dirty="0">
                <a:solidFill>
                  <a:schemeClr val="dk1"/>
                </a:solidFill>
                <a:latin typeface="Arial"/>
                <a:ea typeface="Arial"/>
                <a:cs typeface="Arial"/>
                <a:sym typeface="Arial"/>
              </a:rPr>
              <a:t> á vinnumarkaði, </a:t>
            </a:r>
            <a:r>
              <a:rPr lang="en-US" sz="2400" dirty="0" err="1">
                <a:solidFill>
                  <a:schemeClr val="dk1"/>
                </a:solidFill>
                <a:latin typeface="Arial"/>
                <a:ea typeface="Arial"/>
                <a:cs typeface="Arial"/>
                <a:sym typeface="Arial"/>
              </a:rPr>
              <a:t>leita</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sátta</a:t>
            </a:r>
            <a:r>
              <a:rPr lang="en-US" sz="2400" dirty="0">
                <a:solidFill>
                  <a:schemeClr val="dk1"/>
                </a:solidFill>
                <a:latin typeface="Arial"/>
                <a:ea typeface="Arial"/>
                <a:cs typeface="Arial"/>
                <a:sym typeface="Arial"/>
              </a:rPr>
              <a:t> í </a:t>
            </a:r>
            <a:r>
              <a:rPr lang="en-US" sz="2400" dirty="0" err="1">
                <a:solidFill>
                  <a:schemeClr val="dk1"/>
                </a:solidFill>
                <a:latin typeface="Arial"/>
                <a:ea typeface="Arial"/>
                <a:cs typeface="Arial"/>
                <a:sym typeface="Arial"/>
              </a:rPr>
              <a:t>ágreiningsmálum</a:t>
            </a:r>
            <a:r>
              <a:rPr lang="en-US" sz="2400" dirty="0">
                <a:solidFill>
                  <a:schemeClr val="dk1"/>
                </a:solidFill>
                <a:latin typeface="Arial"/>
                <a:ea typeface="Arial"/>
                <a:cs typeface="Arial"/>
                <a:sym typeface="Arial"/>
              </a:rPr>
              <a:t> og </a:t>
            </a:r>
            <a:r>
              <a:rPr lang="en-US" sz="2400" dirty="0" err="1">
                <a:solidFill>
                  <a:schemeClr val="dk1"/>
                </a:solidFill>
                <a:latin typeface="Arial"/>
                <a:ea typeface="Arial"/>
                <a:cs typeface="Arial"/>
                <a:sym typeface="Arial"/>
              </a:rPr>
              <a:t>leiðbeina</a:t>
            </a:r>
            <a:r>
              <a:rPr lang="en-US" sz="2400" dirty="0">
                <a:solidFill>
                  <a:schemeClr val="dk1"/>
                </a:solidFill>
                <a:latin typeface="Arial"/>
                <a:ea typeface="Arial"/>
                <a:cs typeface="Arial"/>
                <a:sym typeface="Arial"/>
              </a:rPr>
              <a:t> við </a:t>
            </a:r>
            <a:r>
              <a:rPr lang="en-US" sz="2400" dirty="0" err="1">
                <a:solidFill>
                  <a:schemeClr val="dk1"/>
                </a:solidFill>
                <a:latin typeface="Arial"/>
                <a:ea typeface="Arial"/>
                <a:cs typeface="Arial"/>
                <a:sym typeface="Arial"/>
              </a:rPr>
              <a:t>kæruferli</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til</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kaærunenfdar</a:t>
            </a:r>
            <a:r>
              <a:rPr lang="en-US" sz="2400" dirty="0">
                <a:solidFill>
                  <a:schemeClr val="dk1"/>
                </a:solidFill>
                <a:latin typeface="Arial"/>
                <a:ea typeface="Arial"/>
                <a:cs typeface="Arial"/>
                <a:sym typeface="Arial"/>
              </a:rPr>
              <a:t> jafnréttismála, vinna </a:t>
            </a:r>
            <a:r>
              <a:rPr lang="en-US" sz="2400" dirty="0" err="1">
                <a:solidFill>
                  <a:schemeClr val="dk1"/>
                </a:solidFill>
                <a:latin typeface="Arial"/>
                <a:ea typeface="Arial"/>
                <a:cs typeface="Arial"/>
                <a:sym typeface="Arial"/>
              </a:rPr>
              <a:t>gegn</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neikvæðum</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staðalmyndum</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hafa</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umsjón</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með</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umsýslu</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jafnlaunavottunar</a:t>
            </a:r>
            <a:r>
              <a:rPr lang="en-US" sz="2400" dirty="0">
                <a:solidFill>
                  <a:schemeClr val="dk1"/>
                </a:solidFill>
                <a:latin typeface="Arial"/>
                <a:ea typeface="Arial"/>
                <a:cs typeface="Arial"/>
                <a:sym typeface="Arial"/>
              </a:rPr>
              <a:t> og </a:t>
            </a:r>
            <a:r>
              <a:rPr lang="en-US" sz="2400" dirty="0" err="1">
                <a:solidFill>
                  <a:schemeClr val="dk1"/>
                </a:solidFill>
                <a:latin typeface="Arial"/>
                <a:ea typeface="Arial"/>
                <a:cs typeface="Arial"/>
                <a:sym typeface="Arial"/>
              </a:rPr>
              <a:t>jafnlaunastaðfestingar</a:t>
            </a:r>
            <a:r>
              <a:rPr lang="en-US" sz="2400" dirty="0">
                <a:solidFill>
                  <a:schemeClr val="dk1"/>
                </a:solidFill>
                <a:latin typeface="Arial"/>
                <a:ea typeface="Arial"/>
                <a:cs typeface="Arial"/>
                <a:sym typeface="Arial"/>
              </a:rPr>
              <a:t>, og </a:t>
            </a:r>
            <a:r>
              <a:rPr lang="en-US" sz="2400" dirty="0" err="1">
                <a:latin typeface="Arial"/>
                <a:ea typeface="Arial"/>
                <a:cs typeface="Arial"/>
                <a:sym typeface="Arial"/>
              </a:rPr>
              <a:t>ö</a:t>
            </a:r>
            <a:r>
              <a:rPr lang="en-US" sz="2400" dirty="0" err="1">
                <a:solidFill>
                  <a:schemeClr val="dk1"/>
                </a:solidFill>
                <a:latin typeface="Arial"/>
                <a:ea typeface="Arial"/>
                <a:cs typeface="Arial"/>
                <a:sym typeface="Arial"/>
              </a:rPr>
              <a:t>nnur</a:t>
            </a:r>
            <a:r>
              <a:rPr lang="en-US" sz="2400" dirty="0">
                <a:solidFill>
                  <a:schemeClr val="dk1"/>
                </a:solidFill>
                <a:latin typeface="Arial"/>
                <a:ea typeface="Arial"/>
                <a:cs typeface="Arial"/>
                <a:sym typeface="Arial"/>
              </a:rPr>
              <a:t> verkefni. </a:t>
            </a:r>
          </a:p>
          <a:p>
            <a:pPr marL="457200" lvl="0" indent="-228600" algn="l" rtl="0">
              <a:lnSpc>
                <a:spcPct val="90000"/>
              </a:lnSpc>
              <a:spcBef>
                <a:spcPts val="1000"/>
              </a:spcBef>
              <a:spcAft>
                <a:spcPts val="0"/>
              </a:spcAft>
              <a:buSzPct val="81081"/>
              <a:buNone/>
            </a:pPr>
            <a:endParaRPr sz="2400" dirty="0">
              <a:solidFill>
                <a:schemeClr val="dk1"/>
              </a:solidFill>
              <a:latin typeface="Arial"/>
              <a:ea typeface="Arial"/>
              <a:cs typeface="Arial"/>
              <a:sym typeface="Arial"/>
            </a:endParaRPr>
          </a:p>
          <a:p>
            <a:pPr marL="0" lvl="0" indent="0" algn="l" rtl="0">
              <a:lnSpc>
                <a:spcPct val="100000"/>
              </a:lnSpc>
              <a:spcBef>
                <a:spcPts val="360"/>
              </a:spcBef>
              <a:spcAft>
                <a:spcPts val="0"/>
              </a:spcAft>
              <a:buSzPct val="77837"/>
              <a:buNone/>
            </a:pPr>
            <a:endParaRPr sz="2500" dirty="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ct val="77837"/>
              <a:buNone/>
            </a:pPr>
            <a:endParaRPr sz="2500" dirty="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ct val="77837"/>
              <a:buNone/>
            </a:pPr>
            <a:endParaRPr sz="2500" dirty="0">
              <a:solidFill>
                <a:srgbClr val="000000"/>
              </a:solidFill>
              <a:highlight>
                <a:schemeClr val="lt1"/>
              </a:highlight>
              <a:latin typeface="Arial"/>
              <a:ea typeface="Arial"/>
              <a:cs typeface="Arial"/>
              <a:sym typeface="Arial"/>
            </a:endParaRPr>
          </a:p>
        </p:txBody>
      </p:sp>
      <p:sp>
        <p:nvSpPr>
          <p:cNvPr id="133" name="Google Shape;133;p3"/>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34" name="Google Shape;134;p3"/>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135" name="Google Shape;135;p3"/>
          <p:cNvPicPr preferRelativeResize="0"/>
          <p:nvPr/>
        </p:nvPicPr>
        <p:blipFill rotWithShape="1">
          <a:blip r:embed="rId4">
            <a:alphaModFix/>
          </a:blip>
          <a:srcRect/>
          <a:stretch/>
        </p:blipFill>
        <p:spPr>
          <a:xfrm>
            <a:off x="7718900" y="6209113"/>
            <a:ext cx="1261242" cy="5847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g126f5255eb1_0_0"/>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50000"/>
              <a:buNone/>
            </a:pPr>
            <a:r>
              <a:rPr lang="en-US" sz="4000" b="1" dirty="0" err="1">
                <a:solidFill>
                  <a:srgbClr val="0070C0"/>
                </a:solidFill>
              </a:rPr>
              <a:t>Rannsóknir</a:t>
            </a:r>
            <a:r>
              <a:rPr lang="en-US" sz="4000" b="1" dirty="0">
                <a:solidFill>
                  <a:srgbClr val="0070C0"/>
                </a:solidFill>
              </a:rPr>
              <a:t> á vinnumarkaði </a:t>
            </a:r>
            <a:r>
              <a:rPr lang="en-US" sz="4000" b="1" dirty="0" err="1">
                <a:solidFill>
                  <a:srgbClr val="0070C0"/>
                </a:solidFill>
              </a:rPr>
              <a:t>eftir</a:t>
            </a:r>
            <a:r>
              <a:rPr lang="en-US" sz="4000" b="1" dirty="0">
                <a:solidFill>
                  <a:srgbClr val="0070C0"/>
                </a:solidFill>
              </a:rPr>
              <a:t> Covid-19</a:t>
            </a:r>
            <a:endParaRPr dirty="0"/>
          </a:p>
        </p:txBody>
      </p:sp>
      <p:sp>
        <p:nvSpPr>
          <p:cNvPr id="515" name="Google Shape;515;g126f5255eb1_0_0"/>
          <p:cNvSpPr txBox="1">
            <a:spLocks noGrp="1"/>
          </p:cNvSpPr>
          <p:nvPr>
            <p:ph type="body" idx="1"/>
          </p:nvPr>
        </p:nvSpPr>
        <p:spPr>
          <a:xfrm>
            <a:off x="224300" y="1906225"/>
            <a:ext cx="4795800" cy="43029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00000"/>
              </a:lnSpc>
              <a:spcBef>
                <a:spcPts val="360"/>
              </a:spcBef>
              <a:spcAft>
                <a:spcPts val="0"/>
              </a:spcAft>
              <a:buSzPct val="44110"/>
              <a:buNone/>
            </a:pPr>
            <a:r>
              <a:rPr lang="en-US" sz="8000" b="1" dirty="0"/>
              <a:t>World Economic Forum</a:t>
            </a:r>
            <a:endParaRPr sz="8000" b="1" dirty="0"/>
          </a:p>
          <a:p>
            <a:pPr marL="0" lvl="0" indent="0" algn="l" rtl="0">
              <a:lnSpc>
                <a:spcPct val="100000"/>
              </a:lnSpc>
              <a:spcBef>
                <a:spcPts val="360"/>
              </a:spcBef>
              <a:spcAft>
                <a:spcPts val="0"/>
              </a:spcAft>
              <a:buSzPct val="44110"/>
              <a:buNone/>
            </a:pPr>
            <a:endParaRPr lang="en-US" sz="5265" b="1" dirty="0"/>
          </a:p>
          <a:p>
            <a:pPr marL="596900" lvl="0" indent="-306368" algn="l" rtl="0">
              <a:lnSpc>
                <a:spcPct val="120000"/>
              </a:lnSpc>
              <a:spcBef>
                <a:spcPts val="0"/>
              </a:spcBef>
              <a:spcAft>
                <a:spcPts val="0"/>
              </a:spcAft>
              <a:buSzPct val="100000"/>
              <a:buChar char="●"/>
            </a:pPr>
            <a:r>
              <a:rPr lang="en-US" sz="6400" dirty="0">
                <a:latin typeface="Arial"/>
                <a:ea typeface="Arial"/>
                <a:cs typeface="Arial"/>
                <a:sym typeface="Arial"/>
              </a:rPr>
              <a:t>Eftir </a:t>
            </a:r>
            <a:r>
              <a:rPr lang="en-US" sz="6400" dirty="0" err="1">
                <a:latin typeface="Arial"/>
                <a:ea typeface="Arial"/>
                <a:cs typeface="Arial"/>
                <a:sym typeface="Arial"/>
              </a:rPr>
              <a:t>heimsfaraldur</a:t>
            </a:r>
            <a:r>
              <a:rPr lang="en-US" sz="6400" dirty="0">
                <a:latin typeface="Arial"/>
                <a:ea typeface="Arial"/>
                <a:cs typeface="Arial"/>
                <a:sym typeface="Arial"/>
              </a:rPr>
              <a:t> </a:t>
            </a:r>
            <a:r>
              <a:rPr lang="en-US" sz="6400" dirty="0" err="1">
                <a:latin typeface="Arial"/>
                <a:ea typeface="Arial"/>
                <a:cs typeface="Arial"/>
                <a:sym typeface="Arial"/>
              </a:rPr>
              <a:t>vilja</a:t>
            </a:r>
            <a:r>
              <a:rPr lang="en-US" sz="6400" dirty="0">
                <a:latin typeface="Arial"/>
                <a:ea typeface="Arial"/>
                <a:cs typeface="Arial"/>
                <a:sym typeface="Arial"/>
              </a:rPr>
              <a:t> </a:t>
            </a:r>
            <a:r>
              <a:rPr lang="en-US" sz="6400" dirty="0" err="1">
                <a:latin typeface="Arial"/>
                <a:ea typeface="Arial"/>
                <a:cs typeface="Arial"/>
                <a:sym typeface="Arial"/>
              </a:rPr>
              <a:t>flestir</a:t>
            </a:r>
            <a:r>
              <a:rPr lang="en-US" sz="6400" dirty="0">
                <a:latin typeface="Arial"/>
                <a:ea typeface="Arial"/>
                <a:cs typeface="Arial"/>
                <a:sym typeface="Arial"/>
              </a:rPr>
              <a:t> </a:t>
            </a:r>
            <a:r>
              <a:rPr lang="en-US" sz="6400" dirty="0" err="1">
                <a:latin typeface="Arial"/>
                <a:ea typeface="Arial"/>
                <a:cs typeface="Arial"/>
                <a:sym typeface="Arial"/>
              </a:rPr>
              <a:t>starfsmenn</a:t>
            </a:r>
            <a:r>
              <a:rPr lang="en-US" sz="6400" dirty="0">
                <a:latin typeface="Arial"/>
                <a:ea typeface="Arial"/>
                <a:cs typeface="Arial"/>
                <a:sym typeface="Arial"/>
              </a:rPr>
              <a:t> vinna </a:t>
            </a:r>
            <a:r>
              <a:rPr lang="en-US" sz="6400" dirty="0" err="1">
                <a:latin typeface="Arial"/>
                <a:ea typeface="Arial"/>
                <a:cs typeface="Arial"/>
                <a:sym typeface="Arial"/>
              </a:rPr>
              <a:t>að</a:t>
            </a:r>
            <a:r>
              <a:rPr lang="en-US" sz="6400" dirty="0">
                <a:latin typeface="Arial"/>
                <a:ea typeface="Arial"/>
                <a:cs typeface="Arial"/>
                <a:sym typeface="Arial"/>
              </a:rPr>
              <a:t> </a:t>
            </a:r>
            <a:r>
              <a:rPr lang="en-US" sz="6400" dirty="0" err="1">
                <a:latin typeface="Arial"/>
                <a:ea typeface="Arial"/>
                <a:cs typeface="Arial"/>
                <a:sym typeface="Arial"/>
              </a:rPr>
              <a:t>heiman</a:t>
            </a:r>
            <a:r>
              <a:rPr lang="en-US" sz="6400" dirty="0">
                <a:latin typeface="Arial"/>
                <a:ea typeface="Arial"/>
                <a:cs typeface="Arial"/>
                <a:sym typeface="Arial"/>
              </a:rPr>
              <a:t> </a:t>
            </a:r>
            <a:r>
              <a:rPr lang="en-US" sz="6400" dirty="0" err="1">
                <a:latin typeface="Arial"/>
                <a:ea typeface="Arial"/>
                <a:cs typeface="Arial"/>
                <a:sym typeface="Arial"/>
              </a:rPr>
              <a:t>þrjá</a:t>
            </a:r>
            <a:r>
              <a:rPr lang="en-US" sz="6400" dirty="0">
                <a:latin typeface="Arial"/>
                <a:ea typeface="Arial"/>
                <a:cs typeface="Arial"/>
                <a:sym typeface="Arial"/>
              </a:rPr>
              <a:t> daga í viku, </a:t>
            </a:r>
            <a:r>
              <a:rPr lang="en-US" sz="6400" dirty="0" err="1">
                <a:latin typeface="Arial"/>
                <a:ea typeface="Arial"/>
                <a:cs typeface="Arial"/>
                <a:sym typeface="Arial"/>
              </a:rPr>
              <a:t>að</a:t>
            </a:r>
            <a:r>
              <a:rPr lang="en-US" sz="6400" dirty="0">
                <a:latin typeface="Arial"/>
                <a:ea typeface="Arial"/>
                <a:cs typeface="Arial"/>
                <a:sym typeface="Arial"/>
              </a:rPr>
              <a:t> því er </a:t>
            </a:r>
            <a:r>
              <a:rPr lang="en-US" sz="6400" dirty="0" err="1">
                <a:latin typeface="Arial"/>
                <a:ea typeface="Arial"/>
                <a:cs typeface="Arial"/>
                <a:sym typeface="Arial"/>
              </a:rPr>
              <a:t>fram</a:t>
            </a:r>
            <a:r>
              <a:rPr lang="en-US" sz="6400" dirty="0">
                <a:latin typeface="Arial"/>
                <a:ea typeface="Arial"/>
                <a:cs typeface="Arial"/>
                <a:sym typeface="Arial"/>
              </a:rPr>
              <a:t> </a:t>
            </a:r>
            <a:r>
              <a:rPr lang="en-US" sz="6400" dirty="0" err="1">
                <a:latin typeface="Arial"/>
                <a:ea typeface="Arial"/>
                <a:cs typeface="Arial"/>
                <a:sym typeface="Arial"/>
              </a:rPr>
              <a:t>kemur</a:t>
            </a:r>
            <a:r>
              <a:rPr lang="en-US" sz="6400" dirty="0">
                <a:latin typeface="Arial"/>
                <a:ea typeface="Arial"/>
                <a:cs typeface="Arial"/>
                <a:sym typeface="Arial"/>
              </a:rPr>
              <a:t> í </a:t>
            </a:r>
            <a:r>
              <a:rPr lang="en-US" sz="6400" dirty="0" err="1">
                <a:latin typeface="Arial"/>
                <a:ea typeface="Arial"/>
                <a:cs typeface="Arial"/>
                <a:sym typeface="Arial"/>
              </a:rPr>
              <a:t>nýrri</a:t>
            </a:r>
            <a:r>
              <a:rPr lang="en-US" sz="6400" dirty="0">
                <a:latin typeface="Arial"/>
                <a:ea typeface="Arial"/>
                <a:cs typeface="Arial"/>
                <a:sym typeface="Arial"/>
              </a:rPr>
              <a:t> </a:t>
            </a:r>
            <a:r>
              <a:rPr lang="en-US" sz="6400" dirty="0" err="1">
                <a:latin typeface="Arial"/>
                <a:ea typeface="Arial"/>
                <a:cs typeface="Arial"/>
                <a:sym typeface="Arial"/>
              </a:rPr>
              <a:t>skýrslu</a:t>
            </a:r>
            <a:r>
              <a:rPr lang="en-US" sz="6400" dirty="0">
                <a:latin typeface="Arial"/>
                <a:ea typeface="Arial"/>
                <a:cs typeface="Arial"/>
                <a:sym typeface="Arial"/>
              </a:rPr>
              <a:t> McKinsey &amp; Company.</a:t>
            </a:r>
          </a:p>
          <a:p>
            <a:pPr marL="596900" lvl="0" indent="-306368" algn="l" rtl="0">
              <a:lnSpc>
                <a:spcPct val="120000"/>
              </a:lnSpc>
              <a:spcBef>
                <a:spcPts val="1800"/>
              </a:spcBef>
              <a:spcAft>
                <a:spcPts val="0"/>
              </a:spcAft>
              <a:buSzPct val="100000"/>
              <a:buChar char="●"/>
            </a:pPr>
            <a:r>
              <a:rPr lang="en-US" sz="6400" dirty="0">
                <a:latin typeface="Arial"/>
                <a:ea typeface="Arial"/>
                <a:cs typeface="Arial"/>
                <a:sym typeface="Arial"/>
              </a:rPr>
              <a:t>Meira </a:t>
            </a:r>
            <a:r>
              <a:rPr lang="en-US" sz="6400" dirty="0" err="1">
                <a:latin typeface="Arial"/>
                <a:ea typeface="Arial"/>
                <a:cs typeface="Arial"/>
                <a:sym typeface="Arial"/>
              </a:rPr>
              <a:t>en</a:t>
            </a:r>
            <a:r>
              <a:rPr lang="en-US" sz="6400" dirty="0">
                <a:latin typeface="Arial"/>
                <a:ea typeface="Arial"/>
                <a:cs typeface="Arial"/>
                <a:sym typeface="Arial"/>
              </a:rPr>
              <a:t> 25% </a:t>
            </a:r>
            <a:r>
              <a:rPr lang="en-US" sz="6400" dirty="0" err="1">
                <a:latin typeface="Arial"/>
                <a:ea typeface="Arial"/>
                <a:cs typeface="Arial"/>
                <a:sym typeface="Arial"/>
              </a:rPr>
              <a:t>sögðust</a:t>
            </a:r>
            <a:r>
              <a:rPr lang="en-US" sz="6400" dirty="0">
                <a:latin typeface="Arial"/>
                <a:ea typeface="Arial"/>
                <a:cs typeface="Arial"/>
                <a:sym typeface="Arial"/>
              </a:rPr>
              <a:t> tilbúin </a:t>
            </a:r>
            <a:r>
              <a:rPr lang="en-US" sz="6400" dirty="0" err="1">
                <a:latin typeface="Arial"/>
                <a:ea typeface="Arial"/>
                <a:cs typeface="Arial"/>
                <a:sym typeface="Arial"/>
              </a:rPr>
              <a:t>að</a:t>
            </a:r>
            <a:r>
              <a:rPr lang="en-US" sz="6400" dirty="0">
                <a:latin typeface="Arial"/>
                <a:ea typeface="Arial"/>
                <a:cs typeface="Arial"/>
                <a:sym typeface="Arial"/>
              </a:rPr>
              <a:t> </a:t>
            </a:r>
            <a:r>
              <a:rPr lang="en-US" sz="6400" dirty="0" err="1">
                <a:latin typeface="Arial"/>
                <a:ea typeface="Arial"/>
                <a:cs typeface="Arial"/>
                <a:sym typeface="Arial"/>
              </a:rPr>
              <a:t>skipta</a:t>
            </a:r>
            <a:r>
              <a:rPr lang="en-US" sz="6400" dirty="0">
                <a:latin typeface="Arial"/>
                <a:ea typeface="Arial"/>
                <a:cs typeface="Arial"/>
                <a:sym typeface="Arial"/>
              </a:rPr>
              <a:t> um vinnu </a:t>
            </a:r>
            <a:r>
              <a:rPr lang="en-US" sz="6400" dirty="0" err="1">
                <a:latin typeface="Arial"/>
                <a:ea typeface="Arial"/>
                <a:cs typeface="Arial"/>
                <a:sym typeface="Arial"/>
              </a:rPr>
              <a:t>ef</a:t>
            </a:r>
            <a:r>
              <a:rPr lang="en-US" sz="6400" dirty="0">
                <a:latin typeface="Arial"/>
                <a:ea typeface="Arial"/>
                <a:cs typeface="Arial"/>
                <a:sym typeface="Arial"/>
              </a:rPr>
              <a:t> </a:t>
            </a:r>
            <a:r>
              <a:rPr lang="en-US" sz="6400" dirty="0" err="1">
                <a:latin typeface="Arial"/>
                <a:ea typeface="Arial"/>
                <a:cs typeface="Arial"/>
                <a:sym typeface="Arial"/>
              </a:rPr>
              <a:t>horfið</a:t>
            </a:r>
            <a:r>
              <a:rPr lang="en-US" sz="6400" dirty="0">
                <a:latin typeface="Arial"/>
                <a:ea typeface="Arial"/>
                <a:cs typeface="Arial"/>
                <a:sym typeface="Arial"/>
              </a:rPr>
              <a:t> </a:t>
            </a:r>
            <a:r>
              <a:rPr lang="en-US" sz="6400" dirty="0" err="1">
                <a:latin typeface="Arial"/>
                <a:ea typeface="Arial"/>
                <a:cs typeface="Arial"/>
                <a:sym typeface="Arial"/>
              </a:rPr>
              <a:t>yrði</a:t>
            </a:r>
            <a:r>
              <a:rPr lang="en-US" sz="6400" dirty="0">
                <a:latin typeface="Arial"/>
                <a:ea typeface="Arial"/>
                <a:cs typeface="Arial"/>
                <a:sym typeface="Arial"/>
              </a:rPr>
              <a:t> aftur </a:t>
            </a:r>
            <a:r>
              <a:rPr lang="en-US" sz="6400" dirty="0" err="1">
                <a:latin typeface="Arial"/>
                <a:ea typeface="Arial"/>
                <a:cs typeface="Arial"/>
                <a:sym typeface="Arial"/>
              </a:rPr>
              <a:t>að</a:t>
            </a:r>
            <a:r>
              <a:rPr lang="en-US" sz="6400" dirty="0">
                <a:latin typeface="Arial"/>
                <a:ea typeface="Arial"/>
                <a:cs typeface="Arial"/>
                <a:sym typeface="Arial"/>
              </a:rPr>
              <a:t> </a:t>
            </a:r>
            <a:r>
              <a:rPr lang="en-US" sz="6400" dirty="0" err="1">
                <a:latin typeface="Arial"/>
                <a:ea typeface="Arial"/>
                <a:cs typeface="Arial"/>
                <a:sym typeface="Arial"/>
              </a:rPr>
              <a:t>fullu</a:t>
            </a:r>
            <a:r>
              <a:rPr lang="en-US" sz="6400" dirty="0">
                <a:latin typeface="Arial"/>
                <a:ea typeface="Arial"/>
                <a:cs typeface="Arial"/>
                <a:sym typeface="Arial"/>
              </a:rPr>
              <a:t> </a:t>
            </a:r>
            <a:r>
              <a:rPr lang="en-US" sz="6400" dirty="0" err="1">
                <a:latin typeface="Arial"/>
                <a:ea typeface="Arial"/>
                <a:cs typeface="Arial"/>
                <a:sym typeface="Arial"/>
              </a:rPr>
              <a:t>til</a:t>
            </a:r>
            <a:r>
              <a:rPr lang="en-US" sz="6400" dirty="0">
                <a:latin typeface="Arial"/>
                <a:ea typeface="Arial"/>
                <a:cs typeface="Arial"/>
                <a:sym typeface="Arial"/>
              </a:rPr>
              <a:t> </a:t>
            </a:r>
            <a:r>
              <a:rPr lang="en-US" sz="6400" dirty="0" err="1">
                <a:latin typeface="Arial"/>
                <a:ea typeface="Arial"/>
                <a:cs typeface="Arial"/>
                <a:sym typeface="Arial"/>
              </a:rPr>
              <a:t>staðvinnu</a:t>
            </a:r>
            <a:r>
              <a:rPr lang="en-US" sz="6400" dirty="0">
                <a:latin typeface="Arial"/>
                <a:ea typeface="Arial"/>
                <a:cs typeface="Arial"/>
                <a:sym typeface="Arial"/>
              </a:rPr>
              <a:t>.</a:t>
            </a:r>
          </a:p>
          <a:p>
            <a:pPr marL="596900" lvl="0" indent="-306368" algn="l" rtl="0">
              <a:lnSpc>
                <a:spcPct val="120000"/>
              </a:lnSpc>
              <a:spcBef>
                <a:spcPts val="1800"/>
              </a:spcBef>
              <a:spcAft>
                <a:spcPts val="0"/>
              </a:spcAft>
              <a:buSzPct val="100000"/>
              <a:buChar char="●"/>
            </a:pPr>
            <a:r>
              <a:rPr lang="en-US" sz="6400" dirty="0" err="1">
                <a:latin typeface="Arial"/>
                <a:ea typeface="Arial"/>
                <a:cs typeface="Arial"/>
                <a:sym typeface="Arial"/>
              </a:rPr>
              <a:t>Geðheilsa</a:t>
            </a:r>
            <a:r>
              <a:rPr lang="en-US" sz="6400" dirty="0">
                <a:latin typeface="Arial"/>
                <a:ea typeface="Arial"/>
                <a:cs typeface="Arial"/>
                <a:sym typeface="Arial"/>
              </a:rPr>
              <a:t> er í </a:t>
            </a:r>
            <a:r>
              <a:rPr lang="en-US" sz="6400" dirty="0" err="1">
                <a:latin typeface="Arial"/>
                <a:ea typeface="Arial"/>
                <a:cs typeface="Arial"/>
                <a:sym typeface="Arial"/>
              </a:rPr>
              <a:t>forgangi</a:t>
            </a:r>
            <a:r>
              <a:rPr lang="en-US" sz="6400" dirty="0">
                <a:latin typeface="Arial"/>
                <a:ea typeface="Arial"/>
                <a:cs typeface="Arial"/>
                <a:sym typeface="Arial"/>
              </a:rPr>
              <a:t>.</a:t>
            </a:r>
          </a:p>
          <a:p>
            <a:pPr marL="596900" lvl="0" indent="-306368" algn="l" rtl="0">
              <a:lnSpc>
                <a:spcPct val="120000"/>
              </a:lnSpc>
              <a:spcBef>
                <a:spcPts val="1800"/>
              </a:spcBef>
              <a:spcAft>
                <a:spcPts val="0"/>
              </a:spcAft>
              <a:buSzPct val="100000"/>
              <a:buChar char="●"/>
            </a:pPr>
            <a:r>
              <a:rPr lang="en-US" sz="6400" dirty="0" err="1">
                <a:latin typeface="Arial"/>
                <a:ea typeface="Arial"/>
                <a:cs typeface="Arial"/>
                <a:sym typeface="Arial"/>
              </a:rPr>
              <a:t>Heimurinn</a:t>
            </a:r>
            <a:r>
              <a:rPr lang="en-US" sz="6400" dirty="0">
                <a:latin typeface="Arial"/>
                <a:ea typeface="Arial"/>
                <a:cs typeface="Arial"/>
                <a:sym typeface="Arial"/>
              </a:rPr>
              <a:t> </a:t>
            </a:r>
            <a:r>
              <a:rPr lang="en-US" sz="6400" dirty="0" err="1">
                <a:latin typeface="Arial"/>
                <a:ea typeface="Arial"/>
                <a:cs typeface="Arial"/>
                <a:sym typeface="Arial"/>
              </a:rPr>
              <a:t>stendur</a:t>
            </a:r>
            <a:r>
              <a:rPr lang="en-US" sz="6400" dirty="0">
                <a:latin typeface="Arial"/>
                <a:ea typeface="Arial"/>
                <a:cs typeface="Arial"/>
                <a:sym typeface="Arial"/>
              </a:rPr>
              <a:t> </a:t>
            </a:r>
            <a:r>
              <a:rPr lang="en-US" sz="6400" dirty="0" err="1">
                <a:latin typeface="Arial"/>
                <a:ea typeface="Arial"/>
                <a:cs typeface="Arial"/>
                <a:sym typeface="Arial"/>
              </a:rPr>
              <a:t>frammi</a:t>
            </a:r>
            <a:r>
              <a:rPr lang="en-US" sz="6400" dirty="0">
                <a:latin typeface="Arial"/>
                <a:ea typeface="Arial"/>
                <a:cs typeface="Arial"/>
                <a:sym typeface="Arial"/>
              </a:rPr>
              <a:t> </a:t>
            </a:r>
            <a:r>
              <a:rPr lang="en-US" sz="6400" dirty="0" err="1">
                <a:latin typeface="Arial"/>
                <a:ea typeface="Arial"/>
                <a:cs typeface="Arial"/>
                <a:sym typeface="Arial"/>
              </a:rPr>
              <a:t>fyrir</a:t>
            </a:r>
            <a:r>
              <a:rPr lang="en-US" sz="6400" dirty="0">
                <a:latin typeface="Arial"/>
                <a:ea typeface="Arial"/>
                <a:cs typeface="Arial"/>
                <a:sym typeface="Arial"/>
              </a:rPr>
              <a:t> "</a:t>
            </a:r>
            <a:r>
              <a:rPr lang="en-US" sz="6400" dirty="0" err="1">
                <a:latin typeface="Arial"/>
                <a:ea typeface="Arial"/>
                <a:cs typeface="Arial"/>
                <a:sym typeface="Arial"/>
              </a:rPr>
              <a:t>tvöfaldri</a:t>
            </a:r>
            <a:r>
              <a:rPr lang="en-US" sz="6400" dirty="0">
                <a:latin typeface="Arial"/>
                <a:ea typeface="Arial"/>
                <a:cs typeface="Arial"/>
                <a:sym typeface="Arial"/>
              </a:rPr>
              <a:t> </a:t>
            </a:r>
            <a:r>
              <a:rPr lang="en-US" sz="6400" dirty="0" err="1">
                <a:latin typeface="Arial"/>
                <a:ea typeface="Arial"/>
                <a:cs typeface="Arial"/>
                <a:sym typeface="Arial"/>
              </a:rPr>
              <a:t>röskun</a:t>
            </a:r>
            <a:r>
              <a:rPr lang="en-US" sz="6400" dirty="0">
                <a:latin typeface="Arial"/>
                <a:ea typeface="Arial"/>
                <a:cs typeface="Arial"/>
                <a:sym typeface="Arial"/>
              </a:rPr>
              <a:t>", </a:t>
            </a:r>
            <a:r>
              <a:rPr lang="en-US" sz="6400" dirty="0" err="1">
                <a:latin typeface="Arial"/>
                <a:ea typeface="Arial"/>
                <a:cs typeface="Arial"/>
                <a:sym typeface="Arial"/>
              </a:rPr>
              <a:t>með</a:t>
            </a:r>
            <a:r>
              <a:rPr lang="en-US" sz="6400" dirty="0">
                <a:latin typeface="Arial"/>
                <a:ea typeface="Arial"/>
                <a:cs typeface="Arial"/>
                <a:sym typeface="Arial"/>
              </a:rPr>
              <a:t> </a:t>
            </a:r>
            <a:r>
              <a:rPr lang="en-US" sz="6400" dirty="0" err="1">
                <a:latin typeface="Arial"/>
                <a:ea typeface="Arial"/>
                <a:cs typeface="Arial"/>
                <a:sym typeface="Arial"/>
              </a:rPr>
              <a:t>sjálfvirknivæðingu</a:t>
            </a:r>
            <a:r>
              <a:rPr lang="en-US" sz="6400" dirty="0">
                <a:latin typeface="Arial"/>
                <a:ea typeface="Arial"/>
                <a:cs typeface="Arial"/>
                <a:sym typeface="Arial"/>
              </a:rPr>
              <a:t> og COVID-19, </a:t>
            </a:r>
            <a:r>
              <a:rPr lang="en-US" sz="6400" dirty="0" err="1">
                <a:latin typeface="Arial"/>
                <a:ea typeface="Arial"/>
                <a:cs typeface="Arial"/>
                <a:sym typeface="Arial"/>
              </a:rPr>
              <a:t>samkvæmt</a:t>
            </a:r>
            <a:r>
              <a:rPr lang="en-US" sz="6400" dirty="0">
                <a:latin typeface="Arial"/>
                <a:ea typeface="Arial"/>
                <a:cs typeface="Arial"/>
                <a:sym typeface="Arial"/>
              </a:rPr>
              <a:t> World Economic Forum.</a:t>
            </a:r>
            <a:endParaRPr lang="en-US" b="1" dirty="0">
              <a:latin typeface="Arial"/>
              <a:ea typeface="Arial"/>
              <a:cs typeface="Arial"/>
              <a:sym typeface="Arial"/>
            </a:endParaRPr>
          </a:p>
          <a:p>
            <a:pPr marL="290532" lvl="0" indent="0" algn="l" rtl="0">
              <a:lnSpc>
                <a:spcPct val="115000"/>
              </a:lnSpc>
              <a:spcBef>
                <a:spcPts val="1800"/>
              </a:spcBef>
              <a:spcAft>
                <a:spcPts val="0"/>
              </a:spcAft>
              <a:buSzPct val="100000"/>
              <a:buNone/>
            </a:pPr>
            <a:r>
              <a:rPr lang="en-US" b="1" dirty="0" err="1">
                <a:latin typeface="Arial"/>
                <a:ea typeface="Arial"/>
                <a:cs typeface="Arial"/>
                <a:sym typeface="Arial"/>
              </a:rPr>
              <a:t>Heimild</a:t>
            </a:r>
            <a:r>
              <a:rPr lang="en-US" b="1" dirty="0">
                <a:latin typeface="Arial"/>
                <a:ea typeface="Arial"/>
                <a:cs typeface="Arial"/>
                <a:sym typeface="Arial"/>
              </a:rPr>
              <a:t>: https://www.weforum.org/agenda/2021/05/employers-pandemic-covid-19-mental-health/</a:t>
            </a:r>
            <a:endParaRPr b="1" dirty="0">
              <a:latin typeface="Arial"/>
              <a:ea typeface="Arial"/>
              <a:cs typeface="Arial"/>
              <a:sym typeface="Arial"/>
            </a:endParaRPr>
          </a:p>
        </p:txBody>
      </p:sp>
      <p:sp>
        <p:nvSpPr>
          <p:cNvPr id="516" name="Google Shape;516;g126f5255eb1_0_0"/>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517" name="Google Shape;517;g126f5255eb1_0_0"/>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518" name="Google Shape;518;g126f5255eb1_0_0"/>
          <p:cNvPicPr preferRelativeResize="0"/>
          <p:nvPr/>
        </p:nvPicPr>
        <p:blipFill rotWithShape="1">
          <a:blip r:embed="rId4">
            <a:alphaModFix/>
          </a:blip>
          <a:srcRect/>
          <a:stretch/>
        </p:blipFill>
        <p:spPr>
          <a:xfrm>
            <a:off x="7718900" y="6209113"/>
            <a:ext cx="1261242" cy="584750"/>
          </a:xfrm>
          <a:prstGeom prst="rect">
            <a:avLst/>
          </a:prstGeom>
          <a:noFill/>
          <a:ln>
            <a:noFill/>
          </a:ln>
        </p:spPr>
      </p:pic>
      <p:pic>
        <p:nvPicPr>
          <p:cNvPr id="519" name="Google Shape;519;g126f5255eb1_0_0" descr="A picture containing person, walking, people, crowd&#10;&#10;Description automatically generated"/>
          <p:cNvPicPr preferRelativeResize="0"/>
          <p:nvPr/>
        </p:nvPicPr>
        <p:blipFill rotWithShape="1">
          <a:blip r:embed="rId5">
            <a:alphaModFix/>
          </a:blip>
          <a:srcRect/>
          <a:stretch/>
        </p:blipFill>
        <p:spPr>
          <a:xfrm>
            <a:off x="5523888" y="2051425"/>
            <a:ext cx="3538775" cy="2368952"/>
          </a:xfrm>
          <a:prstGeom prst="rect">
            <a:avLst/>
          </a:prstGeom>
          <a:noFill/>
          <a:ln>
            <a:noFill/>
          </a:ln>
        </p:spPr>
      </p:pic>
      <p:sp>
        <p:nvSpPr>
          <p:cNvPr id="520" name="Google Shape;520;g126f5255eb1_0_0"/>
          <p:cNvSpPr txBox="1"/>
          <p:nvPr/>
        </p:nvSpPr>
        <p:spPr>
          <a:xfrm>
            <a:off x="5330374" y="5307425"/>
            <a:ext cx="39258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dirty="0" err="1"/>
              <a:t>Mynd</a:t>
            </a:r>
            <a:r>
              <a:rPr lang="en-US" sz="1100" b="0" i="0" u="none" strike="noStrike" cap="none" dirty="0">
                <a:solidFill>
                  <a:srgbClr val="000000"/>
                </a:solidFill>
                <a:latin typeface="Arial"/>
                <a:ea typeface="Arial"/>
                <a:cs typeface="Arial"/>
                <a:sym typeface="Arial"/>
              </a:rPr>
              <a:t> </a:t>
            </a:r>
            <a:r>
              <a:rPr lang="en-US" sz="1100" b="0" i="0" u="sng" strike="noStrike" cap="none" dirty="0">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Anna </a:t>
            </a:r>
            <a:r>
              <a:rPr lang="en-US" sz="1100" b="0" i="0" u="sng" strike="noStrike" cap="none" dirty="0" err="1">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Dziubinska</a:t>
            </a:r>
            <a:r>
              <a:rPr lang="en-US" sz="1100" b="0" i="0" u="none" strike="noStrike" cap="none" dirty="0">
                <a:solidFill>
                  <a:srgbClr val="000000"/>
                </a:solidFill>
                <a:latin typeface="Arial"/>
                <a:ea typeface="Arial"/>
                <a:cs typeface="Arial"/>
                <a:sym typeface="Arial"/>
              </a:rPr>
              <a:t> </a:t>
            </a:r>
            <a:r>
              <a:rPr lang="en-US" sz="1100" dirty="0"/>
              <a:t>á</a:t>
            </a:r>
            <a:r>
              <a:rPr lang="en-US" sz="1100" b="0" i="0" u="none" strike="noStrike" cap="none" dirty="0">
                <a:solidFill>
                  <a:srgbClr val="000000"/>
                </a:solidFill>
                <a:latin typeface="Arial"/>
                <a:ea typeface="Arial"/>
                <a:cs typeface="Arial"/>
                <a:sym typeface="Arial"/>
              </a:rPr>
              <a:t> </a:t>
            </a:r>
            <a:r>
              <a:rPr lang="en-US" sz="1100" b="0" i="0" u="sng" strike="noStrike" cap="none" dirty="0" err="1">
                <a:solidFill>
                  <a:srgbClr val="000000"/>
                </a:solidFill>
                <a:latin typeface="Arial"/>
                <a:ea typeface="Arial"/>
                <a:cs typeface="Arial"/>
                <a:sym typeface="Arial"/>
                <a:hlinkClick r:id="rId7">
                  <a:extLst>
                    <a:ext uri="{A12FA001-AC4F-418D-AE19-62706E023703}">
                      <ahyp:hlinkClr xmlns:ahyp="http://schemas.microsoft.com/office/drawing/2018/hyperlinkcolor" val="tx"/>
                    </a:ext>
                  </a:extLst>
                </a:hlinkClick>
              </a:rPr>
              <a:t>Unsplash</a:t>
            </a:r>
            <a:r>
              <a:rPr lang="en-US" sz="1100" b="0" i="0" u="none" strike="noStrike" cap="none" dirty="0">
                <a:solidFill>
                  <a:srgbClr val="000000"/>
                </a:solidFill>
                <a:latin typeface="Arial"/>
                <a:ea typeface="Arial"/>
                <a:cs typeface="Arial"/>
                <a:sym typeface="Arial"/>
              </a:rPr>
              <a:t> </a:t>
            </a:r>
            <a:endParaRPr sz="1100" b="0" i="0" u="none" strike="noStrike" cap="none" dirty="0">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36"/>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a:t>Mentimeter</a:t>
            </a:r>
            <a:endParaRPr/>
          </a:p>
        </p:txBody>
      </p:sp>
      <p:sp>
        <p:nvSpPr>
          <p:cNvPr id="526" name="Google Shape;526;p36"/>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60"/>
              </a:spcBef>
              <a:spcAft>
                <a:spcPts val="0"/>
              </a:spcAft>
              <a:buSzPts val="1800"/>
              <a:buNone/>
            </a:pPr>
            <a:endParaRPr sz="2500" dirty="0">
              <a:solidFill>
                <a:srgbClr val="000000"/>
              </a:solidFill>
              <a:highlight>
                <a:schemeClr val="lt1"/>
              </a:highlight>
              <a:latin typeface="Arial"/>
              <a:ea typeface="Arial"/>
              <a:cs typeface="Arial"/>
              <a:sym typeface="Arial"/>
            </a:endParaRPr>
          </a:p>
          <a:p>
            <a:pPr indent="-342900">
              <a:buFont typeface="Arial"/>
              <a:buChar char="•"/>
            </a:pPr>
            <a:r>
              <a:rPr lang="en-US" sz="2400" dirty="0" err="1"/>
              <a:t>Til</a:t>
            </a:r>
            <a:r>
              <a:rPr lang="en-US" sz="2400" dirty="0"/>
              <a:t> hvaða </a:t>
            </a:r>
            <a:r>
              <a:rPr lang="en-US" sz="2400" dirty="0" err="1"/>
              <a:t>aðgerða</a:t>
            </a:r>
            <a:r>
              <a:rPr lang="en-US" sz="2400" dirty="0"/>
              <a:t> getur </a:t>
            </a:r>
            <a:r>
              <a:rPr lang="en-US" sz="2400" dirty="0" err="1"/>
              <a:t>þú</a:t>
            </a:r>
            <a:r>
              <a:rPr lang="en-US" sz="2400" dirty="0"/>
              <a:t> </a:t>
            </a:r>
            <a:r>
              <a:rPr lang="en-US" sz="2400" dirty="0" err="1"/>
              <a:t>gripið</a:t>
            </a:r>
            <a:r>
              <a:rPr lang="en-US" sz="2400" dirty="0"/>
              <a:t> </a:t>
            </a:r>
            <a:r>
              <a:rPr lang="en-US" sz="2400" dirty="0" err="1"/>
              <a:t>til</a:t>
            </a:r>
            <a:r>
              <a:rPr lang="en-US" sz="2400" dirty="0"/>
              <a:t> </a:t>
            </a:r>
            <a:r>
              <a:rPr lang="en-US" sz="2400" dirty="0" err="1"/>
              <a:t>að</a:t>
            </a:r>
            <a:r>
              <a:rPr lang="en-US" sz="2400" dirty="0"/>
              <a:t> </a:t>
            </a:r>
            <a:r>
              <a:rPr lang="en-US" sz="2400" dirty="0" err="1"/>
              <a:t>innleiða</a:t>
            </a:r>
            <a:r>
              <a:rPr lang="en-US" sz="2400" dirty="0"/>
              <a:t> breytingar?</a:t>
            </a:r>
          </a:p>
          <a:p>
            <a:pPr indent="-342900">
              <a:buFont typeface="Arial"/>
              <a:buChar char="•"/>
            </a:pPr>
            <a:endParaRPr lang="en-US" sz="2400" dirty="0"/>
          </a:p>
          <a:p>
            <a:pPr indent="-342900">
              <a:buFont typeface="Arial"/>
              <a:buChar char="•"/>
            </a:pPr>
            <a:r>
              <a:rPr lang="en-US" sz="2400" dirty="0" err="1"/>
              <a:t>Lýstu</a:t>
            </a:r>
            <a:r>
              <a:rPr lang="en-US" sz="2400" dirty="0"/>
              <a:t> </a:t>
            </a:r>
            <a:r>
              <a:rPr lang="en-US" sz="2400" dirty="0" err="1"/>
              <a:t>þeim</a:t>
            </a:r>
            <a:r>
              <a:rPr lang="en-US" sz="2400" dirty="0"/>
              <a:t> </a:t>
            </a:r>
            <a:r>
              <a:rPr lang="en-US" sz="2400" dirty="0" err="1"/>
              <a:t>tækifærum</a:t>
            </a:r>
            <a:r>
              <a:rPr lang="en-US" sz="2400" dirty="0"/>
              <a:t> </a:t>
            </a:r>
            <a:r>
              <a:rPr lang="en-US" sz="2400" dirty="0" err="1"/>
              <a:t>sem</a:t>
            </a:r>
            <a:r>
              <a:rPr lang="en-US" sz="2400" dirty="0"/>
              <a:t> </a:t>
            </a:r>
            <a:r>
              <a:rPr lang="en-US" sz="2400" dirty="0" err="1"/>
              <a:t>þú</a:t>
            </a:r>
            <a:r>
              <a:rPr lang="en-US" sz="2400" dirty="0"/>
              <a:t> hefur </a:t>
            </a:r>
            <a:r>
              <a:rPr lang="en-US" sz="2400" dirty="0" err="1"/>
              <a:t>til</a:t>
            </a:r>
            <a:r>
              <a:rPr lang="en-US" sz="2400" dirty="0"/>
              <a:t> </a:t>
            </a:r>
            <a:r>
              <a:rPr lang="en-US" sz="2400" dirty="0" err="1"/>
              <a:t>að</a:t>
            </a:r>
            <a:r>
              <a:rPr lang="en-US" sz="2400" dirty="0"/>
              <a:t> vera </a:t>
            </a:r>
            <a:r>
              <a:rPr lang="en-US" sz="2400" dirty="0" err="1"/>
              <a:t>bandamaður</a:t>
            </a:r>
            <a:r>
              <a:rPr lang="en-US" sz="2400" dirty="0"/>
              <a:t>.</a:t>
            </a:r>
          </a:p>
          <a:p>
            <a:pPr indent="-342900">
              <a:buFont typeface="Arial"/>
              <a:buChar char="•"/>
            </a:pPr>
            <a:endParaRPr lang="en-US" sz="2400" dirty="0"/>
          </a:p>
          <a:p>
            <a:pPr indent="-342900">
              <a:buFont typeface="Arial"/>
              <a:buChar char="•"/>
            </a:pPr>
            <a:r>
              <a:rPr lang="en-US" sz="2400" dirty="0"/>
              <a:t>Hvaða </a:t>
            </a:r>
            <a:r>
              <a:rPr lang="en-US" sz="2400" dirty="0" err="1"/>
              <a:t>sveigjanlegu</a:t>
            </a:r>
            <a:r>
              <a:rPr lang="en-US" sz="2400" dirty="0"/>
              <a:t> </a:t>
            </a:r>
            <a:r>
              <a:rPr lang="en-US" sz="2400" dirty="0" err="1"/>
              <a:t>fríðindi</a:t>
            </a:r>
            <a:r>
              <a:rPr lang="en-US" sz="2400" dirty="0"/>
              <a:t> myndu </a:t>
            </a:r>
            <a:r>
              <a:rPr lang="en-US" sz="2400" dirty="0" err="1"/>
              <a:t>skipta</a:t>
            </a:r>
            <a:r>
              <a:rPr lang="en-US" sz="2400" dirty="0"/>
              <a:t> </a:t>
            </a:r>
            <a:r>
              <a:rPr lang="en-US" sz="2400" dirty="0" err="1"/>
              <a:t>þig</a:t>
            </a:r>
            <a:r>
              <a:rPr lang="en-US" sz="2400" dirty="0"/>
              <a:t> </a:t>
            </a:r>
            <a:r>
              <a:rPr lang="en-US" sz="2400" dirty="0" err="1"/>
              <a:t>mestu</a:t>
            </a:r>
            <a:r>
              <a:rPr lang="en-US" sz="2400" dirty="0"/>
              <a:t>?</a:t>
            </a:r>
          </a:p>
          <a:p>
            <a:pPr marL="0" lvl="0" indent="0" algn="l" rtl="0">
              <a:lnSpc>
                <a:spcPct val="100000"/>
              </a:lnSpc>
              <a:spcBef>
                <a:spcPts val="360"/>
              </a:spcBef>
              <a:spcAft>
                <a:spcPts val="0"/>
              </a:spcAft>
              <a:buSzPts val="1800"/>
              <a:buNone/>
            </a:pPr>
            <a:endParaRPr sz="2500" dirty="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dirty="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dirty="0">
              <a:solidFill>
                <a:srgbClr val="000000"/>
              </a:solidFill>
              <a:highlight>
                <a:schemeClr val="lt1"/>
              </a:highlight>
              <a:latin typeface="Arial"/>
              <a:ea typeface="Arial"/>
              <a:cs typeface="Arial"/>
              <a:sym typeface="Arial"/>
            </a:endParaRPr>
          </a:p>
        </p:txBody>
      </p:sp>
      <p:sp>
        <p:nvSpPr>
          <p:cNvPr id="527" name="Google Shape;527;p36"/>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528" name="Google Shape;528;p36"/>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529" name="Google Shape;529;p36"/>
          <p:cNvPicPr preferRelativeResize="0"/>
          <p:nvPr/>
        </p:nvPicPr>
        <p:blipFill rotWithShape="1">
          <a:blip r:embed="rId4">
            <a:alphaModFix/>
          </a:blip>
          <a:srcRect/>
          <a:stretch/>
        </p:blipFill>
        <p:spPr>
          <a:xfrm>
            <a:off x="7718900" y="6209113"/>
            <a:ext cx="1261242" cy="584750"/>
          </a:xfrm>
          <a:prstGeom prst="rect">
            <a:avLst/>
          </a:prstGeom>
          <a:noFill/>
          <a:ln>
            <a:noFill/>
          </a:ln>
        </p:spPr>
      </p:pic>
      <p:pic>
        <p:nvPicPr>
          <p:cNvPr id="530" name="Google Shape;530;p36" descr="Chat"/>
          <p:cNvPicPr preferRelativeResize="0"/>
          <p:nvPr/>
        </p:nvPicPr>
        <p:blipFill rotWithShape="1">
          <a:blip r:embed="rId5">
            <a:alphaModFix/>
          </a:blip>
          <a:srcRect/>
          <a:stretch/>
        </p:blipFill>
        <p:spPr>
          <a:xfrm>
            <a:off x="3558651" y="4458210"/>
            <a:ext cx="1667965" cy="166796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1"/>
          <p:cNvSpPr txBox="1">
            <a:spLocks noGrp="1"/>
          </p:cNvSpPr>
          <p:nvPr>
            <p:ph type="title"/>
          </p:nvPr>
        </p:nvSpPr>
        <p:spPr>
          <a:xfrm>
            <a:off x="4885341" y="1131094"/>
            <a:ext cx="3630008" cy="1355479"/>
          </a:xfrm>
          <a:prstGeom prst="rect">
            <a:avLst/>
          </a:prstGeom>
          <a:noFill/>
          <a:ln>
            <a:noFill/>
          </a:ln>
        </p:spPr>
        <p:txBody>
          <a:bodyPr spcFirstLastPara="1" wrap="square" lIns="171450" tIns="171450" rIns="171450" bIns="0" anchor="ctr" anchorCtr="0">
            <a:normAutofit/>
          </a:bodyPr>
          <a:lstStyle/>
          <a:p>
            <a:pPr marL="0" lvl="0" indent="0" algn="ctr" rtl="0">
              <a:lnSpc>
                <a:spcPct val="100000"/>
              </a:lnSpc>
              <a:spcBef>
                <a:spcPts val="0"/>
              </a:spcBef>
              <a:spcAft>
                <a:spcPts val="0"/>
              </a:spcAft>
              <a:buSzPct val="111111"/>
              <a:buNone/>
            </a:pPr>
            <a:r>
              <a:rPr lang="en-US" b="1" dirty="0" err="1">
                <a:solidFill>
                  <a:srgbClr val="0070C0"/>
                </a:solidFill>
              </a:rPr>
              <a:t>Matsblað</a:t>
            </a:r>
            <a:endParaRPr dirty="0"/>
          </a:p>
        </p:txBody>
      </p:sp>
      <p:pic>
        <p:nvPicPr>
          <p:cNvPr id="537" name="Google Shape;537;p41" descr="A pencil on a piece of paper&#10;&#10;Description automatically generated with medium confidence"/>
          <p:cNvPicPr preferRelativeResize="0"/>
          <p:nvPr/>
        </p:nvPicPr>
        <p:blipFill rotWithShape="1">
          <a:blip r:embed="rId3">
            <a:alphaModFix/>
          </a:blip>
          <a:srcRect l="42027"/>
          <a:stretch/>
        </p:blipFill>
        <p:spPr>
          <a:xfrm>
            <a:off x="15" y="857257"/>
            <a:ext cx="4587412" cy="5143493"/>
          </a:xfrm>
          <a:custGeom>
            <a:avLst/>
            <a:gdLst/>
            <a:ahLst/>
            <a:cxnLst/>
            <a:rect l="l" t="t" r="r" b="b"/>
            <a:pathLst>
              <a:path w="6116569" h="6879321" extrusionOk="0">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ln>
            <a:noFill/>
          </a:ln>
        </p:spPr>
      </p:pic>
      <p:sp>
        <p:nvSpPr>
          <p:cNvPr id="538" name="Google Shape;538;p41"/>
          <p:cNvSpPr txBox="1">
            <a:spLocks noGrp="1"/>
          </p:cNvSpPr>
          <p:nvPr>
            <p:ph type="body" idx="1"/>
          </p:nvPr>
        </p:nvSpPr>
        <p:spPr>
          <a:xfrm>
            <a:off x="4885341" y="2607223"/>
            <a:ext cx="3630008" cy="2882750"/>
          </a:xfrm>
          <a:prstGeom prst="rect">
            <a:avLst/>
          </a:prstGeom>
          <a:noFill/>
          <a:ln>
            <a:noFill/>
          </a:ln>
        </p:spPr>
        <p:txBody>
          <a:bodyPr spcFirstLastPara="1" wrap="square" lIns="68550" tIns="34275" rIns="68550" bIns="34275" anchor="t" anchorCtr="0">
            <a:normAutofit/>
          </a:bodyPr>
          <a:lstStyle/>
          <a:p>
            <a:pPr marL="0" lvl="0" indent="0" algn="ctr" rtl="0">
              <a:lnSpc>
                <a:spcPct val="100000"/>
              </a:lnSpc>
              <a:spcBef>
                <a:spcPts val="0"/>
              </a:spcBef>
              <a:spcAft>
                <a:spcPts val="0"/>
              </a:spcAft>
              <a:buSzPts val="2800"/>
              <a:buNone/>
            </a:pPr>
            <a:r>
              <a:rPr lang="en-US" sz="1500" dirty="0"/>
              <a:t>Vinsamlegast </a:t>
            </a:r>
            <a:r>
              <a:rPr lang="en-US" sz="1500" dirty="0" err="1"/>
              <a:t>fyllið</a:t>
            </a:r>
            <a:r>
              <a:rPr lang="en-US" sz="1500" dirty="0"/>
              <a:t> </a:t>
            </a:r>
            <a:r>
              <a:rPr lang="en-US" sz="1500" dirty="0" err="1"/>
              <a:t>út</a:t>
            </a:r>
            <a:r>
              <a:rPr lang="en-US" sz="1500" dirty="0"/>
              <a:t> </a:t>
            </a:r>
            <a:r>
              <a:rPr lang="en-US" sz="1500" dirty="0" err="1"/>
              <a:t>matsblaðið</a:t>
            </a:r>
            <a:r>
              <a:rPr lang="en-US" sz="1500" dirty="0"/>
              <a:t> </a:t>
            </a:r>
            <a:r>
              <a:rPr lang="en-US" sz="1500" dirty="0" err="1"/>
              <a:t>sem</a:t>
            </a:r>
            <a:r>
              <a:rPr lang="en-US" sz="1500" dirty="0"/>
              <a:t> þið </a:t>
            </a:r>
            <a:r>
              <a:rPr lang="en-US" sz="1500" dirty="0" err="1"/>
              <a:t>fáið</a:t>
            </a:r>
            <a:r>
              <a:rPr lang="en-US" sz="1500" dirty="0"/>
              <a:t> sent</a:t>
            </a:r>
            <a:endParaRPr dirty="0"/>
          </a:p>
          <a:p>
            <a:pPr marL="0" lvl="0" indent="0" algn="ctr" rtl="0">
              <a:lnSpc>
                <a:spcPct val="100000"/>
              </a:lnSpc>
              <a:spcBef>
                <a:spcPts val="0"/>
              </a:spcBef>
              <a:spcAft>
                <a:spcPts val="0"/>
              </a:spcAft>
              <a:buSzPts val="2800"/>
              <a:buNone/>
            </a:pPr>
            <a:endParaRPr sz="1500" dirty="0"/>
          </a:p>
          <a:p>
            <a:pPr marL="0" lvl="0" indent="0" algn="ctr" rtl="0">
              <a:lnSpc>
                <a:spcPct val="100000"/>
              </a:lnSpc>
              <a:spcBef>
                <a:spcPts val="0"/>
              </a:spcBef>
              <a:spcAft>
                <a:spcPts val="0"/>
              </a:spcAft>
              <a:buSzPts val="2800"/>
              <a:buNone/>
            </a:pPr>
            <a:endParaRPr sz="1500" dirty="0"/>
          </a:p>
          <a:p>
            <a:pPr marL="0" lvl="0" indent="0" algn="ctr" rtl="0">
              <a:lnSpc>
                <a:spcPct val="100000"/>
              </a:lnSpc>
              <a:spcBef>
                <a:spcPts val="0"/>
              </a:spcBef>
              <a:spcAft>
                <a:spcPts val="0"/>
              </a:spcAft>
              <a:buSzPts val="2800"/>
              <a:buNone/>
            </a:pPr>
            <a:endParaRPr sz="1500" dirty="0"/>
          </a:p>
          <a:p>
            <a:pPr marL="0" lvl="0" indent="0" algn="ctr" rtl="0">
              <a:lnSpc>
                <a:spcPct val="100000"/>
              </a:lnSpc>
              <a:spcBef>
                <a:spcPts val="0"/>
              </a:spcBef>
              <a:spcAft>
                <a:spcPts val="0"/>
              </a:spcAft>
              <a:buSzPts val="2800"/>
              <a:buNone/>
            </a:pPr>
            <a:r>
              <a:rPr lang="en-US" sz="1500" dirty="0" err="1"/>
              <a:t>Endurgjöf</a:t>
            </a:r>
            <a:r>
              <a:rPr lang="en-US" sz="1500" dirty="0"/>
              <a:t> </a:t>
            </a:r>
            <a:r>
              <a:rPr lang="en-US" sz="1500" dirty="0" err="1"/>
              <a:t>ykkar</a:t>
            </a:r>
            <a:r>
              <a:rPr lang="en-US" sz="1500" dirty="0"/>
              <a:t> </a:t>
            </a:r>
            <a:r>
              <a:rPr lang="en-US" sz="1500" dirty="0" err="1"/>
              <a:t>skiptir</a:t>
            </a:r>
            <a:r>
              <a:rPr lang="en-US" sz="1500" dirty="0"/>
              <a:t> </a:t>
            </a:r>
            <a:r>
              <a:rPr lang="en-US" sz="1500" dirty="0" err="1"/>
              <a:t>miklu</a:t>
            </a:r>
            <a:r>
              <a:rPr lang="en-US" sz="1500" dirty="0"/>
              <a:t> </a:t>
            </a:r>
            <a:r>
              <a:rPr lang="en-US" sz="1500" dirty="0" err="1"/>
              <a:t>máli</a:t>
            </a:r>
            <a:r>
              <a:rPr lang="en-US" sz="1500" dirty="0"/>
              <a:t>!</a:t>
            </a:r>
            <a:endParaRPr dirty="0"/>
          </a:p>
          <a:p>
            <a:pPr marL="0" lvl="0" indent="0" algn="l" rtl="0">
              <a:lnSpc>
                <a:spcPct val="100000"/>
              </a:lnSpc>
              <a:spcBef>
                <a:spcPts val="750"/>
              </a:spcBef>
              <a:spcAft>
                <a:spcPts val="0"/>
              </a:spcAft>
              <a:buSzPts val="2800"/>
              <a:buNone/>
            </a:pPr>
            <a:endParaRPr sz="1500" dirty="0"/>
          </a:p>
        </p:txBody>
      </p:sp>
      <p:pic>
        <p:nvPicPr>
          <p:cNvPr id="539" name="Google Shape;539;p41"/>
          <p:cNvPicPr preferRelativeResize="0"/>
          <p:nvPr/>
        </p:nvPicPr>
        <p:blipFill rotWithShape="1">
          <a:blip r:embed="rId4">
            <a:alphaModFix/>
          </a:blip>
          <a:srcRect/>
          <a:stretch/>
        </p:blipFill>
        <p:spPr>
          <a:xfrm>
            <a:off x="8181875" y="89649"/>
            <a:ext cx="892426" cy="881527"/>
          </a:xfrm>
          <a:prstGeom prst="rect">
            <a:avLst/>
          </a:prstGeom>
          <a:noFill/>
          <a:ln>
            <a:noFill/>
          </a:ln>
        </p:spPr>
      </p:pic>
      <p:pic>
        <p:nvPicPr>
          <p:cNvPr id="540" name="Google Shape;540;p41"/>
          <p:cNvPicPr preferRelativeResize="0"/>
          <p:nvPr/>
        </p:nvPicPr>
        <p:blipFill rotWithShape="1">
          <a:blip r:embed="rId5">
            <a:alphaModFix/>
          </a:blip>
          <a:srcRect/>
          <a:stretch/>
        </p:blipFill>
        <p:spPr>
          <a:xfrm>
            <a:off x="7718900" y="6209113"/>
            <a:ext cx="1261242" cy="58475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pic>
        <p:nvPicPr>
          <p:cNvPr id="546" name="Google Shape;546;g12474296616_0_12"/>
          <p:cNvPicPr preferRelativeResize="0"/>
          <p:nvPr/>
        </p:nvPicPr>
        <p:blipFill rotWithShape="1">
          <a:blip r:embed="rId3">
            <a:alphaModFix amt="13000"/>
          </a:blip>
          <a:srcRect/>
          <a:stretch/>
        </p:blipFill>
        <p:spPr>
          <a:xfrm>
            <a:off x="1346278" y="1113719"/>
            <a:ext cx="6637173" cy="3792670"/>
          </a:xfrm>
          <a:prstGeom prst="rect">
            <a:avLst/>
          </a:prstGeom>
          <a:noFill/>
          <a:ln>
            <a:noFill/>
          </a:ln>
        </p:spPr>
      </p:pic>
      <p:sp>
        <p:nvSpPr>
          <p:cNvPr id="547" name="Google Shape;547;g12474296616_0_12"/>
          <p:cNvSpPr txBox="1">
            <a:spLocks noGrp="1"/>
          </p:cNvSpPr>
          <p:nvPr>
            <p:ph type="ctrTitle"/>
          </p:nvPr>
        </p:nvSpPr>
        <p:spPr>
          <a:xfrm>
            <a:off x="1635839" y="2533650"/>
            <a:ext cx="6058049" cy="1790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br>
              <a:rPr lang="en-US" sz="3000" dirty="0"/>
            </a:br>
            <a:r>
              <a:rPr lang="en-US" sz="3000" b="1" dirty="0" err="1">
                <a:solidFill>
                  <a:srgbClr val="0563C1"/>
                </a:solidFill>
              </a:rPr>
              <a:t>Spurningar</a:t>
            </a:r>
            <a:r>
              <a:rPr lang="en-US" sz="3000" b="1" dirty="0">
                <a:solidFill>
                  <a:srgbClr val="0563C1"/>
                </a:solidFill>
              </a:rPr>
              <a:t>?</a:t>
            </a:r>
            <a:br>
              <a:rPr lang="en-US" sz="3000" b="1" dirty="0">
                <a:solidFill>
                  <a:srgbClr val="0563C1"/>
                </a:solidFill>
              </a:rPr>
            </a:br>
            <a:br>
              <a:rPr lang="en-US" sz="3000" dirty="0">
                <a:solidFill>
                  <a:srgbClr val="0563C1"/>
                </a:solidFill>
              </a:rPr>
            </a:br>
            <a:r>
              <a:rPr lang="en-US" sz="3000" b="1" dirty="0">
                <a:solidFill>
                  <a:srgbClr val="0563C1"/>
                </a:solidFill>
              </a:rPr>
              <a:t>Takk </a:t>
            </a:r>
            <a:r>
              <a:rPr lang="en-US" sz="3000" b="1" dirty="0" err="1">
                <a:solidFill>
                  <a:srgbClr val="0563C1"/>
                </a:solidFill>
              </a:rPr>
              <a:t>fyrir</a:t>
            </a:r>
            <a:r>
              <a:rPr lang="en-US" sz="3000" b="1" dirty="0">
                <a:solidFill>
                  <a:srgbClr val="0563C1"/>
                </a:solidFill>
              </a:rPr>
              <a:t> </a:t>
            </a:r>
            <a:r>
              <a:rPr lang="en-US" sz="3000" b="1" dirty="0" err="1">
                <a:solidFill>
                  <a:srgbClr val="0563C1"/>
                </a:solidFill>
              </a:rPr>
              <a:t>þátttökuna</a:t>
            </a:r>
            <a:r>
              <a:rPr lang="en-US" sz="3000" b="1" dirty="0">
                <a:solidFill>
                  <a:srgbClr val="0563C1"/>
                </a:solidFill>
              </a:rPr>
              <a:t>!</a:t>
            </a:r>
            <a:br>
              <a:rPr lang="en-US" sz="3000" b="1" dirty="0">
                <a:solidFill>
                  <a:srgbClr val="C4BD97"/>
                </a:solidFill>
              </a:rPr>
            </a:br>
            <a:br>
              <a:rPr lang="en-US" sz="3000" b="1" dirty="0"/>
            </a:br>
            <a:endParaRPr sz="3000" b="1" dirty="0"/>
          </a:p>
        </p:txBody>
      </p:sp>
      <p:pic>
        <p:nvPicPr>
          <p:cNvPr id="548" name="Google Shape;548;g12474296616_0_12"/>
          <p:cNvPicPr preferRelativeResize="0"/>
          <p:nvPr/>
        </p:nvPicPr>
        <p:blipFill rotWithShape="1">
          <a:blip r:embed="rId4">
            <a:alphaModFix/>
          </a:blip>
          <a:srcRect/>
          <a:stretch/>
        </p:blipFill>
        <p:spPr>
          <a:xfrm>
            <a:off x="8181875" y="89649"/>
            <a:ext cx="892426" cy="881527"/>
          </a:xfrm>
          <a:prstGeom prst="rect">
            <a:avLst/>
          </a:prstGeom>
          <a:noFill/>
          <a:ln>
            <a:noFill/>
          </a:ln>
        </p:spPr>
      </p:pic>
      <p:pic>
        <p:nvPicPr>
          <p:cNvPr id="549" name="Google Shape;549;g12474296616_0_12"/>
          <p:cNvPicPr preferRelativeResize="0"/>
          <p:nvPr/>
        </p:nvPicPr>
        <p:blipFill rotWithShape="1">
          <a:blip r:embed="rId5">
            <a:alphaModFix/>
          </a:blip>
          <a:srcRect/>
          <a:stretch/>
        </p:blipFill>
        <p:spPr>
          <a:xfrm>
            <a:off x="7718900" y="6209113"/>
            <a:ext cx="1261242" cy="58475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42"/>
          <p:cNvSpPr txBox="1">
            <a:spLocks noGrp="1"/>
          </p:cNvSpPr>
          <p:nvPr>
            <p:ph type="title"/>
          </p:nvPr>
        </p:nvSpPr>
        <p:spPr>
          <a:xfrm>
            <a:off x="468126" y="578371"/>
            <a:ext cx="7886700" cy="994172"/>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ct val="45454"/>
              <a:buNone/>
            </a:pPr>
            <a:r>
              <a:rPr lang="en-US" b="1" dirty="0" err="1">
                <a:solidFill>
                  <a:srgbClr val="0070C0"/>
                </a:solidFill>
              </a:rPr>
              <a:t>Tilvísanir</a:t>
            </a:r>
            <a:r>
              <a:rPr lang="en-US" b="1" dirty="0">
                <a:solidFill>
                  <a:srgbClr val="0070C0"/>
                </a:solidFill>
              </a:rPr>
              <a:t> og </a:t>
            </a:r>
            <a:r>
              <a:rPr lang="en-US" b="1" dirty="0" err="1">
                <a:solidFill>
                  <a:srgbClr val="0070C0"/>
                </a:solidFill>
              </a:rPr>
              <a:t>heimildir</a:t>
            </a:r>
            <a:endParaRPr b="1" dirty="0">
              <a:solidFill>
                <a:srgbClr val="0070C0"/>
              </a:solidFill>
            </a:endParaRPr>
          </a:p>
        </p:txBody>
      </p:sp>
      <p:sp>
        <p:nvSpPr>
          <p:cNvPr id="556" name="Google Shape;556;p42"/>
          <p:cNvSpPr txBox="1">
            <a:spLocks noGrp="1"/>
          </p:cNvSpPr>
          <p:nvPr>
            <p:ph type="body" idx="1"/>
          </p:nvPr>
        </p:nvSpPr>
        <p:spPr>
          <a:xfrm>
            <a:off x="468126" y="1850362"/>
            <a:ext cx="6351347" cy="249496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60"/>
              </a:spcBef>
              <a:spcAft>
                <a:spcPts val="0"/>
              </a:spcAft>
              <a:buSzPts val="1800"/>
              <a:buNone/>
            </a:pPr>
            <a:endParaRPr sz="1350" b="1"/>
          </a:p>
          <a:p>
            <a:pPr marL="0" lvl="0" indent="0" algn="l" rtl="0">
              <a:lnSpc>
                <a:spcPct val="100000"/>
              </a:lnSpc>
              <a:spcBef>
                <a:spcPts val="360"/>
              </a:spcBef>
              <a:spcAft>
                <a:spcPts val="0"/>
              </a:spcAft>
              <a:buSzPts val="1800"/>
              <a:buNone/>
            </a:pPr>
            <a:endParaRPr sz="1350" b="1"/>
          </a:p>
          <a:p>
            <a:pPr marL="0" lvl="0" indent="0" algn="l" rtl="0">
              <a:lnSpc>
                <a:spcPct val="100000"/>
              </a:lnSpc>
              <a:spcBef>
                <a:spcPts val="360"/>
              </a:spcBef>
              <a:spcAft>
                <a:spcPts val="0"/>
              </a:spcAft>
              <a:buSzPts val="1800"/>
              <a:buNone/>
            </a:pPr>
            <a:endParaRPr sz="900"/>
          </a:p>
          <a:p>
            <a:pPr marL="0" lvl="0" indent="0" algn="l" rtl="0">
              <a:lnSpc>
                <a:spcPct val="100000"/>
              </a:lnSpc>
              <a:spcBef>
                <a:spcPts val="360"/>
              </a:spcBef>
              <a:spcAft>
                <a:spcPts val="0"/>
              </a:spcAft>
              <a:buSzPts val="1800"/>
              <a:buNone/>
            </a:pPr>
            <a:endParaRPr sz="1350" b="1"/>
          </a:p>
          <a:p>
            <a:pPr marL="0" lvl="0" indent="0" algn="l" rtl="0">
              <a:lnSpc>
                <a:spcPct val="100000"/>
              </a:lnSpc>
              <a:spcBef>
                <a:spcPts val="360"/>
              </a:spcBef>
              <a:spcAft>
                <a:spcPts val="0"/>
              </a:spcAft>
              <a:buSzPts val="1800"/>
              <a:buNone/>
            </a:pPr>
            <a:endParaRPr sz="1350" b="1"/>
          </a:p>
          <a:p>
            <a:pPr marL="0" lvl="0" indent="0" algn="l" rtl="0">
              <a:lnSpc>
                <a:spcPct val="100000"/>
              </a:lnSpc>
              <a:spcBef>
                <a:spcPts val="360"/>
              </a:spcBef>
              <a:spcAft>
                <a:spcPts val="0"/>
              </a:spcAft>
              <a:buSzPts val="1800"/>
              <a:buNone/>
            </a:pPr>
            <a:endParaRPr sz="1350" b="1"/>
          </a:p>
          <a:p>
            <a:pPr marL="0" lvl="0" indent="0" algn="l" rtl="0">
              <a:lnSpc>
                <a:spcPct val="100000"/>
              </a:lnSpc>
              <a:spcBef>
                <a:spcPts val="360"/>
              </a:spcBef>
              <a:spcAft>
                <a:spcPts val="0"/>
              </a:spcAft>
              <a:buSzPts val="1800"/>
              <a:buNone/>
            </a:pPr>
            <a:endParaRPr sz="1350" b="1"/>
          </a:p>
          <a:p>
            <a:pPr marL="0" lvl="0" indent="0" algn="l" rtl="0">
              <a:lnSpc>
                <a:spcPct val="100000"/>
              </a:lnSpc>
              <a:spcBef>
                <a:spcPts val="360"/>
              </a:spcBef>
              <a:spcAft>
                <a:spcPts val="0"/>
              </a:spcAft>
              <a:buSzPts val="1800"/>
              <a:buNone/>
            </a:pPr>
            <a:endParaRPr sz="1350" b="1"/>
          </a:p>
          <a:p>
            <a:pPr marL="0" lvl="0" indent="0" algn="l" rtl="0">
              <a:lnSpc>
                <a:spcPct val="100000"/>
              </a:lnSpc>
              <a:spcBef>
                <a:spcPts val="360"/>
              </a:spcBef>
              <a:spcAft>
                <a:spcPts val="0"/>
              </a:spcAft>
              <a:buSzPts val="1800"/>
              <a:buNone/>
            </a:pPr>
            <a:endParaRPr sz="1350">
              <a:latin typeface="Calibri"/>
              <a:ea typeface="Calibri"/>
              <a:cs typeface="Calibri"/>
              <a:sym typeface="Calibri"/>
            </a:endParaRPr>
          </a:p>
          <a:p>
            <a:pPr marL="457200" lvl="0" indent="-228600" algn="l" rtl="0">
              <a:lnSpc>
                <a:spcPct val="100000"/>
              </a:lnSpc>
              <a:spcBef>
                <a:spcPts val="360"/>
              </a:spcBef>
              <a:spcAft>
                <a:spcPts val="0"/>
              </a:spcAft>
              <a:buClr>
                <a:schemeClr val="dk1"/>
              </a:buClr>
              <a:buSzPts val="1800"/>
              <a:buNone/>
            </a:pPr>
            <a:endParaRPr/>
          </a:p>
          <a:p>
            <a:pPr marL="457200" lvl="0" indent="-228600" algn="l" rtl="0">
              <a:lnSpc>
                <a:spcPct val="100000"/>
              </a:lnSpc>
              <a:spcBef>
                <a:spcPts val="360"/>
              </a:spcBef>
              <a:spcAft>
                <a:spcPts val="0"/>
              </a:spcAft>
              <a:buClr>
                <a:schemeClr val="dk1"/>
              </a:buClr>
              <a:buSzPts val="1800"/>
              <a:buNone/>
            </a:pPr>
            <a:endParaRPr/>
          </a:p>
          <a:p>
            <a:pPr marL="457200" lvl="0" indent="-228600" algn="l" rtl="0">
              <a:lnSpc>
                <a:spcPct val="100000"/>
              </a:lnSpc>
              <a:spcBef>
                <a:spcPts val="360"/>
              </a:spcBef>
              <a:spcAft>
                <a:spcPts val="0"/>
              </a:spcAft>
              <a:buClr>
                <a:schemeClr val="dk1"/>
              </a:buClr>
              <a:buSzPts val="1800"/>
              <a:buNone/>
            </a:pPr>
            <a:endParaRPr/>
          </a:p>
          <a:p>
            <a:pPr marL="457200" lvl="0" indent="-228600" algn="l" rtl="0">
              <a:lnSpc>
                <a:spcPct val="100000"/>
              </a:lnSpc>
              <a:spcBef>
                <a:spcPts val="360"/>
              </a:spcBef>
              <a:spcAft>
                <a:spcPts val="0"/>
              </a:spcAft>
              <a:buClr>
                <a:schemeClr val="dk1"/>
              </a:buClr>
              <a:buSzPts val="1800"/>
              <a:buNone/>
            </a:pPr>
            <a:endParaRPr/>
          </a:p>
          <a:p>
            <a:pPr marL="457200" lvl="0" indent="-228600" algn="l" rtl="0">
              <a:lnSpc>
                <a:spcPct val="100000"/>
              </a:lnSpc>
              <a:spcBef>
                <a:spcPts val="360"/>
              </a:spcBef>
              <a:spcAft>
                <a:spcPts val="0"/>
              </a:spcAft>
              <a:buClr>
                <a:schemeClr val="dk1"/>
              </a:buClr>
              <a:buSzPts val="1800"/>
              <a:buNone/>
            </a:pPr>
            <a:endParaRPr/>
          </a:p>
          <a:p>
            <a:pPr marL="457200" lvl="0" indent="-228600" algn="l" rtl="0">
              <a:lnSpc>
                <a:spcPct val="100000"/>
              </a:lnSpc>
              <a:spcBef>
                <a:spcPts val="360"/>
              </a:spcBef>
              <a:spcAft>
                <a:spcPts val="0"/>
              </a:spcAft>
              <a:buClr>
                <a:schemeClr val="dk1"/>
              </a:buClr>
              <a:buSzPts val="1800"/>
              <a:buNone/>
            </a:pPr>
            <a:endParaRPr/>
          </a:p>
          <a:p>
            <a:pPr marL="457200" lvl="0" indent="-228600" algn="l" rtl="0">
              <a:lnSpc>
                <a:spcPct val="100000"/>
              </a:lnSpc>
              <a:spcBef>
                <a:spcPts val="360"/>
              </a:spcBef>
              <a:spcAft>
                <a:spcPts val="0"/>
              </a:spcAft>
              <a:buClr>
                <a:schemeClr val="dk1"/>
              </a:buClr>
              <a:buSzPts val="1800"/>
              <a:buNone/>
            </a:pPr>
            <a:endParaRPr/>
          </a:p>
          <a:p>
            <a:pPr marL="457200" lvl="0" indent="-228600" algn="l" rtl="0">
              <a:lnSpc>
                <a:spcPct val="100000"/>
              </a:lnSpc>
              <a:spcBef>
                <a:spcPts val="360"/>
              </a:spcBef>
              <a:spcAft>
                <a:spcPts val="0"/>
              </a:spcAft>
              <a:buClr>
                <a:schemeClr val="dk1"/>
              </a:buClr>
              <a:buSzPts val="1800"/>
              <a:buNone/>
            </a:pPr>
            <a:endParaRPr/>
          </a:p>
        </p:txBody>
      </p:sp>
      <p:pic>
        <p:nvPicPr>
          <p:cNvPr id="557" name="Google Shape;557;p42" descr="Books"/>
          <p:cNvPicPr preferRelativeResize="0"/>
          <p:nvPr/>
        </p:nvPicPr>
        <p:blipFill rotWithShape="1">
          <a:blip r:embed="rId3">
            <a:alphaModFix/>
          </a:blip>
          <a:srcRect/>
          <a:stretch/>
        </p:blipFill>
        <p:spPr>
          <a:xfrm>
            <a:off x="7137041" y="3344639"/>
            <a:ext cx="1156190" cy="1156190"/>
          </a:xfrm>
          <a:prstGeom prst="rect">
            <a:avLst/>
          </a:prstGeom>
          <a:noFill/>
          <a:ln>
            <a:noFill/>
          </a:ln>
        </p:spPr>
      </p:pic>
      <p:pic>
        <p:nvPicPr>
          <p:cNvPr id="558" name="Google Shape;558;p42" descr="Laptop"/>
          <p:cNvPicPr preferRelativeResize="0"/>
          <p:nvPr/>
        </p:nvPicPr>
        <p:blipFill rotWithShape="1">
          <a:blip r:embed="rId4">
            <a:alphaModFix/>
          </a:blip>
          <a:srcRect/>
          <a:stretch/>
        </p:blipFill>
        <p:spPr>
          <a:xfrm>
            <a:off x="6979997" y="1850362"/>
            <a:ext cx="1313234" cy="1313234"/>
          </a:xfrm>
          <a:prstGeom prst="rect">
            <a:avLst/>
          </a:prstGeom>
          <a:noFill/>
          <a:ln>
            <a:noFill/>
          </a:ln>
        </p:spPr>
      </p:pic>
      <p:sp>
        <p:nvSpPr>
          <p:cNvPr id="559" name="Google Shape;559;p42"/>
          <p:cNvSpPr txBox="1"/>
          <p:nvPr/>
        </p:nvSpPr>
        <p:spPr>
          <a:xfrm>
            <a:off x="468126" y="1850362"/>
            <a:ext cx="5907589" cy="355477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600"/>
              </a:spcAft>
              <a:buClr>
                <a:srgbClr val="000000"/>
              </a:buClr>
              <a:buSzPts val="1350"/>
              <a:buFont typeface="Arial"/>
              <a:buNone/>
            </a:pPr>
            <a:r>
              <a:rPr lang="en-US" sz="1200" b="0" i="0" u="sng" strike="noStrike" cap="none" dirty="0">
                <a:solidFill>
                  <a:srgbClr val="0000FF"/>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https://www.mckinsey.com/business-functions/organization/our-insights/gender-diversity-a-corporate-performance-driver</a:t>
            </a:r>
            <a:endParaRPr sz="1200" b="0" i="0" u="sng" strike="noStrike" cap="none" dirty="0">
              <a:solidFill>
                <a:srgbClr val="0000FF"/>
              </a:solidFill>
              <a:latin typeface="Arial"/>
              <a:ea typeface="Arial"/>
              <a:cs typeface="Arial"/>
              <a:sym typeface="Arial"/>
              <a:hlinkClick r:id="rId6">
                <a:extLst>
                  <a:ext uri="{A12FA001-AC4F-418D-AE19-62706E023703}">
                    <ahyp:hlinkClr xmlns:ahyp="http://schemas.microsoft.com/office/drawing/2018/hyperlinkcolor" val="tx"/>
                  </a:ext>
                </a:extLst>
              </a:hlinkClick>
            </a:endParaRPr>
          </a:p>
          <a:p>
            <a:pPr marL="0" marR="0" lvl="0" indent="0" algn="l" rtl="0">
              <a:lnSpc>
                <a:spcPct val="100000"/>
              </a:lnSpc>
              <a:spcBef>
                <a:spcPts val="0"/>
              </a:spcBef>
              <a:spcAft>
                <a:spcPts val="600"/>
              </a:spcAft>
              <a:buClr>
                <a:srgbClr val="000000"/>
              </a:buClr>
              <a:buSzPts val="1350"/>
              <a:buFont typeface="Arial"/>
              <a:buNone/>
            </a:pPr>
            <a:r>
              <a:rPr lang="en-US" sz="1200" b="0" i="0" u="sng" strike="noStrike" cap="none" dirty="0">
                <a:solidFill>
                  <a:srgbClr val="0000FF"/>
                </a:solidFill>
                <a:latin typeface="Arial"/>
                <a:ea typeface="Arial"/>
                <a:cs typeface="Arial"/>
                <a:sym typeface="Arial"/>
                <a:hlinkClick r:id="rId6">
                  <a:extLst>
                    <a:ext uri="{A12FA001-AC4F-418D-AE19-62706E023703}">
                      <ahyp:hlinkClr xmlns:ahyp="http://schemas.microsoft.com/office/drawing/2018/hyperlinkcolor" val="tx"/>
                    </a:ext>
                  </a:extLst>
                </a:hlinkClick>
              </a:rPr>
              <a:t>https://assets.publishing.service.gov.uk/government/uploads/system/uploads/attachment_data/file/594336/race-in-workplace-mcgregor-smith-review.pdf</a:t>
            </a:r>
            <a:endParaRPr sz="1200" b="0" i="0" u="sng" strike="noStrike" cap="none" dirty="0">
              <a:solidFill>
                <a:srgbClr val="0000FF"/>
              </a:solidFill>
              <a:latin typeface="Arial"/>
              <a:ea typeface="Arial"/>
              <a:cs typeface="Arial"/>
              <a:sym typeface="Arial"/>
            </a:endParaRPr>
          </a:p>
          <a:p>
            <a:pPr marL="0" marR="0" lvl="0" indent="0" algn="l" rtl="0">
              <a:lnSpc>
                <a:spcPct val="100000"/>
              </a:lnSpc>
              <a:spcBef>
                <a:spcPts val="0"/>
              </a:spcBef>
              <a:spcAft>
                <a:spcPts val="600"/>
              </a:spcAft>
              <a:buClr>
                <a:srgbClr val="000000"/>
              </a:buClr>
              <a:buSzPts val="1050"/>
              <a:buFont typeface="Arial"/>
              <a:buNone/>
            </a:pPr>
            <a:r>
              <a:rPr lang="en-US" sz="1200" b="0" i="0" u="sng" strike="noStrike" cap="none" dirty="0">
                <a:solidFill>
                  <a:srgbClr val="0000FF"/>
                </a:solidFill>
                <a:latin typeface="Arial"/>
                <a:ea typeface="Arial"/>
                <a:cs typeface="Arial"/>
                <a:sym typeface="Arial"/>
                <a:hlinkClick r:id="rId7">
                  <a:extLst>
                    <a:ext uri="{A12FA001-AC4F-418D-AE19-62706E023703}">
                      <ahyp:hlinkClr xmlns:ahyp="http://schemas.microsoft.com/office/drawing/2018/hyperlinkcolor" val="tx"/>
                    </a:ext>
                  </a:extLst>
                </a:hlinkClick>
              </a:rPr>
              <a:t>https://www.gov.uk/government/publications/the-report-of-the-commission-on-race-and-ethnic-disparities/summary-of-recommendations</a:t>
            </a:r>
            <a:r>
              <a:rPr lang="en-US" sz="1200" b="0" i="0" u="none" strike="noStrike" cap="none" dirty="0">
                <a:solidFill>
                  <a:srgbClr val="0000FF"/>
                </a:solidFill>
                <a:latin typeface="Arial"/>
                <a:ea typeface="Arial"/>
                <a:cs typeface="Arial"/>
                <a:sym typeface="Arial"/>
              </a:rPr>
              <a:t> </a:t>
            </a:r>
            <a:endParaRPr sz="1200" b="0" i="0" u="none" strike="noStrike" cap="none" dirty="0">
              <a:solidFill>
                <a:srgbClr val="0000FF"/>
              </a:solidFill>
              <a:latin typeface="Arial"/>
              <a:ea typeface="Arial"/>
              <a:cs typeface="Arial"/>
              <a:sym typeface="Arial"/>
            </a:endParaRPr>
          </a:p>
          <a:p>
            <a:pPr marL="0" marR="0" lvl="0" indent="0" algn="l" rtl="0">
              <a:lnSpc>
                <a:spcPct val="100000"/>
              </a:lnSpc>
              <a:spcBef>
                <a:spcPts val="0"/>
              </a:spcBef>
              <a:spcAft>
                <a:spcPts val="600"/>
              </a:spcAft>
              <a:buClr>
                <a:srgbClr val="000000"/>
              </a:buClr>
              <a:buSzPts val="1050"/>
              <a:buFont typeface="Arial"/>
              <a:buNone/>
            </a:pPr>
            <a:r>
              <a:rPr lang="en-US" sz="1200" b="0" i="0" u="sng" strike="noStrike" cap="none" dirty="0">
                <a:solidFill>
                  <a:srgbClr val="0000FF"/>
                </a:solidFill>
                <a:latin typeface="Arial"/>
                <a:ea typeface="Arial"/>
                <a:cs typeface="Arial"/>
                <a:sym typeface="Arial"/>
                <a:hlinkClick r:id="rId8">
                  <a:extLst>
                    <a:ext uri="{A12FA001-AC4F-418D-AE19-62706E023703}">
                      <ahyp:hlinkClr xmlns:ahyp="http://schemas.microsoft.com/office/drawing/2018/hyperlinkcolor" val="tx"/>
                    </a:ext>
                  </a:extLst>
                </a:hlinkClick>
              </a:rPr>
              <a:t>https://www.gov.uk/government/publications/unconscious-bias-and-diversity-training-what-the-evidence-says</a:t>
            </a:r>
            <a:endParaRPr sz="1200" b="0" i="0" u="none" strike="noStrike" cap="none" dirty="0">
              <a:solidFill>
                <a:srgbClr val="0000FF"/>
              </a:solidFill>
              <a:latin typeface="Arial"/>
              <a:ea typeface="Arial"/>
              <a:cs typeface="Arial"/>
              <a:sym typeface="Arial"/>
            </a:endParaRPr>
          </a:p>
          <a:p>
            <a:pPr marL="0" marR="0" lvl="0" indent="0" algn="l" rtl="0">
              <a:lnSpc>
                <a:spcPct val="100000"/>
              </a:lnSpc>
              <a:spcBef>
                <a:spcPts val="0"/>
              </a:spcBef>
              <a:spcAft>
                <a:spcPts val="600"/>
              </a:spcAft>
              <a:buClr>
                <a:srgbClr val="000000"/>
              </a:buClr>
              <a:buSzPts val="1050"/>
              <a:buFont typeface="Arial"/>
              <a:buNone/>
            </a:pPr>
            <a:r>
              <a:rPr lang="en-US" sz="1200" b="0" i="0" u="sng" strike="noStrike" cap="none" dirty="0">
                <a:solidFill>
                  <a:srgbClr val="0000FF"/>
                </a:solidFill>
                <a:latin typeface="Arial"/>
                <a:ea typeface="Arial"/>
                <a:cs typeface="Arial"/>
                <a:sym typeface="Arial"/>
                <a:hlinkClick r:id="rId9">
                  <a:extLst>
                    <a:ext uri="{A12FA001-AC4F-418D-AE19-62706E023703}">
                      <ahyp:hlinkClr xmlns:ahyp="http://schemas.microsoft.com/office/drawing/2018/hyperlinkcolor" val="tx"/>
                    </a:ext>
                  </a:extLst>
                </a:hlinkClick>
              </a:rPr>
              <a:t>https://hbr.org/2021/02/are-your-diversity-efforts-othering-underrepresented-groups</a:t>
            </a:r>
            <a:endParaRPr sz="1200" b="0" i="0" u="sng" strike="noStrike" cap="none" dirty="0">
              <a:solidFill>
                <a:srgbClr val="0000FF"/>
              </a:solidFill>
              <a:latin typeface="Arial"/>
              <a:ea typeface="Arial"/>
              <a:cs typeface="Arial"/>
              <a:sym typeface="Arial"/>
            </a:endParaRPr>
          </a:p>
          <a:p>
            <a:pPr marL="0" marR="0" lvl="0" indent="0" algn="l" rtl="0">
              <a:lnSpc>
                <a:spcPct val="100000"/>
              </a:lnSpc>
              <a:spcBef>
                <a:spcPts val="0"/>
              </a:spcBef>
              <a:spcAft>
                <a:spcPts val="600"/>
              </a:spcAft>
              <a:buClr>
                <a:srgbClr val="000000"/>
              </a:buClr>
              <a:buSzPts val="1100"/>
              <a:buFont typeface="Arial"/>
              <a:buNone/>
            </a:pPr>
            <a:r>
              <a:rPr lang="en-US" sz="1200" b="0" i="0" u="sng" strike="noStrike" cap="none" dirty="0">
                <a:solidFill>
                  <a:srgbClr val="0000FF"/>
                </a:solidFill>
                <a:latin typeface="Arial"/>
                <a:ea typeface="Arial"/>
                <a:cs typeface="Arial"/>
                <a:sym typeface="Arial"/>
                <a:hlinkClick r:id="rId10">
                  <a:extLst>
                    <a:ext uri="{A12FA001-AC4F-418D-AE19-62706E023703}">
                      <ahyp:hlinkClr xmlns:ahyp="http://schemas.microsoft.com/office/drawing/2018/hyperlinkcolor" val="tx"/>
                    </a:ext>
                  </a:extLst>
                </a:hlinkClick>
              </a:rPr>
              <a:t>https://www.medicalnewstoday.com/articles/weathering-what-are-the-health-effects-of-stress-and-discrimination#Quantifying-the-effects-of-weathering</a:t>
            </a:r>
            <a:r>
              <a:rPr lang="en-US" sz="1200" b="0" i="0" u="none" strike="noStrike" cap="none" dirty="0">
                <a:solidFill>
                  <a:srgbClr val="0000FF"/>
                </a:solidFill>
                <a:latin typeface="Arial"/>
                <a:ea typeface="Arial"/>
                <a:cs typeface="Arial"/>
                <a:sym typeface="Arial"/>
              </a:rPr>
              <a:t> </a:t>
            </a:r>
            <a:endParaRPr sz="1200" b="0" i="0" u="none" strike="noStrike" cap="none" dirty="0">
              <a:solidFill>
                <a:srgbClr val="0000FF"/>
              </a:solidFill>
              <a:latin typeface="Arial"/>
              <a:ea typeface="Arial"/>
              <a:cs typeface="Arial"/>
              <a:sym typeface="Arial"/>
            </a:endParaRPr>
          </a:p>
          <a:p>
            <a:pPr marL="0" marR="0" lvl="0" indent="0" algn="l" rtl="0">
              <a:lnSpc>
                <a:spcPct val="100000"/>
              </a:lnSpc>
              <a:spcBef>
                <a:spcPts val="0"/>
              </a:spcBef>
              <a:spcAft>
                <a:spcPts val="600"/>
              </a:spcAft>
              <a:buClr>
                <a:srgbClr val="000000"/>
              </a:buClr>
              <a:buSzPts val="1050"/>
              <a:buFont typeface="Arial"/>
              <a:buNone/>
            </a:pPr>
            <a:r>
              <a:rPr lang="en-US" sz="1200" b="0" i="0" u="sng" strike="noStrike" cap="none" dirty="0">
                <a:solidFill>
                  <a:srgbClr val="0000FF"/>
                </a:solidFill>
                <a:latin typeface="Arial"/>
                <a:ea typeface="Arial"/>
                <a:cs typeface="Arial"/>
                <a:sym typeface="Arial"/>
                <a:hlinkClick r:id="rId11">
                  <a:extLst>
                    <a:ext uri="{A12FA001-AC4F-418D-AE19-62706E023703}">
                      <ahyp:hlinkClr xmlns:ahyp="http://schemas.microsoft.com/office/drawing/2018/hyperlinkcolor" val="tx"/>
                    </a:ext>
                  </a:extLst>
                </a:hlinkClick>
              </a:rPr>
              <a:t>https://libguides.kent-school.edu/race-racism-antiracism/ally</a:t>
            </a:r>
            <a:r>
              <a:rPr lang="en-US" sz="1200" b="0" i="0" u="none" strike="noStrike" cap="none" dirty="0">
                <a:solidFill>
                  <a:srgbClr val="0000FF"/>
                </a:solidFill>
                <a:latin typeface="Arial"/>
                <a:ea typeface="Arial"/>
                <a:cs typeface="Arial"/>
                <a:sym typeface="Arial"/>
              </a:rPr>
              <a:t> </a:t>
            </a:r>
            <a:endParaRPr sz="1200" b="0" i="0" u="none" strike="noStrike" cap="none" dirty="0">
              <a:solidFill>
                <a:srgbClr val="0000FF"/>
              </a:solidFill>
              <a:latin typeface="Arial"/>
              <a:ea typeface="Arial"/>
              <a:cs typeface="Arial"/>
              <a:sym typeface="Arial"/>
            </a:endParaRPr>
          </a:p>
          <a:p>
            <a:pPr marL="0" marR="0" lvl="0" indent="0" algn="l" rtl="0">
              <a:lnSpc>
                <a:spcPct val="100000"/>
              </a:lnSpc>
              <a:spcBef>
                <a:spcPts val="0"/>
              </a:spcBef>
              <a:spcAft>
                <a:spcPts val="600"/>
              </a:spcAft>
              <a:buClr>
                <a:srgbClr val="000000"/>
              </a:buClr>
              <a:buSzPts val="1350"/>
              <a:buFont typeface="Arial"/>
              <a:buNone/>
            </a:pPr>
            <a:r>
              <a:rPr lang="en-US" sz="1200" b="0" i="0" u="sng" strike="noStrike" cap="none" dirty="0">
                <a:solidFill>
                  <a:srgbClr val="0000FF"/>
                </a:solidFill>
                <a:latin typeface="Arial"/>
                <a:ea typeface="Arial"/>
                <a:cs typeface="Arial"/>
                <a:sym typeface="Arial"/>
                <a:hlinkClick r:id="rId12">
                  <a:extLst>
                    <a:ext uri="{A12FA001-AC4F-418D-AE19-62706E023703}">
                      <ahyp:hlinkClr xmlns:ahyp="http://schemas.microsoft.com/office/drawing/2018/hyperlinkcolor" val="tx"/>
                    </a:ext>
                  </a:extLst>
                </a:hlinkClick>
              </a:rPr>
              <a:t>https://hbr.org/2021/04/research-adding-women-to-the-c-suite-changes-how-companies-think?utm_campaign=hbr&amp;utm_medium=social&amp;utm_source=linkedin</a:t>
            </a:r>
            <a:endParaRPr sz="1200" b="0" i="0" u="sng" strike="noStrike" cap="none" dirty="0">
              <a:solidFill>
                <a:srgbClr val="0000FF"/>
              </a:solidFill>
              <a:latin typeface="Arial"/>
              <a:ea typeface="Arial"/>
              <a:cs typeface="Arial"/>
              <a:sym typeface="Arial"/>
            </a:endParaRPr>
          </a:p>
          <a:p>
            <a:pPr marL="0" marR="0" lvl="0" indent="0" algn="l" rtl="0">
              <a:lnSpc>
                <a:spcPct val="100000"/>
              </a:lnSpc>
              <a:spcBef>
                <a:spcPts val="0"/>
              </a:spcBef>
              <a:spcAft>
                <a:spcPts val="600"/>
              </a:spcAft>
              <a:buClr>
                <a:srgbClr val="000000"/>
              </a:buClr>
              <a:buSzPts val="1350"/>
              <a:buFont typeface="Arial"/>
              <a:buNone/>
            </a:pPr>
            <a:r>
              <a:rPr lang="en-US" sz="1200" b="0" i="0" u="sng" strike="noStrike" cap="none" dirty="0">
                <a:solidFill>
                  <a:srgbClr val="0000FF"/>
                </a:solidFill>
                <a:latin typeface="Arial"/>
                <a:ea typeface="Arial"/>
                <a:cs typeface="Arial"/>
                <a:sym typeface="Arial"/>
                <a:hlinkClick r:id="rId13">
                  <a:extLst>
                    <a:ext uri="{A12FA001-AC4F-418D-AE19-62706E023703}">
                      <ahyp:hlinkClr xmlns:ahyp="http://schemas.microsoft.com/office/drawing/2018/hyperlinkcolor" val="tx"/>
                    </a:ext>
                  </a:extLst>
                </a:hlinkClick>
              </a:rPr>
              <a:t>https://wgha.org.au/how-to-avoid-gender-bias-in-performance-reviews/</a:t>
            </a:r>
            <a:endParaRPr sz="1200" b="0" i="0" u="sng" strike="noStrike" cap="none" dirty="0">
              <a:solidFill>
                <a:srgbClr val="1155CC"/>
              </a:solidFill>
              <a:latin typeface="Arial"/>
              <a:ea typeface="Arial"/>
              <a:cs typeface="Arial"/>
              <a:sym typeface="Arial"/>
            </a:endParaRPr>
          </a:p>
        </p:txBody>
      </p:sp>
      <p:pic>
        <p:nvPicPr>
          <p:cNvPr id="560" name="Google Shape;560;p42"/>
          <p:cNvPicPr preferRelativeResize="0"/>
          <p:nvPr/>
        </p:nvPicPr>
        <p:blipFill rotWithShape="1">
          <a:blip r:embed="rId14">
            <a:alphaModFix/>
          </a:blip>
          <a:srcRect/>
          <a:stretch/>
        </p:blipFill>
        <p:spPr>
          <a:xfrm>
            <a:off x="8181875" y="89649"/>
            <a:ext cx="892426" cy="881527"/>
          </a:xfrm>
          <a:prstGeom prst="rect">
            <a:avLst/>
          </a:prstGeom>
          <a:noFill/>
          <a:ln>
            <a:noFill/>
          </a:ln>
        </p:spPr>
      </p:pic>
      <p:pic>
        <p:nvPicPr>
          <p:cNvPr id="561" name="Google Shape;561;p42"/>
          <p:cNvPicPr preferRelativeResize="0"/>
          <p:nvPr/>
        </p:nvPicPr>
        <p:blipFill rotWithShape="1">
          <a:blip r:embed="rId15">
            <a:alphaModFix/>
          </a:blip>
          <a:srcRect/>
          <a:stretch/>
        </p:blipFill>
        <p:spPr>
          <a:xfrm>
            <a:off x="7718900" y="6209113"/>
            <a:ext cx="1261242" cy="58475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42"/>
          <p:cNvSpPr txBox="1">
            <a:spLocks noGrp="1"/>
          </p:cNvSpPr>
          <p:nvPr>
            <p:ph type="title"/>
          </p:nvPr>
        </p:nvSpPr>
        <p:spPr>
          <a:xfrm>
            <a:off x="468126" y="578371"/>
            <a:ext cx="7886700" cy="994172"/>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ct val="45454"/>
              <a:buNone/>
            </a:pPr>
            <a:r>
              <a:rPr lang="en-US" b="1" dirty="0" err="1">
                <a:solidFill>
                  <a:srgbClr val="0070C0"/>
                </a:solidFill>
              </a:rPr>
              <a:t>Tilvísanir</a:t>
            </a:r>
            <a:r>
              <a:rPr lang="en-US" b="1" dirty="0">
                <a:solidFill>
                  <a:srgbClr val="0070C0"/>
                </a:solidFill>
              </a:rPr>
              <a:t> og </a:t>
            </a:r>
            <a:r>
              <a:rPr lang="en-US" b="1" dirty="0" err="1">
                <a:solidFill>
                  <a:srgbClr val="0070C0"/>
                </a:solidFill>
              </a:rPr>
              <a:t>heimildir</a:t>
            </a:r>
            <a:endParaRPr b="1" dirty="0">
              <a:solidFill>
                <a:srgbClr val="0070C0"/>
              </a:solidFill>
            </a:endParaRPr>
          </a:p>
        </p:txBody>
      </p:sp>
      <p:sp>
        <p:nvSpPr>
          <p:cNvPr id="556" name="Google Shape;556;p42"/>
          <p:cNvSpPr txBox="1">
            <a:spLocks noGrp="1"/>
          </p:cNvSpPr>
          <p:nvPr>
            <p:ph type="body" idx="1"/>
          </p:nvPr>
        </p:nvSpPr>
        <p:spPr>
          <a:xfrm>
            <a:off x="468126" y="1850362"/>
            <a:ext cx="6351347" cy="249496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60"/>
              </a:spcBef>
              <a:spcAft>
                <a:spcPts val="0"/>
              </a:spcAft>
              <a:buSzPts val="1800"/>
              <a:buNone/>
            </a:pPr>
            <a:endParaRPr sz="1350" b="1"/>
          </a:p>
          <a:p>
            <a:pPr marL="0" lvl="0" indent="0" algn="l" rtl="0">
              <a:lnSpc>
                <a:spcPct val="100000"/>
              </a:lnSpc>
              <a:spcBef>
                <a:spcPts val="360"/>
              </a:spcBef>
              <a:spcAft>
                <a:spcPts val="0"/>
              </a:spcAft>
              <a:buSzPts val="1800"/>
              <a:buNone/>
            </a:pPr>
            <a:endParaRPr sz="1350" b="1"/>
          </a:p>
          <a:p>
            <a:pPr marL="0" lvl="0" indent="0" algn="l" rtl="0">
              <a:lnSpc>
                <a:spcPct val="100000"/>
              </a:lnSpc>
              <a:spcBef>
                <a:spcPts val="360"/>
              </a:spcBef>
              <a:spcAft>
                <a:spcPts val="0"/>
              </a:spcAft>
              <a:buSzPts val="1800"/>
              <a:buNone/>
            </a:pPr>
            <a:endParaRPr sz="900"/>
          </a:p>
          <a:p>
            <a:pPr marL="0" lvl="0" indent="0" algn="l" rtl="0">
              <a:lnSpc>
                <a:spcPct val="100000"/>
              </a:lnSpc>
              <a:spcBef>
                <a:spcPts val="360"/>
              </a:spcBef>
              <a:spcAft>
                <a:spcPts val="0"/>
              </a:spcAft>
              <a:buSzPts val="1800"/>
              <a:buNone/>
            </a:pPr>
            <a:endParaRPr sz="1350" b="1"/>
          </a:p>
          <a:p>
            <a:pPr marL="0" lvl="0" indent="0" algn="l" rtl="0">
              <a:lnSpc>
                <a:spcPct val="100000"/>
              </a:lnSpc>
              <a:spcBef>
                <a:spcPts val="360"/>
              </a:spcBef>
              <a:spcAft>
                <a:spcPts val="0"/>
              </a:spcAft>
              <a:buSzPts val="1800"/>
              <a:buNone/>
            </a:pPr>
            <a:endParaRPr sz="1350" b="1"/>
          </a:p>
          <a:p>
            <a:pPr marL="0" lvl="0" indent="0" algn="l" rtl="0">
              <a:lnSpc>
                <a:spcPct val="100000"/>
              </a:lnSpc>
              <a:spcBef>
                <a:spcPts val="360"/>
              </a:spcBef>
              <a:spcAft>
                <a:spcPts val="0"/>
              </a:spcAft>
              <a:buSzPts val="1800"/>
              <a:buNone/>
            </a:pPr>
            <a:endParaRPr sz="1350" b="1"/>
          </a:p>
          <a:p>
            <a:pPr marL="0" lvl="0" indent="0" algn="l" rtl="0">
              <a:lnSpc>
                <a:spcPct val="100000"/>
              </a:lnSpc>
              <a:spcBef>
                <a:spcPts val="360"/>
              </a:spcBef>
              <a:spcAft>
                <a:spcPts val="0"/>
              </a:spcAft>
              <a:buSzPts val="1800"/>
              <a:buNone/>
            </a:pPr>
            <a:endParaRPr sz="1350" b="1"/>
          </a:p>
          <a:p>
            <a:pPr marL="0" lvl="0" indent="0" algn="l" rtl="0">
              <a:lnSpc>
                <a:spcPct val="100000"/>
              </a:lnSpc>
              <a:spcBef>
                <a:spcPts val="360"/>
              </a:spcBef>
              <a:spcAft>
                <a:spcPts val="0"/>
              </a:spcAft>
              <a:buSzPts val="1800"/>
              <a:buNone/>
            </a:pPr>
            <a:endParaRPr sz="1350" b="1"/>
          </a:p>
          <a:p>
            <a:pPr marL="0" lvl="0" indent="0" algn="l" rtl="0">
              <a:lnSpc>
                <a:spcPct val="100000"/>
              </a:lnSpc>
              <a:spcBef>
                <a:spcPts val="360"/>
              </a:spcBef>
              <a:spcAft>
                <a:spcPts val="0"/>
              </a:spcAft>
              <a:buSzPts val="1800"/>
              <a:buNone/>
            </a:pPr>
            <a:endParaRPr sz="1350">
              <a:latin typeface="Calibri"/>
              <a:ea typeface="Calibri"/>
              <a:cs typeface="Calibri"/>
              <a:sym typeface="Calibri"/>
            </a:endParaRPr>
          </a:p>
          <a:p>
            <a:pPr marL="457200" lvl="0" indent="-228600" algn="l" rtl="0">
              <a:lnSpc>
                <a:spcPct val="100000"/>
              </a:lnSpc>
              <a:spcBef>
                <a:spcPts val="360"/>
              </a:spcBef>
              <a:spcAft>
                <a:spcPts val="0"/>
              </a:spcAft>
              <a:buClr>
                <a:schemeClr val="dk1"/>
              </a:buClr>
              <a:buSzPts val="1800"/>
              <a:buNone/>
            </a:pPr>
            <a:endParaRPr/>
          </a:p>
          <a:p>
            <a:pPr marL="457200" lvl="0" indent="-228600" algn="l" rtl="0">
              <a:lnSpc>
                <a:spcPct val="100000"/>
              </a:lnSpc>
              <a:spcBef>
                <a:spcPts val="360"/>
              </a:spcBef>
              <a:spcAft>
                <a:spcPts val="0"/>
              </a:spcAft>
              <a:buClr>
                <a:schemeClr val="dk1"/>
              </a:buClr>
              <a:buSzPts val="1800"/>
              <a:buNone/>
            </a:pPr>
            <a:endParaRPr/>
          </a:p>
          <a:p>
            <a:pPr marL="457200" lvl="0" indent="-228600" algn="l" rtl="0">
              <a:lnSpc>
                <a:spcPct val="100000"/>
              </a:lnSpc>
              <a:spcBef>
                <a:spcPts val="360"/>
              </a:spcBef>
              <a:spcAft>
                <a:spcPts val="0"/>
              </a:spcAft>
              <a:buClr>
                <a:schemeClr val="dk1"/>
              </a:buClr>
              <a:buSzPts val="1800"/>
              <a:buNone/>
            </a:pPr>
            <a:endParaRPr/>
          </a:p>
          <a:p>
            <a:pPr marL="457200" lvl="0" indent="-228600" algn="l" rtl="0">
              <a:lnSpc>
                <a:spcPct val="100000"/>
              </a:lnSpc>
              <a:spcBef>
                <a:spcPts val="360"/>
              </a:spcBef>
              <a:spcAft>
                <a:spcPts val="0"/>
              </a:spcAft>
              <a:buClr>
                <a:schemeClr val="dk1"/>
              </a:buClr>
              <a:buSzPts val="1800"/>
              <a:buNone/>
            </a:pPr>
            <a:endParaRPr/>
          </a:p>
          <a:p>
            <a:pPr marL="457200" lvl="0" indent="-228600" algn="l" rtl="0">
              <a:lnSpc>
                <a:spcPct val="100000"/>
              </a:lnSpc>
              <a:spcBef>
                <a:spcPts val="360"/>
              </a:spcBef>
              <a:spcAft>
                <a:spcPts val="0"/>
              </a:spcAft>
              <a:buClr>
                <a:schemeClr val="dk1"/>
              </a:buClr>
              <a:buSzPts val="1800"/>
              <a:buNone/>
            </a:pPr>
            <a:endParaRPr/>
          </a:p>
          <a:p>
            <a:pPr marL="457200" lvl="0" indent="-228600" algn="l" rtl="0">
              <a:lnSpc>
                <a:spcPct val="100000"/>
              </a:lnSpc>
              <a:spcBef>
                <a:spcPts val="360"/>
              </a:spcBef>
              <a:spcAft>
                <a:spcPts val="0"/>
              </a:spcAft>
              <a:buClr>
                <a:schemeClr val="dk1"/>
              </a:buClr>
              <a:buSzPts val="1800"/>
              <a:buNone/>
            </a:pPr>
            <a:endParaRPr/>
          </a:p>
          <a:p>
            <a:pPr marL="457200" lvl="0" indent="-228600" algn="l" rtl="0">
              <a:lnSpc>
                <a:spcPct val="100000"/>
              </a:lnSpc>
              <a:spcBef>
                <a:spcPts val="360"/>
              </a:spcBef>
              <a:spcAft>
                <a:spcPts val="0"/>
              </a:spcAft>
              <a:buClr>
                <a:schemeClr val="dk1"/>
              </a:buClr>
              <a:buSzPts val="1800"/>
              <a:buNone/>
            </a:pPr>
            <a:endParaRPr/>
          </a:p>
          <a:p>
            <a:pPr marL="457200" lvl="0" indent="-228600" algn="l" rtl="0">
              <a:lnSpc>
                <a:spcPct val="100000"/>
              </a:lnSpc>
              <a:spcBef>
                <a:spcPts val="360"/>
              </a:spcBef>
              <a:spcAft>
                <a:spcPts val="0"/>
              </a:spcAft>
              <a:buClr>
                <a:schemeClr val="dk1"/>
              </a:buClr>
              <a:buSzPts val="1800"/>
              <a:buNone/>
            </a:pPr>
            <a:endParaRPr/>
          </a:p>
        </p:txBody>
      </p:sp>
      <p:pic>
        <p:nvPicPr>
          <p:cNvPr id="557" name="Google Shape;557;p42" descr="Books"/>
          <p:cNvPicPr preferRelativeResize="0"/>
          <p:nvPr/>
        </p:nvPicPr>
        <p:blipFill rotWithShape="1">
          <a:blip r:embed="rId3">
            <a:alphaModFix/>
          </a:blip>
          <a:srcRect/>
          <a:stretch/>
        </p:blipFill>
        <p:spPr>
          <a:xfrm>
            <a:off x="7137041" y="3344639"/>
            <a:ext cx="1156190" cy="1156190"/>
          </a:xfrm>
          <a:prstGeom prst="rect">
            <a:avLst/>
          </a:prstGeom>
          <a:noFill/>
          <a:ln>
            <a:noFill/>
          </a:ln>
        </p:spPr>
      </p:pic>
      <p:pic>
        <p:nvPicPr>
          <p:cNvPr id="558" name="Google Shape;558;p42" descr="Laptop"/>
          <p:cNvPicPr preferRelativeResize="0"/>
          <p:nvPr/>
        </p:nvPicPr>
        <p:blipFill rotWithShape="1">
          <a:blip r:embed="rId4">
            <a:alphaModFix/>
          </a:blip>
          <a:srcRect/>
          <a:stretch/>
        </p:blipFill>
        <p:spPr>
          <a:xfrm>
            <a:off x="6979997" y="1850362"/>
            <a:ext cx="1313234" cy="1313234"/>
          </a:xfrm>
          <a:prstGeom prst="rect">
            <a:avLst/>
          </a:prstGeom>
          <a:noFill/>
          <a:ln>
            <a:noFill/>
          </a:ln>
        </p:spPr>
      </p:pic>
      <p:sp>
        <p:nvSpPr>
          <p:cNvPr id="559" name="Google Shape;559;p42"/>
          <p:cNvSpPr txBox="1"/>
          <p:nvPr/>
        </p:nvSpPr>
        <p:spPr>
          <a:xfrm>
            <a:off x="468126" y="1763048"/>
            <a:ext cx="6784200" cy="45165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600"/>
              </a:spcAft>
              <a:buClr>
                <a:srgbClr val="000000"/>
              </a:buClr>
              <a:buSzPts val="1350"/>
              <a:buFont typeface="Arial"/>
              <a:buNone/>
            </a:pPr>
            <a:r>
              <a:rPr lang="en-US" sz="1200" b="0" i="0" u="sng" strike="noStrike" cap="none" dirty="0">
                <a:solidFill>
                  <a:srgbClr val="0000FF"/>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https://www.gartner.com/smarterwithgartner/9-future-of-work-trends-post-covid-19</a:t>
            </a:r>
            <a:endParaRPr lang="en-US" sz="1200" b="0" i="0" u="sng" strike="noStrike" cap="none" dirty="0">
              <a:solidFill>
                <a:srgbClr val="0000FF"/>
              </a:solidFill>
              <a:latin typeface="Arial"/>
              <a:ea typeface="Arial"/>
              <a:cs typeface="Arial"/>
              <a:sym typeface="Arial"/>
            </a:endParaRPr>
          </a:p>
          <a:p>
            <a:pPr marL="0" marR="0" lvl="0" indent="0" algn="l" rtl="0">
              <a:lnSpc>
                <a:spcPct val="100000"/>
              </a:lnSpc>
              <a:spcBef>
                <a:spcPts val="0"/>
              </a:spcBef>
              <a:spcAft>
                <a:spcPts val="600"/>
              </a:spcAft>
              <a:buClr>
                <a:srgbClr val="000000"/>
              </a:buClr>
              <a:buSzPts val="1350"/>
              <a:buFont typeface="Arial"/>
              <a:buNone/>
            </a:pPr>
            <a:r>
              <a:rPr lang="en-US" sz="1200" b="0" i="0" u="sng" strike="noStrike" cap="none" dirty="0">
                <a:solidFill>
                  <a:srgbClr val="0000FF"/>
                </a:solidFill>
                <a:latin typeface="Arial"/>
                <a:ea typeface="Arial"/>
                <a:cs typeface="Arial"/>
                <a:sym typeface="Arial"/>
                <a:hlinkClick r:id="rId6">
                  <a:extLst>
                    <a:ext uri="{A12FA001-AC4F-418D-AE19-62706E023703}">
                      <ahyp:hlinkClr xmlns:ahyp="http://schemas.microsoft.com/office/drawing/2018/hyperlinkcolor" val="tx"/>
                    </a:ext>
                  </a:extLst>
                </a:hlinkClick>
              </a:rPr>
              <a:t>https://www.cipd.co.uk/news-views/campaigns/flex-from-first#gref</a:t>
            </a:r>
            <a:r>
              <a:rPr lang="en-US" sz="1200" b="0" i="0" u="none" strike="noStrike" cap="none" dirty="0">
                <a:solidFill>
                  <a:srgbClr val="0000FF"/>
                </a:solidFill>
                <a:latin typeface="Arial"/>
                <a:ea typeface="Arial"/>
                <a:cs typeface="Arial"/>
                <a:sym typeface="Arial"/>
              </a:rPr>
              <a:t> </a:t>
            </a:r>
          </a:p>
          <a:p>
            <a:pPr marL="0" marR="0" lvl="0" indent="0" algn="l" rtl="0">
              <a:lnSpc>
                <a:spcPct val="100000"/>
              </a:lnSpc>
              <a:spcBef>
                <a:spcPts val="0"/>
              </a:spcBef>
              <a:spcAft>
                <a:spcPts val="600"/>
              </a:spcAft>
              <a:buClr>
                <a:srgbClr val="000000"/>
              </a:buClr>
              <a:buSzPts val="1350"/>
              <a:buFont typeface="Arial"/>
              <a:buNone/>
            </a:pPr>
            <a:r>
              <a:rPr lang="en-US" sz="1200" dirty="0">
                <a:hlinkClick r:id="rId7"/>
              </a:rPr>
              <a:t>https://www.asi.is/media/317334/covid-og-ojofnudur_300621.pdf</a:t>
            </a:r>
            <a:r>
              <a:rPr lang="en-US" sz="1200" dirty="0"/>
              <a:t> </a:t>
            </a:r>
          </a:p>
          <a:p>
            <a:pPr marL="0" marR="0" lvl="0" indent="0" algn="l" rtl="0">
              <a:lnSpc>
                <a:spcPct val="100000"/>
              </a:lnSpc>
              <a:spcBef>
                <a:spcPts val="0"/>
              </a:spcBef>
              <a:spcAft>
                <a:spcPts val="600"/>
              </a:spcAft>
              <a:buClr>
                <a:srgbClr val="000000"/>
              </a:buClr>
              <a:buSzPts val="1100"/>
              <a:buFont typeface="Arial"/>
              <a:buNone/>
            </a:pPr>
            <a:r>
              <a:rPr lang="en-US" sz="1200" dirty="0">
                <a:hlinkClick r:id="rId8"/>
              </a:rPr>
              <a:t>https://www.peoplemanagement.co.uk/news/articles/young-people-and-black-graduates-most-likely-to-be-unemployed-because-of-covid#gref</a:t>
            </a:r>
            <a:r>
              <a:rPr lang="en-US" sz="1200" dirty="0"/>
              <a:t> </a:t>
            </a:r>
          </a:p>
          <a:p>
            <a:pPr marL="0" marR="0" lvl="0" indent="0" algn="l" rtl="0">
              <a:lnSpc>
                <a:spcPct val="100000"/>
              </a:lnSpc>
              <a:spcBef>
                <a:spcPts val="0"/>
              </a:spcBef>
              <a:spcAft>
                <a:spcPts val="600"/>
              </a:spcAft>
              <a:buClr>
                <a:srgbClr val="000000"/>
              </a:buClr>
              <a:buSzPts val="1100"/>
              <a:buFont typeface="Arial"/>
              <a:buNone/>
            </a:pPr>
            <a:r>
              <a:rPr lang="is-IS" sz="1200" dirty="0">
                <a:hlinkClick r:id="rId9"/>
              </a:rPr>
              <a:t>https://lifsgaedarannsokn.is/documents/Embla_ofl_2020.pdf</a:t>
            </a:r>
            <a:endParaRPr lang="is-IS" sz="1200" b="0" i="0" dirty="0">
              <a:solidFill>
                <a:srgbClr val="050505"/>
              </a:solidFill>
              <a:effectLst/>
              <a:latin typeface="Segoe UI Historic" panose="020B0502040204020203" pitchFamily="34" charset="0"/>
            </a:endParaRPr>
          </a:p>
          <a:p>
            <a:pPr>
              <a:spcAft>
                <a:spcPts val="600"/>
              </a:spcAft>
            </a:pPr>
            <a:r>
              <a:rPr lang="en-PH" sz="1200" u="sng" dirty="0">
                <a:solidFill>
                  <a:srgbClr val="000000"/>
                </a:solidFill>
                <a:effectLst/>
                <a:latin typeface="Poppins" panose="00000500000000000000" pitchFamily="2" charset="0"/>
                <a:ea typeface="Calibri" panose="020F0502020204030204" pitchFamily="34" charset="0"/>
                <a:cs typeface="Times New Roman" panose="02020603050405020304" pitchFamily="18" charset="0"/>
                <a:hlinkClick r:id="rId10"/>
              </a:rPr>
              <a:t>https://www.peoplemanagement.co.uk/article/1741987/the-importance-of-allyship-in-addressing-unconscious-bias</a:t>
            </a:r>
            <a:endParaRPr lang="en-PH" sz="1200" u="sng" dirty="0">
              <a:solidFill>
                <a:srgbClr val="000000"/>
              </a:solidFill>
              <a:effectLst/>
              <a:latin typeface="Poppins" panose="00000500000000000000" pitchFamily="2" charset="0"/>
              <a:ea typeface="Calibri" panose="020F0502020204030204" pitchFamily="34" charset="0"/>
              <a:cs typeface="Times New Roman" panose="02020603050405020304" pitchFamily="18" charset="0"/>
            </a:endParaRPr>
          </a:p>
          <a:p>
            <a:pPr>
              <a:spcAft>
                <a:spcPts val="600"/>
              </a:spcAft>
            </a:pPr>
            <a:r>
              <a:rPr lang="en-US" sz="1200" b="0" dirty="0">
                <a:hlinkClick r:id="rId11"/>
              </a:rPr>
              <a:t>https://www.aev.is/fjolmenning/hugtakasafn</a:t>
            </a:r>
            <a:r>
              <a:rPr lang="en-US" sz="1200" b="0" dirty="0"/>
              <a:t> </a:t>
            </a:r>
          </a:p>
          <a:p>
            <a:pPr marL="0" marR="0" lvl="0" indent="0" algn="l" defTabSz="914400" rtl="0" eaLnBrk="1" fontAlgn="auto" latinLnBrk="0" hangingPunct="1">
              <a:lnSpc>
                <a:spcPct val="100000"/>
              </a:lnSpc>
              <a:spcBef>
                <a:spcPts val="0"/>
              </a:spcBef>
              <a:spcAft>
                <a:spcPts val="600"/>
              </a:spcAft>
              <a:buClr>
                <a:srgbClr val="000000"/>
              </a:buClr>
              <a:buSzPts val="1100"/>
              <a:buFont typeface="Arial"/>
              <a:buNone/>
              <a:tabLst/>
              <a:defRPr/>
            </a:pPr>
            <a:r>
              <a:rPr lang="is-IS" sz="1200" dirty="0">
                <a:hlinkClick r:id="rId12"/>
              </a:rPr>
              <a:t>https://www.youtube.com/watch?v=6rEMlnV3lfQ</a:t>
            </a:r>
            <a:endParaRPr lang="en-US" sz="1200" b="1" i="0" dirty="0">
              <a:solidFill>
                <a:srgbClr val="0F0F0F"/>
              </a:solidFill>
              <a:effectLst/>
              <a:latin typeface="YouTube Sans"/>
            </a:endParaRPr>
          </a:p>
          <a:p>
            <a:pPr marL="0" marR="0" lvl="0" indent="0" algn="l" defTabSz="914400" rtl="0" eaLnBrk="1" fontAlgn="auto" latinLnBrk="0" hangingPunct="1">
              <a:lnSpc>
                <a:spcPct val="100000"/>
              </a:lnSpc>
              <a:spcBef>
                <a:spcPts val="0"/>
              </a:spcBef>
              <a:spcAft>
                <a:spcPts val="600"/>
              </a:spcAft>
              <a:buClr>
                <a:srgbClr val="000000"/>
              </a:buClr>
              <a:buSzPts val="1100"/>
              <a:buFont typeface="Arial"/>
              <a:buNone/>
              <a:tabLst/>
              <a:defRPr/>
            </a:pPr>
            <a:r>
              <a:rPr lang="en-US" sz="1200" b="0" i="0" dirty="0">
                <a:solidFill>
                  <a:srgbClr val="0F0F0F"/>
                </a:solidFill>
                <a:effectLst/>
                <a:latin typeface="YouTube Sans"/>
                <a:hlinkClick r:id="rId13"/>
              </a:rPr>
              <a:t>https://www.youtube.com/watch?v=OoBvzI-YZf4</a:t>
            </a:r>
            <a:endParaRPr lang="en-US" sz="1200" b="0" i="0" dirty="0">
              <a:solidFill>
                <a:srgbClr val="0F0F0F"/>
              </a:solidFill>
              <a:effectLst/>
              <a:latin typeface="YouTube Sans"/>
            </a:endParaRPr>
          </a:p>
          <a:p>
            <a:pPr marL="0" lvl="0" indent="0" algn="l" rtl="0">
              <a:lnSpc>
                <a:spcPct val="100000"/>
              </a:lnSpc>
              <a:spcBef>
                <a:spcPts val="0"/>
              </a:spcBef>
              <a:spcAft>
                <a:spcPts val="600"/>
              </a:spcAft>
              <a:buSzPts val="1100"/>
              <a:buNone/>
            </a:pPr>
            <a:r>
              <a:rPr lang="en-US" sz="1200" u="sng" dirty="0">
                <a:solidFill>
                  <a:schemeClr val="hlink"/>
                </a:solidFill>
                <a:hlinkClick r:id="rId14"/>
              </a:rPr>
              <a:t>https://www.weforum.org/agenda/2021/05/employers-pandemic-covid-19-mental-health/</a:t>
            </a:r>
            <a:endParaRPr lang="en-US" sz="1200" dirty="0"/>
          </a:p>
          <a:p>
            <a:pPr marL="0" lvl="0" indent="0" algn="l" rtl="0">
              <a:lnSpc>
                <a:spcPct val="100000"/>
              </a:lnSpc>
              <a:spcBef>
                <a:spcPts val="0"/>
              </a:spcBef>
              <a:spcAft>
                <a:spcPts val="600"/>
              </a:spcAft>
              <a:buSzPts val="1100"/>
              <a:buNone/>
            </a:pPr>
            <a:r>
              <a:rPr lang="en-US" sz="1200" dirty="0">
                <a:hlinkClick r:id="rId15"/>
              </a:rPr>
              <a:t>https://www.cipd.co.uk/Images/flexible-hybrid-working-practices-report_tcm18-108941.pdf</a:t>
            </a:r>
            <a:r>
              <a:rPr lang="en-US" sz="1200" dirty="0"/>
              <a:t> </a:t>
            </a:r>
          </a:p>
          <a:p>
            <a:pPr marL="0" marR="0" lvl="0" indent="0" algn="l" rtl="0">
              <a:lnSpc>
                <a:spcPct val="100000"/>
              </a:lnSpc>
              <a:spcBef>
                <a:spcPts val="0"/>
              </a:spcBef>
              <a:spcAft>
                <a:spcPts val="0"/>
              </a:spcAft>
              <a:buClr>
                <a:srgbClr val="000000"/>
              </a:buClr>
              <a:buSzPts val="1350"/>
              <a:buFont typeface="Arial"/>
              <a:buNone/>
            </a:pPr>
            <a:endParaRPr sz="1350" b="0" i="0" u="sng" strike="noStrike" cap="none" dirty="0">
              <a:solidFill>
                <a:srgbClr val="1155C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endParaRPr sz="1050" b="0" i="0" u="sng" strike="noStrike" cap="none" dirty="0">
              <a:solidFill>
                <a:srgbClr val="1155C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endParaRPr sz="1050" b="0" i="0" u="sng" strike="noStrike" cap="none" dirty="0">
              <a:solidFill>
                <a:srgbClr val="1155C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endParaRPr sz="1050" b="0" i="0" u="sng" strike="noStrike" cap="none" dirty="0">
              <a:solidFill>
                <a:srgbClr val="1155C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endParaRPr sz="1050" b="0" i="0" u="sng" strike="noStrike" cap="none" dirty="0">
              <a:solidFill>
                <a:srgbClr val="1155C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endParaRPr sz="1050" b="0" i="0" u="sng" strike="noStrike" cap="none" dirty="0">
              <a:solidFill>
                <a:srgbClr val="1155C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endParaRPr sz="1050" b="0" i="0" u="none" strike="noStrike" cap="none" dirty="0">
              <a:solidFill>
                <a:srgbClr val="C4BD97"/>
              </a:solidFill>
              <a:latin typeface="Arial"/>
              <a:ea typeface="Arial"/>
              <a:cs typeface="Arial"/>
              <a:sym typeface="Arial"/>
            </a:endParaRPr>
          </a:p>
        </p:txBody>
      </p:sp>
      <p:pic>
        <p:nvPicPr>
          <p:cNvPr id="560" name="Google Shape;560;p42"/>
          <p:cNvPicPr preferRelativeResize="0"/>
          <p:nvPr/>
        </p:nvPicPr>
        <p:blipFill rotWithShape="1">
          <a:blip r:embed="rId16">
            <a:alphaModFix/>
          </a:blip>
          <a:srcRect/>
          <a:stretch/>
        </p:blipFill>
        <p:spPr>
          <a:xfrm>
            <a:off x="8181875" y="89649"/>
            <a:ext cx="892426" cy="881527"/>
          </a:xfrm>
          <a:prstGeom prst="rect">
            <a:avLst/>
          </a:prstGeom>
          <a:noFill/>
          <a:ln>
            <a:noFill/>
          </a:ln>
        </p:spPr>
      </p:pic>
      <p:pic>
        <p:nvPicPr>
          <p:cNvPr id="561" name="Google Shape;561;p42"/>
          <p:cNvPicPr preferRelativeResize="0"/>
          <p:nvPr/>
        </p:nvPicPr>
        <p:blipFill rotWithShape="1">
          <a:blip r:embed="rId17">
            <a:alphaModFix/>
          </a:blip>
          <a:srcRect/>
          <a:stretch/>
        </p:blipFill>
        <p:spPr>
          <a:xfrm>
            <a:off x="7718900" y="6209113"/>
            <a:ext cx="1261242" cy="584750"/>
          </a:xfrm>
          <a:prstGeom prst="rect">
            <a:avLst/>
          </a:prstGeom>
          <a:noFill/>
          <a:ln>
            <a:noFill/>
          </a:ln>
        </p:spPr>
      </p:pic>
    </p:spTree>
    <p:extLst>
      <p:ext uri="{BB962C8B-B14F-4D97-AF65-F5344CB8AC3E}">
        <p14:creationId xmlns:p14="http://schemas.microsoft.com/office/powerpoint/2010/main" val="5962693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43"/>
          <p:cNvSpPr txBox="1">
            <a:spLocks noGrp="1"/>
          </p:cNvSpPr>
          <p:nvPr>
            <p:ph type="title"/>
          </p:nvPr>
        </p:nvSpPr>
        <p:spPr>
          <a:xfrm>
            <a:off x="628650" y="215832"/>
            <a:ext cx="7886700" cy="17085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ct val="45454"/>
              <a:buNone/>
            </a:pPr>
            <a:r>
              <a:rPr lang="en-US" b="1" dirty="0" err="1">
                <a:solidFill>
                  <a:srgbClr val="0070C0"/>
                </a:solidFill>
              </a:rPr>
              <a:t>Ítarefni</a:t>
            </a:r>
            <a:r>
              <a:rPr lang="en-US" b="1" dirty="0">
                <a:solidFill>
                  <a:srgbClr val="0070C0"/>
                </a:solidFill>
              </a:rPr>
              <a:t> og gagnlegar vefsíður</a:t>
            </a:r>
            <a:endParaRPr dirty="0">
              <a:solidFill>
                <a:srgbClr val="0070C0"/>
              </a:solidFill>
            </a:endParaRPr>
          </a:p>
        </p:txBody>
      </p:sp>
      <p:pic>
        <p:nvPicPr>
          <p:cNvPr id="568" name="Google Shape;568;p43" descr="Books"/>
          <p:cNvPicPr preferRelativeResize="0"/>
          <p:nvPr/>
        </p:nvPicPr>
        <p:blipFill rotWithShape="1">
          <a:blip r:embed="rId3">
            <a:alphaModFix/>
          </a:blip>
          <a:srcRect/>
          <a:stretch/>
        </p:blipFill>
        <p:spPr>
          <a:xfrm>
            <a:off x="7137041" y="3344639"/>
            <a:ext cx="1156190" cy="1156190"/>
          </a:xfrm>
          <a:prstGeom prst="rect">
            <a:avLst/>
          </a:prstGeom>
          <a:noFill/>
          <a:ln>
            <a:noFill/>
          </a:ln>
        </p:spPr>
      </p:pic>
      <p:pic>
        <p:nvPicPr>
          <p:cNvPr id="569" name="Google Shape;569;p43" descr="Laptop"/>
          <p:cNvPicPr preferRelativeResize="0"/>
          <p:nvPr/>
        </p:nvPicPr>
        <p:blipFill rotWithShape="1">
          <a:blip r:embed="rId4">
            <a:alphaModFix/>
          </a:blip>
          <a:srcRect/>
          <a:stretch/>
        </p:blipFill>
        <p:spPr>
          <a:xfrm>
            <a:off x="6979997" y="1850362"/>
            <a:ext cx="1313234" cy="1313234"/>
          </a:xfrm>
          <a:prstGeom prst="rect">
            <a:avLst/>
          </a:prstGeom>
          <a:noFill/>
          <a:ln>
            <a:noFill/>
          </a:ln>
        </p:spPr>
      </p:pic>
      <p:sp>
        <p:nvSpPr>
          <p:cNvPr id="570" name="Google Shape;570;p43"/>
          <p:cNvSpPr txBox="1"/>
          <p:nvPr/>
        </p:nvSpPr>
        <p:spPr>
          <a:xfrm>
            <a:off x="628650" y="1410050"/>
            <a:ext cx="6244200" cy="38163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600"/>
              </a:spcAft>
              <a:buClr>
                <a:srgbClr val="000000"/>
              </a:buClr>
              <a:buSzPts val="1050"/>
              <a:buFont typeface="Arial"/>
              <a:buNone/>
            </a:pPr>
            <a:endParaRPr sz="1200" b="0" i="0" u="none" strike="noStrike" cap="none" dirty="0">
              <a:solidFill>
                <a:srgbClr val="000000"/>
              </a:solidFill>
              <a:latin typeface="+mj-lt"/>
              <a:ea typeface="Arial"/>
              <a:cs typeface="Arial"/>
              <a:sym typeface="Arial"/>
            </a:endParaRPr>
          </a:p>
          <a:p>
            <a:pPr marL="0" marR="0" lvl="0" indent="0" algn="l" rtl="0">
              <a:lnSpc>
                <a:spcPct val="100000"/>
              </a:lnSpc>
              <a:spcBef>
                <a:spcPts val="0"/>
              </a:spcBef>
              <a:spcAft>
                <a:spcPts val="600"/>
              </a:spcAft>
              <a:buClr>
                <a:srgbClr val="000000"/>
              </a:buClr>
              <a:buSzPts val="1350"/>
              <a:buFont typeface="Arial"/>
              <a:buNone/>
            </a:pPr>
            <a:r>
              <a:rPr lang="en-US" sz="1200" b="0" i="0" u="sng" strike="noStrike" cap="none" dirty="0">
                <a:solidFill>
                  <a:srgbClr val="0000FF"/>
                </a:solidFill>
                <a:latin typeface="+mj-lt"/>
                <a:ea typeface="Arial"/>
                <a:cs typeface="Arial"/>
                <a:sym typeface="Arial"/>
                <a:hlinkClick r:id="rId5">
                  <a:extLst>
                    <a:ext uri="{A12FA001-AC4F-418D-AE19-62706E023703}">
                      <ahyp:hlinkClr xmlns:ahyp="http://schemas.microsoft.com/office/drawing/2018/hyperlinkcolor" val="tx"/>
                    </a:ext>
                  </a:extLst>
                </a:hlinkClick>
              </a:rPr>
              <a:t>https://www.peoplemanagement.co.uk/news/articles/three-quarters-men-feel-stigmatised-taking-extended-paternity-leave</a:t>
            </a:r>
            <a:endParaRPr lang="en-US" sz="1200" u="sng" dirty="0">
              <a:solidFill>
                <a:srgbClr val="0000FF"/>
              </a:solidFill>
              <a:latin typeface="+mj-lt"/>
            </a:endParaRPr>
          </a:p>
          <a:p>
            <a:pPr marL="0" marR="0" lvl="0" indent="0" algn="l" rtl="0">
              <a:lnSpc>
                <a:spcPct val="100000"/>
              </a:lnSpc>
              <a:spcBef>
                <a:spcPts val="0"/>
              </a:spcBef>
              <a:spcAft>
                <a:spcPts val="600"/>
              </a:spcAft>
              <a:buClr>
                <a:srgbClr val="000000"/>
              </a:buClr>
              <a:buSzPts val="1350"/>
              <a:buFont typeface="Arial"/>
              <a:buNone/>
            </a:pPr>
            <a:r>
              <a:rPr lang="is-IS" sz="1200" b="0" i="0" u="sng" strike="noStrike" cap="none" dirty="0">
                <a:solidFill>
                  <a:srgbClr val="0000FF"/>
                </a:solidFill>
                <a:latin typeface="+mj-lt"/>
                <a:ea typeface="Arial"/>
                <a:cs typeface="Arial"/>
                <a:sym typeface="Arial"/>
              </a:rPr>
              <a:t>https://www.jafnretti.is/is/vinnumarkadur/jofn-medferd-a-vinnumarkadi/jofn-medferd-a-vinnumarkadi</a:t>
            </a:r>
            <a:endParaRPr sz="1200" b="0" i="0" u="sng" strike="noStrike" cap="none" dirty="0">
              <a:solidFill>
                <a:srgbClr val="0000FF"/>
              </a:solidFill>
              <a:latin typeface="+mj-lt"/>
              <a:ea typeface="Arial"/>
              <a:cs typeface="Arial"/>
              <a:sym typeface="Arial"/>
            </a:endParaRPr>
          </a:p>
          <a:p>
            <a:pPr marL="0" marR="0" lvl="0" indent="0" algn="l" rtl="0">
              <a:lnSpc>
                <a:spcPct val="100000"/>
              </a:lnSpc>
              <a:spcBef>
                <a:spcPts val="0"/>
              </a:spcBef>
              <a:spcAft>
                <a:spcPts val="600"/>
              </a:spcAft>
              <a:buClr>
                <a:srgbClr val="000000"/>
              </a:buClr>
              <a:buSzPts val="1050"/>
              <a:buFont typeface="Arial"/>
              <a:buNone/>
            </a:pPr>
            <a:r>
              <a:rPr lang="is-IS" sz="1200" b="0" i="0" u="none" strike="noStrike" cap="none" dirty="0">
                <a:solidFill>
                  <a:srgbClr val="0000FF"/>
                </a:solidFill>
                <a:latin typeface="+mj-lt"/>
                <a:ea typeface="Arial"/>
                <a:cs typeface="Arial"/>
                <a:sym typeface="Arial"/>
                <a:hlinkClick r:id="rId6"/>
              </a:rPr>
              <a:t>https://www.jafnretti.is/is/vinnumarkadur/fjolskylduvaen-vinnumenning/samraeming-fjolskyldu-og-atvinnulifs</a:t>
            </a:r>
            <a:endParaRPr lang="is-IS" sz="1200" b="0" i="0" u="none" strike="noStrike" cap="none" dirty="0">
              <a:solidFill>
                <a:srgbClr val="0000FF"/>
              </a:solidFill>
              <a:latin typeface="+mj-lt"/>
              <a:ea typeface="Arial"/>
              <a:cs typeface="Arial"/>
              <a:sym typeface="Arial"/>
            </a:endParaRPr>
          </a:p>
          <a:p>
            <a:pPr marL="0" marR="0" lvl="0" indent="0" algn="l" rtl="0">
              <a:lnSpc>
                <a:spcPct val="100000"/>
              </a:lnSpc>
              <a:spcBef>
                <a:spcPts val="0"/>
              </a:spcBef>
              <a:spcAft>
                <a:spcPts val="600"/>
              </a:spcAft>
              <a:buClr>
                <a:srgbClr val="000000"/>
              </a:buClr>
              <a:buSzPts val="1050"/>
              <a:buFont typeface="Arial"/>
              <a:buNone/>
            </a:pPr>
            <a:r>
              <a:rPr lang="is-IS" sz="1200" b="0" i="0" u="none" strike="noStrike" cap="none" dirty="0">
                <a:solidFill>
                  <a:srgbClr val="0000FF"/>
                </a:solidFill>
                <a:latin typeface="+mj-lt"/>
                <a:ea typeface="Arial"/>
                <a:cs typeface="Arial"/>
                <a:sym typeface="Arial"/>
                <a:hlinkClick r:id="rId7"/>
              </a:rPr>
              <a:t>https://www.jafnretti.is/is/vinnumarkadur/fjolskylduvaen-vinnumenning/lesefni</a:t>
            </a:r>
            <a:endParaRPr lang="is-IS" sz="1200" b="0" i="0" u="none" strike="noStrike" cap="none" dirty="0">
              <a:solidFill>
                <a:srgbClr val="0000FF"/>
              </a:solidFill>
              <a:latin typeface="+mj-lt"/>
              <a:ea typeface="Arial"/>
              <a:cs typeface="Arial"/>
              <a:sym typeface="Arial"/>
            </a:endParaRPr>
          </a:p>
          <a:p>
            <a:pPr marL="0" marR="0" lvl="0" indent="0" algn="l" rtl="0">
              <a:lnSpc>
                <a:spcPct val="100000"/>
              </a:lnSpc>
              <a:spcBef>
                <a:spcPts val="0"/>
              </a:spcBef>
              <a:spcAft>
                <a:spcPts val="600"/>
              </a:spcAft>
              <a:buClr>
                <a:srgbClr val="000000"/>
              </a:buClr>
              <a:buSzPts val="1050"/>
              <a:buFont typeface="Arial"/>
              <a:buNone/>
            </a:pPr>
            <a:r>
              <a:rPr lang="en-US" sz="1200" b="0" i="0" u="sng" strike="noStrike" cap="none" dirty="0">
                <a:solidFill>
                  <a:srgbClr val="0000FF"/>
                </a:solidFill>
                <a:latin typeface="+mj-lt"/>
                <a:ea typeface="Arial"/>
                <a:cs typeface="Arial"/>
                <a:sym typeface="Arial"/>
                <a:hlinkClick r:id="rId8">
                  <a:extLst>
                    <a:ext uri="{A12FA001-AC4F-418D-AE19-62706E023703}">
                      <ahyp:hlinkClr xmlns:ahyp="http://schemas.microsoft.com/office/drawing/2018/hyperlinkcolor" val="tx"/>
                    </a:ext>
                  </a:extLst>
                </a:hlinkClick>
              </a:rPr>
              <a:t>https://www.vox.com/2015/2/16/8031073/what-are-microaggressions</a:t>
            </a:r>
            <a:r>
              <a:rPr lang="en-US" sz="1200" b="0" i="0" u="none" strike="noStrike" cap="none" dirty="0">
                <a:solidFill>
                  <a:srgbClr val="0000FF"/>
                </a:solidFill>
                <a:latin typeface="+mj-lt"/>
                <a:ea typeface="Arial"/>
                <a:cs typeface="Arial"/>
                <a:sym typeface="Arial"/>
              </a:rPr>
              <a:t> </a:t>
            </a:r>
            <a:endParaRPr sz="1200" b="0" i="0" u="none" strike="noStrike" cap="none" dirty="0">
              <a:solidFill>
                <a:srgbClr val="0000FF"/>
              </a:solidFill>
              <a:latin typeface="+mj-lt"/>
              <a:ea typeface="Arial"/>
              <a:cs typeface="Arial"/>
              <a:sym typeface="Arial"/>
            </a:endParaRPr>
          </a:p>
          <a:p>
            <a:pPr marL="0" marR="0" lvl="0" indent="0" algn="l" rtl="0">
              <a:lnSpc>
                <a:spcPct val="100000"/>
              </a:lnSpc>
              <a:spcBef>
                <a:spcPts val="0"/>
              </a:spcBef>
              <a:spcAft>
                <a:spcPts val="600"/>
              </a:spcAft>
              <a:buClr>
                <a:srgbClr val="000000"/>
              </a:buClr>
              <a:buSzPts val="1050"/>
              <a:buFont typeface="Arial"/>
              <a:buNone/>
            </a:pPr>
            <a:r>
              <a:rPr lang="en-US" sz="1200" b="0" i="0" u="sng" strike="noStrike" cap="none" dirty="0">
                <a:solidFill>
                  <a:srgbClr val="0000FF"/>
                </a:solidFill>
                <a:latin typeface="+mj-lt"/>
                <a:ea typeface="Arial"/>
                <a:cs typeface="Arial"/>
                <a:sym typeface="Arial"/>
                <a:hlinkClick r:id="rId9">
                  <a:extLst>
                    <a:ext uri="{A12FA001-AC4F-418D-AE19-62706E023703}">
                      <ahyp:hlinkClr xmlns:ahyp="http://schemas.microsoft.com/office/drawing/2018/hyperlinkcolor" val="tx"/>
                    </a:ext>
                  </a:extLst>
                </a:hlinkClick>
              </a:rPr>
              <a:t>http://genderedinnovations.stanford.edu/policy/timeline.html</a:t>
            </a:r>
            <a:endParaRPr sz="1200" b="0" i="0" u="none" strike="noStrike" cap="none" dirty="0">
              <a:solidFill>
                <a:srgbClr val="0000FF"/>
              </a:solidFill>
              <a:latin typeface="+mj-lt"/>
              <a:ea typeface="Arial"/>
              <a:cs typeface="Arial"/>
              <a:sym typeface="Arial"/>
            </a:endParaRPr>
          </a:p>
          <a:p>
            <a:pPr marL="0" marR="0" lvl="0" indent="0" algn="l" rtl="0">
              <a:lnSpc>
                <a:spcPct val="100000"/>
              </a:lnSpc>
              <a:spcBef>
                <a:spcPts val="0"/>
              </a:spcBef>
              <a:spcAft>
                <a:spcPts val="600"/>
              </a:spcAft>
              <a:buClr>
                <a:srgbClr val="000000"/>
              </a:buClr>
              <a:buSzPts val="1050"/>
              <a:buFont typeface="Arial"/>
              <a:buNone/>
            </a:pPr>
            <a:r>
              <a:rPr lang="en-US" sz="1200" b="0" i="0" u="sng" strike="noStrike" cap="none" dirty="0">
                <a:solidFill>
                  <a:srgbClr val="0000FF"/>
                </a:solidFill>
                <a:latin typeface="+mj-lt"/>
                <a:ea typeface="Arial"/>
                <a:cs typeface="Arial"/>
                <a:sym typeface="Arial"/>
                <a:hlinkClick r:id="rId10">
                  <a:extLst>
                    <a:ext uri="{A12FA001-AC4F-418D-AE19-62706E023703}">
                      <ahyp:hlinkClr xmlns:ahyp="http://schemas.microsoft.com/office/drawing/2018/hyperlinkcolor" val="tx"/>
                    </a:ext>
                  </a:extLst>
                </a:hlinkClick>
              </a:rPr>
              <a:t>https://socialprotection-humanrights.org/key-issues/disadvantaged-and-vulnerable-groups/lgbtqi/</a:t>
            </a:r>
            <a:endParaRPr lang="en-US" sz="1200" b="0" i="0" u="sng" strike="noStrike" cap="none" dirty="0">
              <a:solidFill>
                <a:srgbClr val="0000FF"/>
              </a:solidFill>
              <a:latin typeface="+mj-lt"/>
              <a:ea typeface="Arial"/>
              <a:cs typeface="Arial"/>
              <a:sym typeface="Arial"/>
            </a:endParaRPr>
          </a:p>
          <a:p>
            <a:pPr>
              <a:spcAft>
                <a:spcPts val="600"/>
              </a:spcAft>
              <a:buSzPts val="1050"/>
            </a:pPr>
            <a:r>
              <a:rPr lang="en-US" sz="1200" dirty="0">
                <a:latin typeface="+mj-lt"/>
                <a:hlinkClick r:id="rId11"/>
              </a:rPr>
              <a:t>https://www.standard.co.uk/lifestyle/what-does-lgbtqia-stand-for-a4460116.html</a:t>
            </a:r>
            <a:r>
              <a:rPr lang="en-US" sz="1200" dirty="0">
                <a:latin typeface="+mj-lt"/>
              </a:rPr>
              <a:t> </a:t>
            </a:r>
          </a:p>
          <a:p>
            <a:pPr>
              <a:spcAft>
                <a:spcPts val="600"/>
              </a:spcAft>
              <a:buSzPts val="1050"/>
            </a:pPr>
            <a:r>
              <a:rPr lang="en-US" sz="1200" dirty="0">
                <a:latin typeface="+mj-lt"/>
                <a:hlinkClick r:id="rId12"/>
              </a:rPr>
              <a:t>https://www.thecareerpsychologist.com/wp-content/uploads/Daily-working-from-home-TCP-checklist-v2.pdf</a:t>
            </a:r>
            <a:r>
              <a:rPr lang="en-US" sz="1200" dirty="0">
                <a:latin typeface="+mj-lt"/>
              </a:rPr>
              <a:t> </a:t>
            </a:r>
          </a:p>
          <a:p>
            <a:pPr>
              <a:buSzPts val="1050"/>
            </a:pPr>
            <a:endParaRPr lang="en-US" sz="1200" b="0" i="0" dirty="0">
              <a:solidFill>
                <a:srgbClr val="333333"/>
              </a:solidFill>
              <a:effectLst/>
              <a:latin typeface="+mj-lt"/>
            </a:endParaRPr>
          </a:p>
        </p:txBody>
      </p:sp>
      <p:pic>
        <p:nvPicPr>
          <p:cNvPr id="571" name="Google Shape;571;p43"/>
          <p:cNvPicPr preferRelativeResize="0"/>
          <p:nvPr/>
        </p:nvPicPr>
        <p:blipFill rotWithShape="1">
          <a:blip r:embed="rId13">
            <a:alphaModFix/>
          </a:blip>
          <a:srcRect/>
          <a:stretch/>
        </p:blipFill>
        <p:spPr>
          <a:xfrm>
            <a:off x="8181875" y="89649"/>
            <a:ext cx="892426" cy="881527"/>
          </a:xfrm>
          <a:prstGeom prst="rect">
            <a:avLst/>
          </a:prstGeom>
          <a:noFill/>
          <a:ln>
            <a:noFill/>
          </a:ln>
        </p:spPr>
      </p:pic>
      <p:pic>
        <p:nvPicPr>
          <p:cNvPr id="572" name="Google Shape;572;p43"/>
          <p:cNvPicPr preferRelativeResize="0"/>
          <p:nvPr/>
        </p:nvPicPr>
        <p:blipFill rotWithShape="1">
          <a:blip r:embed="rId14">
            <a:alphaModFix/>
          </a:blip>
          <a:srcRect/>
          <a:stretch/>
        </p:blipFill>
        <p:spPr>
          <a:xfrm>
            <a:off x="7718900" y="6209113"/>
            <a:ext cx="1261242" cy="584750"/>
          </a:xfrm>
          <a:prstGeom prst="rect">
            <a:avLst/>
          </a:prstGeom>
          <a:noFill/>
          <a:ln>
            <a:noFill/>
          </a:ln>
        </p:spPr>
      </p:pic>
    </p:spTree>
    <p:extLst>
      <p:ext uri="{BB962C8B-B14F-4D97-AF65-F5344CB8AC3E}">
        <p14:creationId xmlns:p14="http://schemas.microsoft.com/office/powerpoint/2010/main" val="15021014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43"/>
          <p:cNvSpPr txBox="1">
            <a:spLocks noGrp="1"/>
          </p:cNvSpPr>
          <p:nvPr>
            <p:ph type="title"/>
          </p:nvPr>
        </p:nvSpPr>
        <p:spPr>
          <a:xfrm>
            <a:off x="628650" y="144482"/>
            <a:ext cx="7886700" cy="17085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ct val="45454"/>
              <a:buNone/>
            </a:pPr>
            <a:r>
              <a:rPr lang="en-US" b="1" dirty="0" err="1">
                <a:solidFill>
                  <a:srgbClr val="0070C0"/>
                </a:solidFill>
              </a:rPr>
              <a:t>Ítarefni</a:t>
            </a:r>
            <a:r>
              <a:rPr lang="en-US" b="1" dirty="0">
                <a:solidFill>
                  <a:srgbClr val="0070C0"/>
                </a:solidFill>
              </a:rPr>
              <a:t> og gagnlegar vefsíður</a:t>
            </a:r>
            <a:endParaRPr dirty="0">
              <a:solidFill>
                <a:srgbClr val="0070C0"/>
              </a:solidFill>
            </a:endParaRPr>
          </a:p>
        </p:txBody>
      </p:sp>
      <p:pic>
        <p:nvPicPr>
          <p:cNvPr id="568" name="Google Shape;568;p43" descr="Books"/>
          <p:cNvPicPr preferRelativeResize="0"/>
          <p:nvPr/>
        </p:nvPicPr>
        <p:blipFill rotWithShape="1">
          <a:blip r:embed="rId3">
            <a:alphaModFix/>
          </a:blip>
          <a:srcRect/>
          <a:stretch/>
        </p:blipFill>
        <p:spPr>
          <a:xfrm>
            <a:off x="7137041" y="3344639"/>
            <a:ext cx="1156190" cy="1156190"/>
          </a:xfrm>
          <a:prstGeom prst="rect">
            <a:avLst/>
          </a:prstGeom>
          <a:noFill/>
          <a:ln>
            <a:noFill/>
          </a:ln>
        </p:spPr>
      </p:pic>
      <p:pic>
        <p:nvPicPr>
          <p:cNvPr id="569" name="Google Shape;569;p43" descr="Laptop"/>
          <p:cNvPicPr preferRelativeResize="0"/>
          <p:nvPr/>
        </p:nvPicPr>
        <p:blipFill rotWithShape="1">
          <a:blip r:embed="rId4">
            <a:alphaModFix/>
          </a:blip>
          <a:srcRect/>
          <a:stretch/>
        </p:blipFill>
        <p:spPr>
          <a:xfrm>
            <a:off x="6979997" y="1850362"/>
            <a:ext cx="1313234" cy="1313234"/>
          </a:xfrm>
          <a:prstGeom prst="rect">
            <a:avLst/>
          </a:prstGeom>
          <a:noFill/>
          <a:ln>
            <a:noFill/>
          </a:ln>
        </p:spPr>
      </p:pic>
      <p:sp>
        <p:nvSpPr>
          <p:cNvPr id="570" name="Google Shape;570;p43"/>
          <p:cNvSpPr txBox="1"/>
          <p:nvPr/>
        </p:nvSpPr>
        <p:spPr>
          <a:xfrm>
            <a:off x="735797" y="2419700"/>
            <a:ext cx="6244200" cy="2739171"/>
          </a:xfrm>
          <a:prstGeom prst="rect">
            <a:avLst/>
          </a:prstGeom>
          <a:noFill/>
          <a:ln>
            <a:noFill/>
          </a:ln>
        </p:spPr>
        <p:txBody>
          <a:bodyPr spcFirstLastPara="1" wrap="square" lIns="91425" tIns="45700" rIns="91425" bIns="45700" anchor="t" anchorCtr="0">
            <a:spAutoFit/>
          </a:bodyPr>
          <a:lstStyle/>
          <a:p>
            <a:pPr>
              <a:spcAft>
                <a:spcPts val="600"/>
              </a:spcAft>
              <a:buSzPts val="1050"/>
            </a:pPr>
            <a:r>
              <a:rPr lang="en-US" sz="1200" dirty="0">
                <a:latin typeface="+mj-lt"/>
                <a:hlinkClick r:id="rId5"/>
              </a:rPr>
              <a:t>https://www.resolutionfoundation.org/publications/uneven-steps</a:t>
            </a:r>
            <a:r>
              <a:rPr lang="en-US" sz="1200" dirty="0">
                <a:latin typeface="+mj-lt"/>
              </a:rPr>
              <a:t> </a:t>
            </a:r>
          </a:p>
          <a:p>
            <a:pPr>
              <a:spcAft>
                <a:spcPts val="600"/>
              </a:spcAft>
              <a:buSzPts val="1050"/>
            </a:pPr>
            <a:r>
              <a:rPr lang="en-US" sz="1200" u="sng" dirty="0">
                <a:solidFill>
                  <a:schemeClr val="hlink"/>
                </a:solidFill>
                <a:latin typeface="+mj-lt"/>
                <a:ea typeface="Calibri"/>
                <a:cs typeface="Calibri"/>
                <a:sym typeface="Calibri"/>
                <a:hlinkClick r:id="rId6"/>
              </a:rPr>
              <a:t>https://www.peoplemanagement.co.uk/voices/comment/what-hr-managers-need-to-know-about-misogynoir</a:t>
            </a:r>
            <a:r>
              <a:rPr lang="en-US" sz="1200" u="sng" dirty="0">
                <a:solidFill>
                  <a:schemeClr val="hlink"/>
                </a:solidFill>
                <a:latin typeface="+mj-lt"/>
                <a:ea typeface="Calibri"/>
                <a:cs typeface="Calibri"/>
                <a:sym typeface="Calibri"/>
              </a:rPr>
              <a:t> </a:t>
            </a:r>
          </a:p>
          <a:p>
            <a:pPr marL="0" lvl="0" indent="0" algn="l" rtl="0">
              <a:lnSpc>
                <a:spcPct val="100000"/>
              </a:lnSpc>
              <a:spcBef>
                <a:spcPts val="0"/>
              </a:spcBef>
              <a:spcAft>
                <a:spcPts val="600"/>
              </a:spcAft>
              <a:buSzPts val="1100"/>
              <a:buNone/>
            </a:pPr>
            <a:r>
              <a:rPr lang="en-US" sz="1200" dirty="0">
                <a:latin typeface="+mj-lt"/>
                <a:hlinkClick r:id="rId7"/>
              </a:rPr>
              <a:t>https://www.allyship.co.uk/</a:t>
            </a:r>
            <a:r>
              <a:rPr lang="en-US" sz="1200" dirty="0">
                <a:latin typeface="+mj-lt"/>
              </a:rPr>
              <a:t> </a:t>
            </a:r>
          </a:p>
          <a:p>
            <a:pPr marL="0" lvl="0" indent="0" algn="l" rtl="0">
              <a:lnSpc>
                <a:spcPct val="100000"/>
              </a:lnSpc>
              <a:spcBef>
                <a:spcPts val="0"/>
              </a:spcBef>
              <a:spcAft>
                <a:spcPts val="600"/>
              </a:spcAft>
              <a:buSzPts val="1100"/>
              <a:buNone/>
            </a:pPr>
            <a:r>
              <a:rPr lang="en-US" sz="1200" dirty="0">
                <a:latin typeface="+mj-lt"/>
                <a:hlinkClick r:id="rId8"/>
              </a:rPr>
              <a:t>https://hbr.org/2020/11/be-a-better-ally</a:t>
            </a:r>
            <a:r>
              <a:rPr lang="en-US" sz="1200" dirty="0">
                <a:latin typeface="+mj-lt"/>
              </a:rPr>
              <a:t> </a:t>
            </a:r>
          </a:p>
          <a:p>
            <a:pPr marL="0" lvl="0" indent="0" algn="l" rtl="0">
              <a:lnSpc>
                <a:spcPct val="100000"/>
              </a:lnSpc>
              <a:spcBef>
                <a:spcPts val="0"/>
              </a:spcBef>
              <a:spcAft>
                <a:spcPts val="600"/>
              </a:spcAft>
              <a:buSzPts val="1100"/>
              <a:buNone/>
            </a:pPr>
            <a:r>
              <a:rPr lang="en-US" sz="1200" dirty="0">
                <a:latin typeface="+mj-lt"/>
                <a:hlinkClick r:id="rId9"/>
              </a:rPr>
              <a:t>https://www.edi.nih.gov/blog/communities/what-allyship</a:t>
            </a:r>
            <a:r>
              <a:rPr lang="en-US" sz="1200" dirty="0">
                <a:latin typeface="+mj-lt"/>
              </a:rPr>
              <a:t> </a:t>
            </a:r>
          </a:p>
          <a:p>
            <a:pPr marL="0" lvl="0" indent="0" algn="l" rtl="0">
              <a:lnSpc>
                <a:spcPct val="100000"/>
              </a:lnSpc>
              <a:spcBef>
                <a:spcPts val="0"/>
              </a:spcBef>
              <a:spcAft>
                <a:spcPts val="600"/>
              </a:spcAft>
              <a:buSzPts val="1100"/>
              <a:buNone/>
            </a:pPr>
            <a:r>
              <a:rPr lang="en-US" sz="1200" dirty="0">
                <a:latin typeface="+mj-lt"/>
                <a:hlinkClick r:id="rId10"/>
              </a:rPr>
              <a:t>https://www.hrmagazine.co.uk/content/features/six-tips-for-being-a-good-workplace-ally</a:t>
            </a:r>
            <a:r>
              <a:rPr lang="en-US" sz="1200" dirty="0">
                <a:latin typeface="+mj-lt"/>
              </a:rPr>
              <a:t> </a:t>
            </a:r>
          </a:p>
          <a:p>
            <a:pPr marL="0" lvl="0" indent="0" algn="l" rtl="0">
              <a:lnSpc>
                <a:spcPct val="100000"/>
              </a:lnSpc>
              <a:spcBef>
                <a:spcPts val="0"/>
              </a:spcBef>
              <a:spcAft>
                <a:spcPts val="600"/>
              </a:spcAft>
              <a:buSzPts val="1100"/>
              <a:buNone/>
            </a:pPr>
            <a:r>
              <a:rPr lang="en-US" sz="1200" dirty="0">
                <a:latin typeface="+mj-lt"/>
                <a:hlinkClick r:id="rId11"/>
              </a:rPr>
              <a:t>https://www.peoplemanagement.co.uk/article/1741987/the-importance-of-allyship-in-addressing-unconscious-bias</a:t>
            </a:r>
            <a:r>
              <a:rPr lang="en-US" sz="1200" dirty="0">
                <a:latin typeface="+mj-lt"/>
              </a:rPr>
              <a:t> </a:t>
            </a:r>
          </a:p>
          <a:p>
            <a:pPr marL="0" marR="0" lvl="0" indent="0" algn="l" defTabSz="914400" rtl="0" eaLnBrk="1" fontAlgn="auto" latinLnBrk="0" hangingPunct="1">
              <a:lnSpc>
                <a:spcPct val="100000"/>
              </a:lnSpc>
              <a:spcBef>
                <a:spcPts val="0"/>
              </a:spcBef>
              <a:spcAft>
                <a:spcPts val="600"/>
              </a:spcAft>
              <a:buClr>
                <a:srgbClr val="000000"/>
              </a:buClr>
              <a:buSzPts val="1100"/>
              <a:buFont typeface="Arial"/>
              <a:buNone/>
              <a:tabLst/>
              <a:defRPr/>
            </a:pPr>
            <a:r>
              <a:rPr lang="en-US" sz="1200" dirty="0">
                <a:latin typeface="+mj-lt"/>
                <a:hlinkClick r:id="rId12"/>
              </a:rPr>
              <a:t>https://www.personneltoday.com/hr/giwa-amu-v-department-for-work-and-pensions-injury-to-feelings/</a:t>
            </a:r>
            <a:r>
              <a:rPr lang="en-US" sz="1200" dirty="0">
                <a:latin typeface="+mj-lt"/>
              </a:rPr>
              <a:t> </a:t>
            </a:r>
          </a:p>
        </p:txBody>
      </p:sp>
      <p:pic>
        <p:nvPicPr>
          <p:cNvPr id="571" name="Google Shape;571;p43"/>
          <p:cNvPicPr preferRelativeResize="0"/>
          <p:nvPr/>
        </p:nvPicPr>
        <p:blipFill rotWithShape="1">
          <a:blip r:embed="rId13">
            <a:alphaModFix/>
          </a:blip>
          <a:srcRect/>
          <a:stretch/>
        </p:blipFill>
        <p:spPr>
          <a:xfrm>
            <a:off x="8181875" y="89649"/>
            <a:ext cx="892426" cy="881527"/>
          </a:xfrm>
          <a:prstGeom prst="rect">
            <a:avLst/>
          </a:prstGeom>
          <a:noFill/>
          <a:ln>
            <a:noFill/>
          </a:ln>
        </p:spPr>
      </p:pic>
      <p:pic>
        <p:nvPicPr>
          <p:cNvPr id="572" name="Google Shape;572;p43"/>
          <p:cNvPicPr preferRelativeResize="0"/>
          <p:nvPr/>
        </p:nvPicPr>
        <p:blipFill rotWithShape="1">
          <a:blip r:embed="rId14">
            <a:alphaModFix/>
          </a:blip>
          <a:srcRect/>
          <a:stretch/>
        </p:blipFill>
        <p:spPr>
          <a:xfrm>
            <a:off x="7718900" y="6209113"/>
            <a:ext cx="1261242" cy="58475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g12418acd849_0_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endParaRPr/>
          </a:p>
        </p:txBody>
      </p:sp>
      <p:pic>
        <p:nvPicPr>
          <p:cNvPr id="600" name="Google Shape;600;g12418acd849_0_21"/>
          <p:cNvPicPr preferRelativeResize="0"/>
          <p:nvPr/>
        </p:nvPicPr>
        <p:blipFill rotWithShape="1">
          <a:blip r:embed="rId3">
            <a:alphaModFix/>
          </a:blip>
          <a:srcRect l="1762" t="47329" r="7327"/>
          <a:stretch/>
        </p:blipFill>
        <p:spPr>
          <a:xfrm>
            <a:off x="30225" y="-38403"/>
            <a:ext cx="9143982" cy="6857990"/>
          </a:xfrm>
          <a:prstGeom prst="rect">
            <a:avLst/>
          </a:prstGeom>
          <a:noFill/>
          <a:ln>
            <a:noFill/>
          </a:ln>
        </p:spPr>
      </p:pic>
      <p:pic>
        <p:nvPicPr>
          <p:cNvPr id="601" name="Google Shape;601;g12418acd849_0_21" descr="Protect"/>
          <p:cNvPicPr preferRelativeResize="0"/>
          <p:nvPr/>
        </p:nvPicPr>
        <p:blipFill rotWithShape="1">
          <a:blip r:embed="rId4">
            <a:alphaModFix/>
          </a:blip>
          <a:srcRect/>
          <a:stretch/>
        </p:blipFill>
        <p:spPr>
          <a:xfrm>
            <a:off x="30225" y="56600"/>
            <a:ext cx="1910035" cy="415500"/>
          </a:xfrm>
          <a:prstGeom prst="rect">
            <a:avLst/>
          </a:prstGeom>
          <a:noFill/>
          <a:ln>
            <a:noFill/>
          </a:ln>
        </p:spPr>
      </p:pic>
      <p:sp>
        <p:nvSpPr>
          <p:cNvPr id="602" name="Google Shape;602;g12418acd849_0_21"/>
          <p:cNvSpPr txBox="1"/>
          <p:nvPr/>
        </p:nvSpPr>
        <p:spPr>
          <a:xfrm>
            <a:off x="276652" y="6408810"/>
            <a:ext cx="88674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1" u="none" strike="noStrike" cap="none">
                <a:solidFill>
                  <a:srgbClr val="1D2129"/>
                </a:solidFill>
                <a:latin typeface="Helvetica Neue"/>
                <a:ea typeface="Helvetica Neue"/>
                <a:cs typeface="Helvetica Neue"/>
                <a:sym typeface="Helvetica Neue"/>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000" b="0" i="0" u="none" strike="noStrike" cap="none">
              <a:solidFill>
                <a:schemeClr val="dk1"/>
              </a:solidFill>
              <a:latin typeface="Calibri"/>
              <a:ea typeface="Calibri"/>
              <a:cs typeface="Calibri"/>
              <a:sym typeface="Calibri"/>
            </a:endParaRPr>
          </a:p>
        </p:txBody>
      </p:sp>
      <p:sp>
        <p:nvSpPr>
          <p:cNvPr id="603" name="Google Shape;603;g12418acd849_0_21"/>
          <p:cNvSpPr txBox="1"/>
          <p:nvPr/>
        </p:nvSpPr>
        <p:spPr>
          <a:xfrm>
            <a:off x="1453200" y="2274600"/>
            <a:ext cx="6237600" cy="661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700"/>
              <a:buFont typeface="Arial"/>
              <a:buNone/>
            </a:pPr>
            <a:r>
              <a:rPr lang="en-US" sz="3700" b="0" i="0" u="none" strike="noStrike" cap="none" dirty="0">
                <a:solidFill>
                  <a:schemeClr val="dk1"/>
                </a:solidFill>
                <a:latin typeface="Arial"/>
                <a:ea typeface="Arial"/>
                <a:cs typeface="Arial"/>
                <a:sym typeface="Arial"/>
              </a:rPr>
              <a:t>Kærar þakkir!</a:t>
            </a:r>
            <a:endParaRPr sz="3700" b="0" i="0" u="none" strike="noStrike" cap="none" dirty="0">
              <a:solidFill>
                <a:srgbClr val="000000"/>
              </a:solidFill>
              <a:latin typeface="Arial"/>
              <a:ea typeface="Arial"/>
              <a:cs typeface="Arial"/>
              <a:sym typeface="Arial"/>
            </a:endParaRPr>
          </a:p>
        </p:txBody>
      </p:sp>
      <p:sp>
        <p:nvSpPr>
          <p:cNvPr id="604" name="Google Shape;604;g12418acd849_0_21"/>
          <p:cNvSpPr txBox="1"/>
          <p:nvPr/>
        </p:nvSpPr>
        <p:spPr>
          <a:xfrm>
            <a:off x="3072000" y="3658675"/>
            <a:ext cx="3000000" cy="415500"/>
          </a:xfrm>
          <a:prstGeom prst="rect">
            <a:avLst/>
          </a:prstGeom>
          <a:noFill/>
          <a:ln>
            <a:noFill/>
          </a:ln>
        </p:spPr>
        <p:txBody>
          <a:bodyPr spcFirstLastPara="1" wrap="square" lIns="91425" tIns="91425" rIns="91425" bIns="91425" anchor="t" anchorCtr="0">
            <a:spAutoFit/>
          </a:bodyPr>
          <a:lstStyle/>
          <a:p>
            <a:pPr marL="0" marR="0" lvl="0" indent="0" algn="ctr" rtl="0">
              <a:lnSpc>
                <a:spcPct val="105000"/>
              </a:lnSpc>
              <a:spcBef>
                <a:spcPts val="0"/>
              </a:spcBef>
              <a:spcAft>
                <a:spcPts val="0"/>
              </a:spcAft>
              <a:buClr>
                <a:srgbClr val="000000"/>
              </a:buClr>
              <a:buSzPts val="1500"/>
              <a:buFont typeface="Arial"/>
              <a:buNone/>
            </a:pPr>
            <a:endParaRPr sz="1500" b="0" i="0" u="none" strike="noStrike" cap="none">
              <a:solidFill>
                <a:srgbClr val="1E0A3C"/>
              </a:solidFill>
              <a:latin typeface="Roboto"/>
              <a:ea typeface="Roboto"/>
              <a:cs typeface="Roboto"/>
              <a:sym typeface="Roboto"/>
            </a:endParaRPr>
          </a:p>
        </p:txBody>
      </p:sp>
      <p:pic>
        <p:nvPicPr>
          <p:cNvPr id="605" name="Google Shape;605;g12418acd849_0_21"/>
          <p:cNvPicPr preferRelativeResize="0"/>
          <p:nvPr/>
        </p:nvPicPr>
        <p:blipFill rotWithShape="1">
          <a:blip r:embed="rId5">
            <a:alphaModFix/>
          </a:blip>
          <a:srcRect/>
          <a:stretch/>
        </p:blipFill>
        <p:spPr>
          <a:xfrm>
            <a:off x="7490768" y="90150"/>
            <a:ext cx="1488906" cy="481276"/>
          </a:xfrm>
          <a:prstGeom prst="rect">
            <a:avLst/>
          </a:prstGeom>
          <a:noFill/>
          <a:ln>
            <a:noFill/>
          </a:ln>
        </p:spPr>
      </p:pic>
      <p:pic>
        <p:nvPicPr>
          <p:cNvPr id="606" name="Google Shape;606;g12418acd849_0_21"/>
          <p:cNvPicPr preferRelativeResize="0"/>
          <p:nvPr/>
        </p:nvPicPr>
        <p:blipFill rotWithShape="1">
          <a:blip r:embed="rId6">
            <a:alphaModFix/>
          </a:blip>
          <a:srcRect/>
          <a:stretch/>
        </p:blipFill>
        <p:spPr>
          <a:xfrm>
            <a:off x="2712742" y="0"/>
            <a:ext cx="1261242" cy="584750"/>
          </a:xfrm>
          <a:prstGeom prst="rect">
            <a:avLst/>
          </a:prstGeom>
          <a:noFill/>
          <a:ln>
            <a:noFill/>
          </a:ln>
        </p:spPr>
      </p:pic>
      <p:pic>
        <p:nvPicPr>
          <p:cNvPr id="2" name="Picture 1">
            <a:extLst>
              <a:ext uri="{FF2B5EF4-FFF2-40B4-BE49-F238E27FC236}">
                <a16:creationId xmlns:a16="http://schemas.microsoft.com/office/drawing/2014/main" id="{C8CEFEC9-9302-FB7A-DCAE-DA8E747DECBB}"/>
              </a:ext>
            </a:extLst>
          </p:cNvPr>
          <p:cNvPicPr>
            <a:picLocks noChangeAspect="1"/>
          </p:cNvPicPr>
          <p:nvPr/>
        </p:nvPicPr>
        <p:blipFill>
          <a:blip r:embed="rId7"/>
          <a:stretch>
            <a:fillRect/>
          </a:stretch>
        </p:blipFill>
        <p:spPr>
          <a:xfrm>
            <a:off x="4804715" y="0"/>
            <a:ext cx="1304657" cy="71329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6"/>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sz="3600" b="1" dirty="0" err="1">
                <a:solidFill>
                  <a:srgbClr val="0070C0"/>
                </a:solidFill>
                <a:latin typeface="Arial"/>
                <a:ea typeface="Arial"/>
                <a:cs typeface="Arial"/>
                <a:sym typeface="Arial"/>
              </a:rPr>
              <a:t>Verkefnið</a:t>
            </a:r>
            <a:r>
              <a:rPr lang="en-US" sz="3600" b="1" dirty="0">
                <a:solidFill>
                  <a:srgbClr val="0070C0"/>
                </a:solidFill>
                <a:latin typeface="Arial"/>
                <a:ea typeface="Arial"/>
                <a:cs typeface="Arial"/>
                <a:sym typeface="Arial"/>
              </a:rPr>
              <a:t> </a:t>
            </a:r>
            <a:r>
              <a:rPr lang="en-US" sz="3600" b="1" dirty="0" err="1">
                <a:solidFill>
                  <a:srgbClr val="0070C0"/>
                </a:solidFill>
                <a:latin typeface="Arial"/>
                <a:ea typeface="Arial"/>
                <a:cs typeface="Arial"/>
                <a:sym typeface="Arial"/>
              </a:rPr>
              <a:t>Fjölbreytni</a:t>
            </a:r>
            <a:r>
              <a:rPr lang="en-US" sz="3600" b="1" dirty="0">
                <a:solidFill>
                  <a:srgbClr val="0070C0"/>
                </a:solidFill>
                <a:latin typeface="Arial"/>
                <a:ea typeface="Arial"/>
                <a:cs typeface="Arial"/>
                <a:sym typeface="Arial"/>
              </a:rPr>
              <a:t> í </a:t>
            </a:r>
            <a:r>
              <a:rPr lang="en-US" sz="3600" b="1" dirty="0" err="1">
                <a:solidFill>
                  <a:srgbClr val="0070C0"/>
                </a:solidFill>
                <a:latin typeface="Arial"/>
                <a:ea typeface="Arial"/>
                <a:cs typeface="Arial"/>
                <a:sym typeface="Arial"/>
              </a:rPr>
              <a:t>fyrirrúmi</a:t>
            </a:r>
            <a:endParaRPr sz="3600" dirty="0"/>
          </a:p>
        </p:txBody>
      </p:sp>
      <p:sp>
        <p:nvSpPr>
          <p:cNvPr id="141" name="Google Shape;141;p16"/>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lnSpcReduction="10000"/>
          </a:bodyPr>
          <a:lstStyle/>
          <a:p>
            <a:pPr marL="114300" lvl="0" indent="0" algn="l" rtl="0">
              <a:lnSpc>
                <a:spcPct val="107000"/>
              </a:lnSpc>
              <a:spcBef>
                <a:spcPts val="360"/>
              </a:spcBef>
              <a:spcAft>
                <a:spcPts val="0"/>
              </a:spcAft>
              <a:buSzPct val="108107"/>
              <a:buNone/>
            </a:pPr>
            <a:r>
              <a:rPr lang="en-US" sz="1800" dirty="0" err="1"/>
              <a:t>M</a:t>
            </a:r>
            <a:r>
              <a:rPr lang="en-US" sz="1800" dirty="0" err="1">
                <a:latin typeface="Calibri"/>
                <a:ea typeface="Calibri"/>
                <a:cs typeface="Calibri"/>
                <a:sym typeface="Calibri"/>
              </a:rPr>
              <a:t>arkmið</a:t>
            </a:r>
            <a:r>
              <a:rPr lang="en-US" sz="1800" dirty="0"/>
              <a:t> </a:t>
            </a:r>
            <a:r>
              <a:rPr lang="en-US" sz="1800" dirty="0" err="1">
                <a:latin typeface="Calibri"/>
                <a:ea typeface="Calibri"/>
                <a:cs typeface="Calibri"/>
                <a:sym typeface="Calibri"/>
              </a:rPr>
              <a:t>verkefnisins</a:t>
            </a:r>
            <a:r>
              <a:rPr lang="en-US" sz="1800" dirty="0">
                <a:latin typeface="Calibri"/>
                <a:ea typeface="Calibri"/>
                <a:cs typeface="Calibri"/>
                <a:sym typeface="Calibri"/>
              </a:rPr>
              <a:t> eru </a:t>
            </a:r>
            <a:r>
              <a:rPr lang="en-US" sz="1800" dirty="0" err="1">
                <a:latin typeface="Calibri"/>
                <a:ea typeface="Calibri"/>
                <a:cs typeface="Calibri"/>
                <a:sym typeface="Calibri"/>
              </a:rPr>
              <a:t>þessi</a:t>
            </a:r>
            <a:r>
              <a:rPr lang="en-US" sz="1800" dirty="0">
                <a:latin typeface="Calibri"/>
                <a:ea typeface="Calibri"/>
                <a:cs typeface="Calibri"/>
                <a:sym typeface="Calibri"/>
              </a:rPr>
              <a:t>:</a:t>
            </a:r>
          </a:p>
          <a:p>
            <a:pPr>
              <a:lnSpc>
                <a:spcPct val="107000"/>
              </a:lnSpc>
              <a:buSzPct val="108107"/>
            </a:pPr>
            <a:r>
              <a:rPr lang="en-US" sz="1800" dirty="0" err="1">
                <a:latin typeface="Calibri"/>
                <a:ea typeface="Calibri"/>
                <a:cs typeface="Calibri"/>
                <a:sym typeface="Calibri"/>
              </a:rPr>
              <a:t>Hagræn</a:t>
            </a:r>
            <a:r>
              <a:rPr lang="en-US" sz="1800" dirty="0">
                <a:latin typeface="Calibri"/>
                <a:ea typeface="Calibri"/>
                <a:cs typeface="Calibri"/>
                <a:sym typeface="Calibri"/>
              </a:rPr>
              <a:t> </a:t>
            </a:r>
            <a:r>
              <a:rPr lang="en-US" sz="1800" dirty="0" err="1">
                <a:latin typeface="Calibri"/>
                <a:ea typeface="Calibri"/>
                <a:cs typeface="Calibri"/>
                <a:sym typeface="Calibri"/>
              </a:rPr>
              <a:t>rök</a:t>
            </a:r>
            <a:r>
              <a:rPr lang="en-US" sz="1800" dirty="0">
                <a:latin typeface="Calibri"/>
                <a:ea typeface="Calibri"/>
                <a:cs typeface="Calibri"/>
                <a:sym typeface="Calibri"/>
              </a:rPr>
              <a:t> </a:t>
            </a:r>
            <a:r>
              <a:rPr lang="en-US" sz="1800" dirty="0" err="1">
                <a:latin typeface="Calibri"/>
                <a:ea typeface="Calibri"/>
                <a:cs typeface="Calibri"/>
                <a:sym typeface="Calibri"/>
              </a:rPr>
              <a:t>fyrir</a:t>
            </a:r>
            <a:r>
              <a:rPr lang="en-US" sz="1800" dirty="0">
                <a:latin typeface="Calibri"/>
                <a:ea typeface="Calibri"/>
                <a:cs typeface="Calibri"/>
                <a:sym typeface="Calibri"/>
              </a:rPr>
              <a:t> </a:t>
            </a:r>
            <a:r>
              <a:rPr lang="en-US" sz="1800" dirty="0" err="1">
                <a:latin typeface="Calibri"/>
                <a:ea typeface="Calibri"/>
                <a:cs typeface="Calibri"/>
                <a:sym typeface="Calibri"/>
              </a:rPr>
              <a:t>fjölbreytni</a:t>
            </a:r>
            <a:endParaRPr lang="en-US" sz="1800" dirty="0">
              <a:latin typeface="Calibri"/>
              <a:ea typeface="Calibri"/>
              <a:cs typeface="Calibri"/>
              <a:sym typeface="Calibri"/>
            </a:endParaRPr>
          </a:p>
          <a:p>
            <a:pPr>
              <a:lnSpc>
                <a:spcPct val="107000"/>
              </a:lnSpc>
              <a:buSzPct val="108107"/>
            </a:pPr>
            <a:r>
              <a:rPr lang="en-US" sz="1800" dirty="0">
                <a:latin typeface="Calibri"/>
                <a:ea typeface="Calibri"/>
                <a:cs typeface="Calibri"/>
                <a:sym typeface="Calibri"/>
              </a:rPr>
              <a:t>Kanna hvað </a:t>
            </a:r>
            <a:r>
              <a:rPr lang="en-US" sz="1800" dirty="0" err="1">
                <a:latin typeface="Calibri"/>
                <a:ea typeface="Calibri"/>
                <a:cs typeface="Calibri"/>
                <a:sym typeface="Calibri"/>
              </a:rPr>
              <a:t>stendur</a:t>
            </a:r>
            <a:r>
              <a:rPr lang="en-US" sz="1800" dirty="0">
                <a:latin typeface="Calibri"/>
                <a:ea typeface="Calibri"/>
                <a:cs typeface="Calibri"/>
                <a:sym typeface="Calibri"/>
              </a:rPr>
              <a:t> í </a:t>
            </a:r>
            <a:r>
              <a:rPr lang="en-US" sz="1800" dirty="0" err="1">
                <a:latin typeface="Calibri"/>
                <a:ea typeface="Calibri"/>
                <a:cs typeface="Calibri"/>
                <a:sym typeface="Calibri"/>
              </a:rPr>
              <a:t>vegi</a:t>
            </a:r>
            <a:r>
              <a:rPr lang="en-US" sz="1800" dirty="0">
                <a:latin typeface="Calibri"/>
                <a:ea typeface="Calibri"/>
                <a:cs typeface="Calibri"/>
                <a:sym typeface="Calibri"/>
              </a:rPr>
              <a:t> </a:t>
            </a:r>
            <a:r>
              <a:rPr lang="en-US" sz="1800" dirty="0" err="1">
                <a:latin typeface="Calibri"/>
                <a:ea typeface="Calibri"/>
                <a:cs typeface="Calibri"/>
                <a:sym typeface="Calibri"/>
              </a:rPr>
              <a:t>fyrir</a:t>
            </a:r>
            <a:r>
              <a:rPr lang="en-US" sz="1800" dirty="0">
                <a:latin typeface="Calibri"/>
                <a:ea typeface="Calibri"/>
                <a:cs typeface="Calibri"/>
                <a:sym typeface="Calibri"/>
              </a:rPr>
              <a:t> </a:t>
            </a:r>
            <a:r>
              <a:rPr lang="en-US" sz="1800" dirty="0" err="1">
                <a:latin typeface="Calibri"/>
                <a:ea typeface="Calibri"/>
                <a:cs typeface="Calibri"/>
                <a:sym typeface="Calibri"/>
              </a:rPr>
              <a:t>fjölbreytni</a:t>
            </a:r>
            <a:r>
              <a:rPr lang="en-US" sz="1800" dirty="0">
                <a:latin typeface="Calibri"/>
                <a:ea typeface="Calibri"/>
                <a:cs typeface="Calibri"/>
                <a:sym typeface="Calibri"/>
              </a:rPr>
              <a:t> og </a:t>
            </a:r>
            <a:r>
              <a:rPr lang="en-US" sz="1800" dirty="0" err="1">
                <a:latin typeface="Calibri"/>
                <a:ea typeface="Calibri"/>
                <a:cs typeface="Calibri"/>
                <a:sym typeface="Calibri"/>
              </a:rPr>
              <a:t>inngildingu</a:t>
            </a:r>
            <a:r>
              <a:rPr lang="en-US" sz="1800" dirty="0">
                <a:latin typeface="Calibri"/>
                <a:ea typeface="Calibri"/>
                <a:cs typeface="Calibri"/>
                <a:sym typeface="Calibri"/>
              </a:rPr>
              <a:t> í </a:t>
            </a:r>
            <a:r>
              <a:rPr lang="en-US" sz="1800" dirty="0" err="1">
                <a:latin typeface="Calibri"/>
                <a:ea typeface="Calibri"/>
                <a:cs typeface="Calibri"/>
                <a:sym typeface="Calibri"/>
              </a:rPr>
              <a:t>skipuheildum</a:t>
            </a:r>
            <a:r>
              <a:rPr lang="en-US" sz="1800" dirty="0"/>
              <a:t> </a:t>
            </a:r>
            <a:r>
              <a:rPr lang="en-US" sz="1800" dirty="0" err="1"/>
              <a:t>með</a:t>
            </a:r>
            <a:r>
              <a:rPr lang="en-US" sz="1800" dirty="0"/>
              <a:t> </a:t>
            </a:r>
            <a:r>
              <a:rPr lang="en-US" sz="1800" dirty="0" err="1"/>
              <a:t>áherslu</a:t>
            </a:r>
            <a:r>
              <a:rPr lang="en-US" sz="1800" dirty="0"/>
              <a:t> á </a:t>
            </a:r>
            <a:r>
              <a:rPr lang="en-US" sz="1800" dirty="0" err="1">
                <a:latin typeface="Calibri"/>
                <a:ea typeface="Calibri"/>
                <a:cs typeface="Calibri"/>
                <a:sym typeface="Calibri"/>
              </a:rPr>
              <a:t>áhrifum</a:t>
            </a:r>
            <a:r>
              <a:rPr lang="en-US" sz="1800" dirty="0">
                <a:latin typeface="Calibri"/>
                <a:ea typeface="Calibri"/>
                <a:cs typeface="Calibri"/>
                <a:sym typeface="Calibri"/>
              </a:rPr>
              <a:t> Covid-19, sérstaklega á þá </a:t>
            </a:r>
            <a:r>
              <a:rPr lang="en-US" sz="1800" dirty="0" err="1">
                <a:latin typeface="Calibri"/>
                <a:ea typeface="Calibri"/>
                <a:cs typeface="Calibri"/>
                <a:sym typeface="Calibri"/>
              </a:rPr>
              <a:t>hópa</a:t>
            </a:r>
            <a:r>
              <a:rPr lang="en-US" sz="1800" dirty="0">
                <a:latin typeface="Calibri"/>
                <a:ea typeface="Calibri"/>
                <a:cs typeface="Calibri"/>
                <a:sym typeface="Calibri"/>
              </a:rPr>
              <a:t> </a:t>
            </a:r>
            <a:r>
              <a:rPr lang="en-US" sz="1800" dirty="0" err="1">
                <a:latin typeface="Calibri"/>
                <a:ea typeface="Calibri"/>
                <a:cs typeface="Calibri"/>
                <a:sym typeface="Calibri"/>
              </a:rPr>
              <a:t>sem</a:t>
            </a:r>
            <a:r>
              <a:rPr lang="en-US" sz="1800" dirty="0">
                <a:latin typeface="Calibri"/>
                <a:ea typeface="Calibri"/>
                <a:cs typeface="Calibri"/>
                <a:sym typeface="Calibri"/>
              </a:rPr>
              <a:t> verst </a:t>
            </a:r>
            <a:r>
              <a:rPr lang="en-US" sz="1800" dirty="0" err="1">
                <a:latin typeface="Calibri"/>
                <a:ea typeface="Calibri"/>
                <a:cs typeface="Calibri"/>
                <a:sym typeface="Calibri"/>
              </a:rPr>
              <a:t>hafa</a:t>
            </a:r>
            <a:r>
              <a:rPr lang="en-US" sz="1800" dirty="0">
                <a:latin typeface="Calibri"/>
                <a:ea typeface="Calibri"/>
                <a:cs typeface="Calibri"/>
                <a:sym typeface="Calibri"/>
              </a:rPr>
              <a:t> </a:t>
            </a:r>
            <a:r>
              <a:rPr lang="en-US" sz="1800" dirty="0" err="1">
                <a:latin typeface="Calibri"/>
                <a:ea typeface="Calibri"/>
                <a:cs typeface="Calibri"/>
                <a:sym typeface="Calibri"/>
              </a:rPr>
              <a:t>orðið</a:t>
            </a:r>
            <a:r>
              <a:rPr lang="en-US" sz="1800" dirty="0">
                <a:latin typeface="Calibri"/>
                <a:ea typeface="Calibri"/>
                <a:cs typeface="Calibri"/>
                <a:sym typeface="Calibri"/>
              </a:rPr>
              <a:t> </a:t>
            </a:r>
            <a:r>
              <a:rPr lang="en-US" sz="1800" dirty="0" err="1">
                <a:latin typeface="Calibri"/>
                <a:ea typeface="Calibri"/>
                <a:cs typeface="Calibri"/>
                <a:sym typeface="Calibri"/>
              </a:rPr>
              <a:t>úti</a:t>
            </a:r>
            <a:r>
              <a:rPr lang="en-US" sz="1800" dirty="0">
                <a:latin typeface="Calibri"/>
                <a:ea typeface="Calibri"/>
                <a:cs typeface="Calibri"/>
                <a:sym typeface="Calibri"/>
              </a:rPr>
              <a:t>.</a:t>
            </a:r>
          </a:p>
          <a:p>
            <a:pPr>
              <a:lnSpc>
                <a:spcPct val="107000"/>
              </a:lnSpc>
              <a:buSzPct val="108107"/>
            </a:pPr>
            <a:r>
              <a:rPr lang="en-US" sz="1800" dirty="0" err="1">
                <a:latin typeface="Calibri"/>
                <a:ea typeface="Calibri"/>
                <a:cs typeface="Calibri"/>
                <a:sym typeface="Calibri"/>
              </a:rPr>
              <a:t>Hvetja</a:t>
            </a:r>
            <a:r>
              <a:rPr lang="en-US" sz="1800" dirty="0">
                <a:latin typeface="Calibri"/>
                <a:ea typeface="Calibri"/>
                <a:cs typeface="Calibri"/>
                <a:sym typeface="Calibri"/>
              </a:rPr>
              <a:t> </a:t>
            </a:r>
            <a:r>
              <a:rPr lang="en-US" sz="1800" dirty="0" err="1">
                <a:latin typeface="Calibri"/>
                <a:ea typeface="Calibri"/>
                <a:cs typeface="Calibri"/>
                <a:sym typeface="Calibri"/>
              </a:rPr>
              <a:t>til</a:t>
            </a:r>
            <a:r>
              <a:rPr lang="en-US" sz="1800" dirty="0">
                <a:latin typeface="Calibri"/>
                <a:ea typeface="Calibri"/>
                <a:cs typeface="Calibri"/>
                <a:sym typeface="Calibri"/>
              </a:rPr>
              <a:t> </a:t>
            </a:r>
            <a:r>
              <a:rPr lang="en-US" sz="1800" dirty="0" err="1">
                <a:latin typeface="Calibri"/>
                <a:ea typeface="Calibri"/>
                <a:cs typeface="Calibri"/>
                <a:sym typeface="Calibri"/>
              </a:rPr>
              <a:t>innleiðingar</a:t>
            </a:r>
            <a:r>
              <a:rPr lang="en-US" sz="1800" dirty="0">
                <a:latin typeface="Calibri"/>
                <a:ea typeface="Calibri"/>
                <a:cs typeface="Calibri"/>
                <a:sym typeface="Calibri"/>
              </a:rPr>
              <a:t> á </a:t>
            </a:r>
            <a:r>
              <a:rPr lang="en-US" sz="1800" dirty="0" err="1">
                <a:latin typeface="Calibri"/>
                <a:ea typeface="Calibri"/>
                <a:cs typeface="Calibri"/>
                <a:sym typeface="Calibri"/>
              </a:rPr>
              <a:t>vinnubrögðum</a:t>
            </a:r>
            <a:r>
              <a:rPr lang="en-US" sz="1800" dirty="0">
                <a:latin typeface="Calibri"/>
                <a:ea typeface="Calibri"/>
                <a:cs typeface="Calibri"/>
                <a:sym typeface="Calibri"/>
              </a:rPr>
              <a:t> </a:t>
            </a:r>
            <a:r>
              <a:rPr lang="en-US" sz="1800" dirty="0" err="1">
                <a:latin typeface="Calibri"/>
                <a:ea typeface="Calibri"/>
                <a:cs typeface="Calibri"/>
                <a:sym typeface="Calibri"/>
              </a:rPr>
              <a:t>inngildingar</a:t>
            </a:r>
            <a:r>
              <a:rPr lang="en-US" sz="1800" dirty="0">
                <a:latin typeface="Calibri"/>
                <a:ea typeface="Calibri"/>
                <a:cs typeface="Calibri"/>
                <a:sym typeface="Calibri"/>
              </a:rPr>
              <a:t>.</a:t>
            </a:r>
          </a:p>
          <a:p>
            <a:pPr>
              <a:lnSpc>
                <a:spcPct val="107000"/>
              </a:lnSpc>
              <a:buSzPct val="108107"/>
            </a:pPr>
            <a:r>
              <a:rPr lang="en-US" sz="1800" dirty="0"/>
              <a:t>Skoða </a:t>
            </a:r>
            <a:r>
              <a:rPr lang="en-US" sz="1800" dirty="0" err="1"/>
              <a:t>nýjustu</a:t>
            </a:r>
            <a:r>
              <a:rPr lang="en-US" sz="1800" dirty="0"/>
              <a:t> </a:t>
            </a:r>
            <a:r>
              <a:rPr lang="en-US" sz="1800" dirty="0" err="1"/>
              <a:t>vendingar</a:t>
            </a:r>
            <a:r>
              <a:rPr lang="en-US" sz="1800" dirty="0"/>
              <a:t> í </a:t>
            </a:r>
            <a:r>
              <a:rPr lang="en-US" sz="1800" dirty="0" err="1"/>
              <a:t>aðferðum</a:t>
            </a:r>
            <a:r>
              <a:rPr lang="en-US" sz="1800" dirty="0"/>
              <a:t> </a:t>
            </a:r>
            <a:r>
              <a:rPr lang="en-US" sz="1800" dirty="0" err="1">
                <a:latin typeface="Calibri"/>
                <a:ea typeface="Calibri"/>
                <a:cs typeface="Calibri"/>
                <a:sym typeface="Calibri"/>
              </a:rPr>
              <a:t>til</a:t>
            </a:r>
            <a:r>
              <a:rPr lang="en-US" sz="1800" dirty="0">
                <a:latin typeface="Calibri"/>
                <a:ea typeface="Calibri"/>
                <a:cs typeface="Calibri"/>
                <a:sym typeface="Calibri"/>
              </a:rPr>
              <a:t> </a:t>
            </a:r>
            <a:r>
              <a:rPr lang="en-US" sz="1800" dirty="0" err="1">
                <a:latin typeface="Calibri"/>
                <a:ea typeface="Calibri"/>
                <a:cs typeface="Calibri"/>
                <a:sym typeface="Calibri"/>
              </a:rPr>
              <a:t>að</a:t>
            </a:r>
            <a:r>
              <a:rPr lang="en-US" sz="1800" dirty="0">
                <a:latin typeface="Calibri"/>
                <a:ea typeface="Calibri"/>
                <a:cs typeface="Calibri"/>
                <a:sym typeface="Calibri"/>
              </a:rPr>
              <a:t> </a:t>
            </a:r>
            <a:r>
              <a:rPr lang="en-US" sz="1800" dirty="0" err="1">
                <a:latin typeface="Calibri"/>
                <a:ea typeface="Calibri"/>
                <a:cs typeface="Calibri"/>
                <a:sym typeface="Calibri"/>
              </a:rPr>
              <a:t>stuðla</a:t>
            </a:r>
            <a:r>
              <a:rPr lang="en-US" sz="1800" dirty="0">
                <a:latin typeface="Calibri"/>
                <a:ea typeface="Calibri"/>
                <a:cs typeface="Calibri"/>
                <a:sym typeface="Calibri"/>
              </a:rPr>
              <a:t> </a:t>
            </a:r>
            <a:r>
              <a:rPr lang="en-US" sz="1800" dirty="0" err="1">
                <a:latin typeface="Calibri"/>
                <a:ea typeface="Calibri"/>
                <a:cs typeface="Calibri"/>
                <a:sym typeface="Calibri"/>
              </a:rPr>
              <a:t>að</a:t>
            </a:r>
            <a:r>
              <a:rPr lang="en-US" sz="1800" dirty="0">
                <a:latin typeface="Calibri"/>
                <a:ea typeface="Calibri"/>
                <a:cs typeface="Calibri"/>
                <a:sym typeface="Calibri"/>
              </a:rPr>
              <a:t> </a:t>
            </a:r>
            <a:r>
              <a:rPr lang="en-US" sz="1800" dirty="0" err="1">
                <a:latin typeface="Calibri"/>
                <a:ea typeface="Calibri"/>
                <a:cs typeface="Calibri"/>
                <a:sym typeface="Calibri"/>
              </a:rPr>
              <a:t>fjölbreyttu</a:t>
            </a:r>
            <a:r>
              <a:rPr lang="en-US" sz="1800" dirty="0">
                <a:latin typeface="Calibri"/>
                <a:ea typeface="Calibri"/>
                <a:cs typeface="Calibri"/>
                <a:sym typeface="Calibri"/>
              </a:rPr>
              <a:t>, </a:t>
            </a:r>
            <a:r>
              <a:rPr lang="en-US" sz="1800" dirty="0" err="1">
                <a:latin typeface="Calibri"/>
                <a:ea typeface="Calibri"/>
                <a:cs typeface="Calibri"/>
                <a:sym typeface="Calibri"/>
              </a:rPr>
              <a:t>opnu</a:t>
            </a:r>
            <a:r>
              <a:rPr lang="en-US" sz="1800" dirty="0">
                <a:latin typeface="Calibri"/>
                <a:ea typeface="Calibri"/>
                <a:cs typeface="Calibri"/>
                <a:sym typeface="Calibri"/>
              </a:rPr>
              <a:t> </a:t>
            </a:r>
            <a:r>
              <a:rPr lang="en-US" sz="1800" dirty="0" err="1">
                <a:latin typeface="Calibri"/>
                <a:ea typeface="Calibri"/>
                <a:cs typeface="Calibri"/>
                <a:sym typeface="Calibri"/>
              </a:rPr>
              <a:t>umhverfi</a:t>
            </a:r>
            <a:r>
              <a:rPr lang="en-US" sz="1800" dirty="0">
                <a:latin typeface="Calibri"/>
                <a:ea typeface="Calibri"/>
                <a:cs typeface="Calibri"/>
                <a:sym typeface="Calibri"/>
              </a:rPr>
              <a:t> </a:t>
            </a:r>
            <a:r>
              <a:rPr lang="en-US" sz="1800" dirty="0" err="1">
                <a:latin typeface="Calibri"/>
                <a:ea typeface="Calibri"/>
                <a:cs typeface="Calibri"/>
                <a:sym typeface="Calibri"/>
              </a:rPr>
              <a:t>inngildingar</a:t>
            </a:r>
            <a:r>
              <a:rPr lang="en-US" sz="1800" dirty="0">
                <a:latin typeface="Calibri"/>
                <a:ea typeface="Calibri"/>
                <a:cs typeface="Calibri"/>
                <a:sym typeface="Calibri"/>
              </a:rPr>
              <a:t>.</a:t>
            </a:r>
          </a:p>
          <a:p>
            <a:pPr>
              <a:lnSpc>
                <a:spcPct val="107000"/>
              </a:lnSpc>
              <a:buSzPct val="108107"/>
            </a:pPr>
            <a:r>
              <a:rPr lang="en-US" sz="1800" dirty="0" err="1">
                <a:latin typeface="Calibri"/>
                <a:ea typeface="Calibri"/>
                <a:cs typeface="Calibri"/>
                <a:sym typeface="Calibri"/>
              </a:rPr>
              <a:t>Að</a:t>
            </a:r>
            <a:r>
              <a:rPr lang="en-US" sz="1800" dirty="0">
                <a:latin typeface="Calibri"/>
                <a:ea typeface="Calibri"/>
                <a:cs typeface="Calibri"/>
                <a:sym typeface="Calibri"/>
              </a:rPr>
              <a:t> </a:t>
            </a:r>
            <a:r>
              <a:rPr lang="en-US" sz="1800" dirty="0" err="1"/>
              <a:t>s</a:t>
            </a:r>
            <a:r>
              <a:rPr lang="en-US" sz="1800" dirty="0" err="1">
                <a:latin typeface="Calibri"/>
                <a:ea typeface="Calibri"/>
                <a:cs typeface="Calibri"/>
                <a:sym typeface="Calibri"/>
              </a:rPr>
              <a:t>ýna</a:t>
            </a:r>
            <a:r>
              <a:rPr lang="en-US" sz="1800" dirty="0">
                <a:latin typeface="Calibri"/>
                <a:ea typeface="Calibri"/>
                <a:cs typeface="Calibri"/>
                <a:sym typeface="Calibri"/>
              </a:rPr>
              <a:t> </a:t>
            </a:r>
            <a:r>
              <a:rPr lang="en-US" sz="1800" dirty="0" err="1">
                <a:latin typeface="Calibri"/>
                <a:ea typeface="Calibri"/>
                <a:cs typeface="Calibri"/>
                <a:sym typeface="Calibri"/>
              </a:rPr>
              <a:t>neikvæðri</a:t>
            </a:r>
            <a:r>
              <a:rPr lang="en-US" sz="1800" dirty="0">
                <a:latin typeface="Calibri"/>
                <a:ea typeface="Calibri"/>
                <a:cs typeface="Calibri"/>
                <a:sym typeface="Calibri"/>
              </a:rPr>
              <a:t> </a:t>
            </a:r>
            <a:r>
              <a:rPr lang="en-US" sz="1800" dirty="0" err="1">
                <a:latin typeface="Calibri"/>
                <a:ea typeface="Calibri"/>
                <a:cs typeface="Calibri"/>
                <a:sym typeface="Calibri"/>
              </a:rPr>
              <a:t>hegðun</a:t>
            </a:r>
            <a:r>
              <a:rPr lang="en-US" sz="1800" dirty="0">
                <a:latin typeface="Calibri"/>
                <a:ea typeface="Calibri"/>
                <a:cs typeface="Calibri"/>
                <a:sym typeface="Calibri"/>
              </a:rPr>
              <a:t> </a:t>
            </a:r>
            <a:r>
              <a:rPr lang="en-US" sz="1800" dirty="0" err="1">
                <a:latin typeface="Calibri"/>
                <a:ea typeface="Calibri"/>
                <a:cs typeface="Calibri"/>
                <a:sym typeface="Calibri"/>
              </a:rPr>
              <a:t>ekkert</a:t>
            </a:r>
            <a:r>
              <a:rPr lang="en-US" sz="1800" dirty="0">
                <a:latin typeface="Calibri"/>
                <a:ea typeface="Calibri"/>
                <a:cs typeface="Calibri"/>
                <a:sym typeface="Calibri"/>
              </a:rPr>
              <a:t> </a:t>
            </a:r>
            <a:r>
              <a:rPr lang="en-US" sz="1800" dirty="0" err="1">
                <a:latin typeface="Calibri"/>
                <a:ea typeface="Calibri"/>
                <a:cs typeface="Calibri"/>
                <a:sym typeface="Calibri"/>
              </a:rPr>
              <a:t>umburðarlyndi</a:t>
            </a:r>
            <a:r>
              <a:rPr lang="en-US" sz="1800" dirty="0">
                <a:latin typeface="Calibri"/>
                <a:ea typeface="Calibri"/>
                <a:cs typeface="Calibri"/>
                <a:sym typeface="Calibri"/>
              </a:rPr>
              <a:t>, í </a:t>
            </a:r>
            <a:r>
              <a:rPr lang="en-US" sz="1800" dirty="0" err="1">
                <a:latin typeface="Calibri"/>
                <a:ea typeface="Calibri"/>
                <a:cs typeface="Calibri"/>
                <a:sym typeface="Calibri"/>
              </a:rPr>
              <a:t>orði</a:t>
            </a:r>
            <a:r>
              <a:rPr lang="en-US" sz="1800" dirty="0">
                <a:latin typeface="Calibri"/>
                <a:ea typeface="Calibri"/>
                <a:cs typeface="Calibri"/>
                <a:sym typeface="Calibri"/>
              </a:rPr>
              <a:t> og á </a:t>
            </a:r>
            <a:r>
              <a:rPr lang="en-US" sz="1800" dirty="0" err="1">
                <a:latin typeface="Calibri"/>
                <a:ea typeface="Calibri"/>
                <a:cs typeface="Calibri"/>
                <a:sym typeface="Calibri"/>
              </a:rPr>
              <a:t>borði</a:t>
            </a:r>
            <a:r>
              <a:rPr lang="en-US" sz="1800" dirty="0">
                <a:latin typeface="Calibri"/>
                <a:ea typeface="Calibri"/>
                <a:cs typeface="Calibri"/>
                <a:sym typeface="Calibri"/>
              </a:rPr>
              <a:t>.</a:t>
            </a:r>
            <a:endParaRPr lang="en-US" sz="1800" dirty="0">
              <a:solidFill>
                <a:srgbClr val="FF0000"/>
              </a:solidFill>
              <a:latin typeface="Calibri"/>
              <a:ea typeface="Calibri"/>
              <a:cs typeface="Calibri"/>
              <a:sym typeface="Calibri"/>
            </a:endParaRPr>
          </a:p>
          <a:p>
            <a:pPr>
              <a:lnSpc>
                <a:spcPct val="107000"/>
              </a:lnSpc>
              <a:buSzPct val="108107"/>
            </a:pPr>
            <a:r>
              <a:rPr lang="en-US" sz="1800" dirty="0" err="1"/>
              <a:t>Kynna</a:t>
            </a:r>
            <a:r>
              <a:rPr lang="en-US" sz="1800" dirty="0"/>
              <a:t> </a:t>
            </a:r>
            <a:r>
              <a:rPr lang="en-US" sz="1800" dirty="0" err="1"/>
              <a:t>hugtök</a:t>
            </a:r>
            <a:r>
              <a:rPr lang="en-US" sz="1800" dirty="0"/>
              <a:t> </a:t>
            </a:r>
            <a:r>
              <a:rPr lang="en-US" sz="1800" dirty="0" err="1"/>
              <a:t>eins</a:t>
            </a:r>
            <a:r>
              <a:rPr lang="en-US" sz="1800" dirty="0"/>
              <a:t> og </a:t>
            </a:r>
            <a:r>
              <a:rPr lang="en-US" sz="1800" dirty="0" err="1"/>
              <a:t>öráreiti</a:t>
            </a:r>
            <a:r>
              <a:rPr lang="en-US" sz="1800" dirty="0"/>
              <a:t> og hvernig má </a:t>
            </a:r>
            <a:r>
              <a:rPr lang="en-US" sz="1800" dirty="0" err="1"/>
              <a:t>skapa</a:t>
            </a:r>
            <a:r>
              <a:rPr lang="en-US" sz="1800" dirty="0"/>
              <a:t> </a:t>
            </a:r>
            <a:r>
              <a:rPr lang="en-US" sz="1800" dirty="0" err="1"/>
              <a:t>andrúmsloft</a:t>
            </a:r>
            <a:r>
              <a:rPr lang="en-US" sz="1800" dirty="0"/>
              <a:t> </a:t>
            </a:r>
            <a:r>
              <a:rPr lang="en-US" sz="1800" dirty="0" err="1"/>
              <a:t>umburðarlyndis</a:t>
            </a:r>
            <a:r>
              <a:rPr lang="en-US" sz="1800" dirty="0">
                <a:latin typeface="Calibri"/>
                <a:ea typeface="Calibri"/>
                <a:cs typeface="Calibri"/>
                <a:sym typeface="Calibri"/>
              </a:rPr>
              <a:t> þar </a:t>
            </a:r>
            <a:r>
              <a:rPr lang="en-US" sz="1800" dirty="0" err="1">
                <a:latin typeface="Calibri"/>
                <a:ea typeface="Calibri"/>
                <a:cs typeface="Calibri"/>
                <a:sym typeface="Calibri"/>
              </a:rPr>
              <a:t>sem</a:t>
            </a:r>
            <a:r>
              <a:rPr lang="en-US" sz="1800" dirty="0">
                <a:latin typeface="Calibri"/>
                <a:ea typeface="Calibri"/>
                <a:cs typeface="Calibri"/>
                <a:sym typeface="Calibri"/>
              </a:rPr>
              <a:t> öll geta </a:t>
            </a:r>
            <a:r>
              <a:rPr lang="en-US" sz="1800" dirty="0" err="1">
                <a:latin typeface="Calibri"/>
                <a:ea typeface="Calibri"/>
                <a:cs typeface="Calibri"/>
                <a:sym typeface="Calibri"/>
              </a:rPr>
              <a:t>þrifist</a:t>
            </a:r>
            <a:r>
              <a:rPr lang="en-US" sz="1800" dirty="0">
                <a:latin typeface="Calibri"/>
                <a:ea typeface="Calibri"/>
                <a:cs typeface="Calibri"/>
                <a:sym typeface="Calibri"/>
              </a:rPr>
              <a:t> á eigin </a:t>
            </a:r>
            <a:r>
              <a:rPr lang="en-US" sz="1800" dirty="0" err="1">
                <a:latin typeface="Calibri"/>
                <a:ea typeface="Calibri"/>
                <a:cs typeface="Calibri"/>
                <a:sym typeface="Calibri"/>
              </a:rPr>
              <a:t>verðleikum</a:t>
            </a:r>
            <a:r>
              <a:rPr lang="en-US" sz="1800" dirty="0">
                <a:latin typeface="Calibri"/>
                <a:ea typeface="Calibri"/>
                <a:cs typeface="Calibri"/>
                <a:sym typeface="Calibri"/>
              </a:rPr>
              <a:t>.</a:t>
            </a:r>
          </a:p>
          <a:p>
            <a:pPr>
              <a:lnSpc>
                <a:spcPct val="107000"/>
              </a:lnSpc>
              <a:buSzPct val="108107"/>
            </a:pPr>
            <a:r>
              <a:rPr lang="en-US" sz="1800" dirty="0">
                <a:latin typeface="Calibri"/>
                <a:ea typeface="Calibri"/>
                <a:cs typeface="Calibri"/>
                <a:sym typeface="Calibri"/>
              </a:rPr>
              <a:t>Skapa </a:t>
            </a:r>
            <a:r>
              <a:rPr lang="en-US" sz="1800" dirty="0" err="1">
                <a:latin typeface="Calibri"/>
                <a:ea typeface="Calibri"/>
                <a:cs typeface="Calibri"/>
                <a:sym typeface="Calibri"/>
              </a:rPr>
              <a:t>andrúmsloft</a:t>
            </a:r>
            <a:r>
              <a:rPr lang="en-US" sz="1800" dirty="0">
                <a:latin typeface="Calibri"/>
                <a:ea typeface="Calibri"/>
                <a:cs typeface="Calibri"/>
                <a:sym typeface="Calibri"/>
              </a:rPr>
              <a:t> </a:t>
            </a:r>
            <a:r>
              <a:rPr lang="en-US" sz="1800" dirty="0" err="1">
                <a:latin typeface="Calibri"/>
                <a:ea typeface="Calibri"/>
                <a:cs typeface="Calibri"/>
                <a:sym typeface="Calibri"/>
              </a:rPr>
              <a:t>fyrir</a:t>
            </a:r>
            <a:r>
              <a:rPr lang="en-US" sz="1800" dirty="0">
                <a:latin typeface="Calibri"/>
                <a:ea typeface="Calibri"/>
                <a:cs typeface="Calibri"/>
                <a:sym typeface="Calibri"/>
              </a:rPr>
              <a:t> </a:t>
            </a:r>
            <a:r>
              <a:rPr lang="en-US" sz="1800" dirty="0" err="1">
                <a:latin typeface="Calibri"/>
                <a:ea typeface="Calibri"/>
                <a:cs typeface="Calibri"/>
                <a:sym typeface="Calibri"/>
              </a:rPr>
              <a:t>mikilvæg</a:t>
            </a:r>
            <a:r>
              <a:rPr lang="en-US" sz="1800" dirty="0">
                <a:latin typeface="Calibri"/>
                <a:ea typeface="Calibri"/>
                <a:cs typeface="Calibri"/>
                <a:sym typeface="Calibri"/>
              </a:rPr>
              <a:t>, </a:t>
            </a:r>
            <a:r>
              <a:rPr lang="en-US" sz="1800" dirty="0" err="1">
                <a:latin typeface="Calibri"/>
                <a:ea typeface="Calibri"/>
                <a:cs typeface="Calibri"/>
                <a:sym typeface="Calibri"/>
              </a:rPr>
              <a:t>opin</a:t>
            </a:r>
            <a:r>
              <a:rPr lang="en-US" sz="1800" dirty="0">
                <a:latin typeface="Calibri"/>
                <a:ea typeface="Calibri"/>
                <a:cs typeface="Calibri"/>
                <a:sym typeface="Calibri"/>
              </a:rPr>
              <a:t> </a:t>
            </a:r>
            <a:r>
              <a:rPr lang="en-US" sz="1800" dirty="0" err="1">
                <a:latin typeface="Calibri"/>
                <a:ea typeface="Calibri"/>
                <a:cs typeface="Calibri"/>
                <a:sym typeface="Calibri"/>
              </a:rPr>
              <a:t>samtöl</a:t>
            </a:r>
            <a:r>
              <a:rPr lang="en-US" sz="1800" dirty="0"/>
              <a:t> um </a:t>
            </a:r>
            <a:r>
              <a:rPr lang="en-US" sz="1800" dirty="0" err="1"/>
              <a:t>fjölbreytileika</a:t>
            </a:r>
            <a:r>
              <a:rPr lang="en-US" sz="1800" dirty="0"/>
              <a:t>, </a:t>
            </a:r>
            <a:r>
              <a:rPr lang="en-US" sz="1800" dirty="0" err="1"/>
              <a:t>til</a:t>
            </a:r>
            <a:r>
              <a:rPr lang="en-US" sz="1800" dirty="0"/>
              <a:t> </a:t>
            </a:r>
            <a:r>
              <a:rPr lang="en-US" sz="1800" dirty="0" err="1">
                <a:latin typeface="Calibri"/>
                <a:ea typeface="Calibri"/>
                <a:cs typeface="Calibri"/>
                <a:sym typeface="Calibri"/>
              </a:rPr>
              <a:t>að</a:t>
            </a:r>
            <a:r>
              <a:rPr lang="en-US" sz="1800" dirty="0">
                <a:latin typeface="Calibri"/>
                <a:ea typeface="Calibri"/>
                <a:cs typeface="Calibri"/>
                <a:sym typeface="Calibri"/>
              </a:rPr>
              <a:t> deila </a:t>
            </a:r>
            <a:r>
              <a:rPr lang="en-US" sz="1800" dirty="0" err="1">
                <a:latin typeface="Calibri"/>
                <a:ea typeface="Calibri"/>
                <a:cs typeface="Calibri"/>
                <a:sym typeface="Calibri"/>
              </a:rPr>
              <a:t>reynslu</a:t>
            </a:r>
            <a:r>
              <a:rPr lang="en-US" sz="1800" dirty="0">
                <a:latin typeface="Calibri"/>
                <a:ea typeface="Calibri"/>
                <a:cs typeface="Calibri"/>
                <a:sym typeface="Calibri"/>
              </a:rPr>
              <a:t> og upplifun svo taka </a:t>
            </a:r>
            <a:r>
              <a:rPr lang="en-US" sz="1800" dirty="0" err="1">
                <a:latin typeface="Calibri"/>
                <a:ea typeface="Calibri"/>
                <a:cs typeface="Calibri"/>
                <a:sym typeface="Calibri"/>
              </a:rPr>
              <a:t>megi</a:t>
            </a:r>
            <a:r>
              <a:rPr lang="en-US" sz="1800" dirty="0">
                <a:latin typeface="Calibri"/>
                <a:ea typeface="Calibri"/>
                <a:cs typeface="Calibri"/>
                <a:sym typeface="Calibri"/>
              </a:rPr>
              <a:t> </a:t>
            </a:r>
            <a:r>
              <a:rPr lang="en-US" sz="1800" dirty="0" err="1">
                <a:latin typeface="Calibri"/>
                <a:ea typeface="Calibri"/>
                <a:cs typeface="Calibri"/>
                <a:sym typeface="Calibri"/>
              </a:rPr>
              <a:t>tillit</a:t>
            </a:r>
            <a:r>
              <a:rPr lang="en-US" sz="1800" dirty="0">
                <a:latin typeface="Calibri"/>
                <a:ea typeface="Calibri"/>
                <a:cs typeface="Calibri"/>
                <a:sym typeface="Calibri"/>
              </a:rPr>
              <a:t> </a:t>
            </a:r>
            <a:r>
              <a:rPr lang="en-US" sz="1800" dirty="0" err="1">
                <a:latin typeface="Calibri"/>
                <a:ea typeface="Calibri"/>
                <a:cs typeface="Calibri"/>
                <a:sym typeface="Calibri"/>
              </a:rPr>
              <a:t>til</a:t>
            </a:r>
            <a:r>
              <a:rPr lang="en-US" sz="1800" dirty="0">
                <a:latin typeface="Calibri"/>
                <a:ea typeface="Calibri"/>
                <a:cs typeface="Calibri"/>
                <a:sym typeface="Calibri"/>
              </a:rPr>
              <a:t> </a:t>
            </a:r>
            <a:r>
              <a:rPr lang="en-US" sz="1800" dirty="0" err="1">
                <a:latin typeface="Calibri"/>
                <a:ea typeface="Calibri"/>
                <a:cs typeface="Calibri"/>
                <a:sym typeface="Calibri"/>
              </a:rPr>
              <a:t>staðbundinna</a:t>
            </a:r>
            <a:r>
              <a:rPr lang="en-US" sz="1800" dirty="0">
                <a:latin typeface="Calibri"/>
                <a:ea typeface="Calibri"/>
                <a:cs typeface="Calibri"/>
                <a:sym typeface="Calibri"/>
              </a:rPr>
              <a:t> </a:t>
            </a:r>
            <a:r>
              <a:rPr lang="en-US" sz="1800" dirty="0" err="1">
                <a:latin typeface="Calibri"/>
                <a:ea typeface="Calibri"/>
                <a:cs typeface="Calibri"/>
                <a:sym typeface="Calibri"/>
              </a:rPr>
              <a:t>þátta</a:t>
            </a:r>
            <a:r>
              <a:rPr lang="en-US" sz="1800" dirty="0">
                <a:latin typeface="Calibri"/>
                <a:ea typeface="Calibri"/>
                <a:cs typeface="Calibri"/>
                <a:sym typeface="Calibri"/>
              </a:rPr>
              <a:t>, og </a:t>
            </a:r>
            <a:r>
              <a:rPr lang="en-US" sz="1800" dirty="0" err="1">
                <a:latin typeface="Calibri"/>
                <a:ea typeface="Calibri"/>
                <a:cs typeface="Calibri"/>
                <a:sym typeface="Calibri"/>
              </a:rPr>
              <a:t>greina</a:t>
            </a:r>
            <a:r>
              <a:rPr lang="en-US" sz="1800" dirty="0">
                <a:latin typeface="Calibri"/>
                <a:ea typeface="Calibri"/>
                <a:cs typeface="Calibri"/>
                <a:sym typeface="Calibri"/>
              </a:rPr>
              <a:t> hvað </a:t>
            </a:r>
            <a:r>
              <a:rPr lang="en-US" sz="1800" dirty="0" err="1">
                <a:latin typeface="Calibri"/>
                <a:ea typeface="Calibri"/>
                <a:cs typeface="Calibri"/>
                <a:sym typeface="Calibri"/>
              </a:rPr>
              <a:t>þarfnast</a:t>
            </a:r>
            <a:r>
              <a:rPr lang="en-US" sz="1800" dirty="0">
                <a:latin typeface="Calibri"/>
                <a:ea typeface="Calibri"/>
                <a:cs typeface="Calibri"/>
                <a:sym typeface="Calibri"/>
              </a:rPr>
              <a:t> meiri athygli.</a:t>
            </a:r>
            <a:endParaRPr dirty="0"/>
          </a:p>
          <a:p>
            <a:pPr marL="0" lvl="0" indent="0" algn="l" rtl="0">
              <a:lnSpc>
                <a:spcPct val="100000"/>
              </a:lnSpc>
              <a:spcBef>
                <a:spcPts val="1160"/>
              </a:spcBef>
              <a:spcAft>
                <a:spcPts val="0"/>
              </a:spcAft>
              <a:buSzPct val="77837"/>
              <a:buNone/>
            </a:pPr>
            <a:endParaRPr sz="2500" dirty="0">
              <a:solidFill>
                <a:srgbClr val="000000"/>
              </a:solidFill>
              <a:highlight>
                <a:srgbClr val="FFFF00"/>
              </a:highlight>
              <a:latin typeface="Arial"/>
              <a:ea typeface="Arial"/>
              <a:cs typeface="Arial"/>
              <a:sym typeface="Arial"/>
            </a:endParaRPr>
          </a:p>
          <a:p>
            <a:pPr marL="0" lvl="0" indent="0" algn="l" rtl="0">
              <a:lnSpc>
                <a:spcPct val="100000"/>
              </a:lnSpc>
              <a:spcBef>
                <a:spcPts val="360"/>
              </a:spcBef>
              <a:spcAft>
                <a:spcPts val="0"/>
              </a:spcAft>
              <a:buSzPct val="77837"/>
              <a:buNone/>
            </a:pPr>
            <a:endParaRPr sz="2500" dirty="0">
              <a:solidFill>
                <a:srgbClr val="000000"/>
              </a:solidFill>
              <a:highlight>
                <a:srgbClr val="FFFF00"/>
              </a:highlight>
              <a:latin typeface="Arial"/>
              <a:ea typeface="Arial"/>
              <a:cs typeface="Arial"/>
              <a:sym typeface="Arial"/>
            </a:endParaRPr>
          </a:p>
          <a:p>
            <a:pPr marL="0" lvl="0" indent="0" algn="l" rtl="0">
              <a:lnSpc>
                <a:spcPct val="100000"/>
              </a:lnSpc>
              <a:spcBef>
                <a:spcPts val="360"/>
              </a:spcBef>
              <a:spcAft>
                <a:spcPts val="0"/>
              </a:spcAft>
              <a:buSzPct val="77837"/>
              <a:buNone/>
            </a:pPr>
            <a:endParaRPr sz="2500" dirty="0">
              <a:solidFill>
                <a:srgbClr val="000000"/>
              </a:solidFill>
              <a:highlight>
                <a:schemeClr val="lt1"/>
              </a:highlight>
              <a:latin typeface="Arial"/>
              <a:ea typeface="Arial"/>
              <a:cs typeface="Arial"/>
              <a:sym typeface="Arial"/>
            </a:endParaRPr>
          </a:p>
        </p:txBody>
      </p:sp>
      <p:sp>
        <p:nvSpPr>
          <p:cNvPr id="142" name="Google Shape;142;p16"/>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43" name="Google Shape;143;p16"/>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144" name="Google Shape;144;p16"/>
          <p:cNvPicPr preferRelativeResize="0"/>
          <p:nvPr/>
        </p:nvPicPr>
        <p:blipFill rotWithShape="1">
          <a:blip r:embed="rId4">
            <a:alphaModFix/>
          </a:blip>
          <a:srcRect/>
          <a:stretch/>
        </p:blipFill>
        <p:spPr>
          <a:xfrm>
            <a:off x="7718900" y="6209113"/>
            <a:ext cx="1261242" cy="5847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6"/>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55553"/>
              <a:buNone/>
            </a:pPr>
            <a:r>
              <a:rPr lang="en-US" sz="3600" b="1" dirty="0" err="1">
                <a:solidFill>
                  <a:srgbClr val="0070C0"/>
                </a:solidFill>
                <a:latin typeface="Arial"/>
                <a:ea typeface="Arial"/>
                <a:cs typeface="Arial"/>
                <a:sym typeface="Arial"/>
              </a:rPr>
              <a:t>Verkefnið</a:t>
            </a:r>
            <a:r>
              <a:rPr lang="en-US" sz="3600" b="1" dirty="0">
                <a:solidFill>
                  <a:srgbClr val="0070C0"/>
                </a:solidFill>
                <a:latin typeface="Arial"/>
                <a:ea typeface="Arial"/>
                <a:cs typeface="Arial"/>
                <a:sym typeface="Arial"/>
              </a:rPr>
              <a:t> </a:t>
            </a:r>
            <a:r>
              <a:rPr lang="en-US" sz="3600" b="1" dirty="0" err="1">
                <a:solidFill>
                  <a:srgbClr val="0070C0"/>
                </a:solidFill>
                <a:latin typeface="Arial"/>
                <a:ea typeface="Arial"/>
                <a:cs typeface="Arial"/>
                <a:sym typeface="Arial"/>
              </a:rPr>
              <a:t>Fjölbreytni</a:t>
            </a:r>
            <a:r>
              <a:rPr lang="en-US" sz="3600" b="1" dirty="0">
                <a:solidFill>
                  <a:srgbClr val="0070C0"/>
                </a:solidFill>
                <a:latin typeface="Arial"/>
                <a:ea typeface="Arial"/>
                <a:cs typeface="Arial"/>
                <a:sym typeface="Arial"/>
              </a:rPr>
              <a:t> í </a:t>
            </a:r>
            <a:r>
              <a:rPr lang="en-US" sz="3600" b="1" dirty="0" err="1">
                <a:solidFill>
                  <a:srgbClr val="0070C0"/>
                </a:solidFill>
                <a:latin typeface="Arial"/>
                <a:ea typeface="Arial"/>
                <a:cs typeface="Arial"/>
                <a:sym typeface="Arial"/>
              </a:rPr>
              <a:t>fyrirrúmi</a:t>
            </a:r>
            <a:r>
              <a:rPr lang="en-US" sz="3600" b="1" dirty="0">
                <a:solidFill>
                  <a:srgbClr val="0070C0"/>
                </a:solidFill>
                <a:latin typeface="Arial"/>
                <a:ea typeface="Arial"/>
                <a:cs typeface="Arial"/>
                <a:sym typeface="Arial"/>
              </a:rPr>
              <a:t> – </a:t>
            </a:r>
            <a:r>
              <a:rPr lang="en-US" sz="3600" b="1" dirty="0" err="1">
                <a:solidFill>
                  <a:srgbClr val="0070C0"/>
                </a:solidFill>
                <a:latin typeface="Arial"/>
                <a:ea typeface="Arial"/>
                <a:cs typeface="Arial"/>
                <a:sym typeface="Arial"/>
              </a:rPr>
              <a:t>upprifjun</a:t>
            </a:r>
            <a:r>
              <a:rPr lang="en-US" sz="3600" b="1" dirty="0">
                <a:solidFill>
                  <a:srgbClr val="0070C0"/>
                </a:solidFill>
                <a:latin typeface="Arial"/>
                <a:ea typeface="Arial"/>
                <a:cs typeface="Arial"/>
                <a:sym typeface="Arial"/>
              </a:rPr>
              <a:t> á síðustu </a:t>
            </a:r>
            <a:r>
              <a:rPr lang="en-US" sz="3600" b="1" dirty="0" err="1">
                <a:solidFill>
                  <a:srgbClr val="0070C0"/>
                </a:solidFill>
                <a:latin typeface="Arial"/>
                <a:ea typeface="Arial"/>
                <a:cs typeface="Arial"/>
                <a:sym typeface="Arial"/>
              </a:rPr>
              <a:t>lotu</a:t>
            </a:r>
            <a:endParaRPr dirty="0"/>
          </a:p>
        </p:txBody>
      </p:sp>
      <p:sp>
        <p:nvSpPr>
          <p:cNvPr id="169" name="Google Shape;169;p16"/>
          <p:cNvSpPr txBox="1">
            <a:spLocks noGrp="1"/>
          </p:cNvSpPr>
          <p:nvPr>
            <p:ph type="body" idx="1"/>
          </p:nvPr>
        </p:nvSpPr>
        <p:spPr>
          <a:xfrm>
            <a:off x="457200" y="1823275"/>
            <a:ext cx="8229600" cy="4302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60"/>
              </a:spcBef>
              <a:spcAft>
                <a:spcPts val="0"/>
              </a:spcAft>
              <a:buSzPts val="1800"/>
              <a:buNone/>
            </a:pPr>
            <a:endParaRPr sz="2500" dirty="0">
              <a:solidFill>
                <a:srgbClr val="000000"/>
              </a:solidFill>
              <a:highlight>
                <a:schemeClr val="lt1"/>
              </a:highlight>
              <a:latin typeface="Arial"/>
              <a:ea typeface="Arial"/>
              <a:cs typeface="Arial"/>
              <a:sym typeface="Arial"/>
            </a:endParaRPr>
          </a:p>
          <a:p>
            <a:pPr marL="457200" lvl="0" indent="-342900" algn="l" rtl="0">
              <a:lnSpc>
                <a:spcPct val="90000"/>
              </a:lnSpc>
              <a:spcBef>
                <a:spcPts val="1000"/>
              </a:spcBef>
              <a:spcAft>
                <a:spcPts val="0"/>
              </a:spcAft>
              <a:buSzPts val="1800"/>
              <a:buChar char="•"/>
            </a:pPr>
            <a:r>
              <a:rPr lang="en-US" sz="2400" dirty="0">
                <a:solidFill>
                  <a:schemeClr val="dk1"/>
                </a:solidFill>
                <a:latin typeface="Arial"/>
                <a:ea typeface="Arial"/>
                <a:cs typeface="Arial"/>
                <a:sym typeface="Arial"/>
              </a:rPr>
              <a:t>Hvað fannst </a:t>
            </a:r>
            <a:r>
              <a:rPr lang="en-US" sz="2400" dirty="0" err="1">
                <a:solidFill>
                  <a:schemeClr val="dk1"/>
                </a:solidFill>
                <a:latin typeface="Arial"/>
                <a:ea typeface="Arial"/>
                <a:cs typeface="Arial"/>
                <a:sym typeface="Arial"/>
              </a:rPr>
              <a:t>þér</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skemmtilegast</a:t>
            </a:r>
            <a:r>
              <a:rPr lang="en-US" sz="2400" dirty="0">
                <a:solidFill>
                  <a:schemeClr val="dk1"/>
                </a:solidFill>
                <a:latin typeface="Arial"/>
                <a:ea typeface="Arial"/>
                <a:cs typeface="Arial"/>
                <a:sym typeface="Arial"/>
              </a:rPr>
              <a:t> í síðustu </a:t>
            </a:r>
            <a:r>
              <a:rPr lang="en-US" sz="2400" dirty="0" err="1">
                <a:solidFill>
                  <a:schemeClr val="dk1"/>
                </a:solidFill>
                <a:latin typeface="Arial"/>
                <a:ea typeface="Arial"/>
                <a:cs typeface="Arial"/>
                <a:sym typeface="Arial"/>
              </a:rPr>
              <a:t>lotu</a:t>
            </a:r>
            <a:r>
              <a:rPr lang="en-US" sz="2400" dirty="0">
                <a:solidFill>
                  <a:schemeClr val="dk1"/>
                </a:solidFill>
                <a:latin typeface="Arial"/>
                <a:ea typeface="Arial"/>
                <a:cs typeface="Arial"/>
                <a:sym typeface="Arial"/>
              </a:rPr>
              <a:t>? </a:t>
            </a:r>
            <a:endParaRPr dirty="0"/>
          </a:p>
          <a:p>
            <a:pPr marL="457200" lvl="0" indent="-342900" algn="l" rtl="0">
              <a:lnSpc>
                <a:spcPct val="90000"/>
              </a:lnSpc>
              <a:spcBef>
                <a:spcPts val="1000"/>
              </a:spcBef>
              <a:spcAft>
                <a:spcPts val="0"/>
              </a:spcAft>
              <a:buSzPts val="1800"/>
              <a:buChar char="•"/>
            </a:pPr>
            <a:endParaRPr lang="en-US" sz="2400" dirty="0">
              <a:solidFill>
                <a:schemeClr val="dk1"/>
              </a:solidFill>
              <a:latin typeface="Arial"/>
              <a:ea typeface="Arial"/>
              <a:cs typeface="Arial"/>
              <a:sym typeface="Arial"/>
            </a:endParaRPr>
          </a:p>
          <a:p>
            <a:pPr marL="457200" lvl="0" indent="-342900" algn="l" rtl="0">
              <a:lnSpc>
                <a:spcPct val="90000"/>
              </a:lnSpc>
              <a:spcBef>
                <a:spcPts val="1000"/>
              </a:spcBef>
              <a:spcAft>
                <a:spcPts val="0"/>
              </a:spcAft>
              <a:buSzPts val="1800"/>
              <a:buChar char="•"/>
            </a:pPr>
            <a:r>
              <a:rPr lang="en-US" sz="2400" dirty="0" err="1">
                <a:solidFill>
                  <a:schemeClr val="dk1"/>
                </a:solidFill>
                <a:latin typeface="Arial"/>
                <a:ea typeface="Arial"/>
                <a:cs typeface="Arial"/>
                <a:sym typeface="Arial"/>
              </a:rPr>
              <a:t>Lærðir</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þú</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eitthvað</a:t>
            </a:r>
            <a:r>
              <a:rPr lang="en-US" sz="2400" dirty="0">
                <a:solidFill>
                  <a:schemeClr val="dk1"/>
                </a:solidFill>
                <a:latin typeface="Arial"/>
                <a:ea typeface="Arial"/>
                <a:cs typeface="Arial"/>
                <a:sym typeface="Arial"/>
              </a:rPr>
              <a:t> nýtt?</a:t>
            </a:r>
            <a:endParaRPr sz="2400" dirty="0">
              <a:solidFill>
                <a:schemeClr val="dk1"/>
              </a:solidFill>
              <a:latin typeface="Arial"/>
              <a:ea typeface="Arial"/>
              <a:cs typeface="Arial"/>
              <a:sym typeface="Arial"/>
            </a:endParaRPr>
          </a:p>
          <a:p>
            <a:pPr marL="457200" lvl="0" indent="-342900" algn="l" rtl="0">
              <a:lnSpc>
                <a:spcPct val="90000"/>
              </a:lnSpc>
              <a:spcBef>
                <a:spcPts val="1000"/>
              </a:spcBef>
              <a:spcAft>
                <a:spcPts val="0"/>
              </a:spcAft>
              <a:buSzPts val="1800"/>
              <a:buChar char="•"/>
            </a:pPr>
            <a:endParaRPr lang="en-US" sz="2400" dirty="0">
              <a:latin typeface="Arial"/>
              <a:cs typeface="Arial"/>
              <a:sym typeface="Arial"/>
            </a:endParaRPr>
          </a:p>
          <a:p>
            <a:pPr marL="457200" lvl="0" indent="-342900" algn="l" rtl="0">
              <a:lnSpc>
                <a:spcPct val="90000"/>
              </a:lnSpc>
              <a:spcBef>
                <a:spcPts val="1000"/>
              </a:spcBef>
              <a:spcAft>
                <a:spcPts val="0"/>
              </a:spcAft>
              <a:buSzPts val="1800"/>
              <a:buChar char="•"/>
            </a:pPr>
            <a:r>
              <a:rPr lang="en-US" sz="2400" dirty="0">
                <a:latin typeface="Arial"/>
                <a:cs typeface="Arial"/>
                <a:sym typeface="Arial"/>
              </a:rPr>
              <a:t>Var </a:t>
            </a:r>
            <a:r>
              <a:rPr lang="en-US" sz="2400" dirty="0" err="1">
                <a:latin typeface="Arial"/>
                <a:cs typeface="Arial"/>
                <a:sym typeface="Arial"/>
              </a:rPr>
              <a:t>eitthvað</a:t>
            </a:r>
            <a:r>
              <a:rPr lang="en-US" sz="2400" dirty="0">
                <a:latin typeface="Arial"/>
                <a:cs typeface="Arial"/>
                <a:sym typeface="Arial"/>
              </a:rPr>
              <a:t> </a:t>
            </a:r>
            <a:r>
              <a:rPr lang="en-US" sz="2400" dirty="0" err="1">
                <a:latin typeface="Arial"/>
                <a:cs typeface="Arial"/>
                <a:sym typeface="Arial"/>
              </a:rPr>
              <a:t>sem</a:t>
            </a:r>
            <a:r>
              <a:rPr lang="en-US" sz="2400" dirty="0">
                <a:latin typeface="Arial"/>
                <a:cs typeface="Arial"/>
                <a:sym typeface="Arial"/>
              </a:rPr>
              <a:t> </a:t>
            </a:r>
            <a:r>
              <a:rPr lang="en-US" sz="2400" dirty="0" err="1">
                <a:latin typeface="Arial"/>
                <a:cs typeface="Arial"/>
                <a:sym typeface="Arial"/>
              </a:rPr>
              <a:t>þú</a:t>
            </a:r>
            <a:r>
              <a:rPr lang="en-US" sz="2400" dirty="0">
                <a:latin typeface="Arial"/>
                <a:cs typeface="Arial"/>
                <a:sym typeface="Arial"/>
              </a:rPr>
              <a:t> </a:t>
            </a:r>
            <a:r>
              <a:rPr lang="en-US" sz="2400" dirty="0" err="1">
                <a:latin typeface="Arial"/>
                <a:cs typeface="Arial"/>
                <a:sym typeface="Arial"/>
              </a:rPr>
              <a:t>sérð</a:t>
            </a:r>
            <a:r>
              <a:rPr lang="en-US" sz="2400" dirty="0">
                <a:latin typeface="Arial"/>
                <a:cs typeface="Arial"/>
                <a:sym typeface="Arial"/>
              </a:rPr>
              <a:t> </a:t>
            </a:r>
            <a:r>
              <a:rPr lang="en-US" sz="2400" dirty="0" err="1">
                <a:latin typeface="Arial"/>
                <a:cs typeface="Arial"/>
                <a:sym typeface="Arial"/>
              </a:rPr>
              <a:t>fyrir</a:t>
            </a:r>
            <a:r>
              <a:rPr lang="en-US" sz="2400" dirty="0">
                <a:latin typeface="Arial"/>
                <a:cs typeface="Arial"/>
                <a:sym typeface="Arial"/>
              </a:rPr>
              <a:t> </a:t>
            </a:r>
            <a:r>
              <a:rPr lang="en-US" sz="2400" dirty="0" err="1">
                <a:latin typeface="Arial"/>
                <a:cs typeface="Arial"/>
                <a:sym typeface="Arial"/>
              </a:rPr>
              <a:t>þér</a:t>
            </a:r>
            <a:r>
              <a:rPr lang="en-US" sz="2400" dirty="0">
                <a:latin typeface="Arial"/>
                <a:cs typeface="Arial"/>
                <a:sym typeface="Arial"/>
              </a:rPr>
              <a:t> </a:t>
            </a:r>
            <a:r>
              <a:rPr lang="en-US" sz="2400" dirty="0" err="1">
                <a:latin typeface="Arial"/>
                <a:cs typeface="Arial"/>
                <a:sym typeface="Arial"/>
              </a:rPr>
              <a:t>að</a:t>
            </a:r>
            <a:r>
              <a:rPr lang="en-US" sz="2400" dirty="0">
                <a:latin typeface="Arial"/>
                <a:cs typeface="Arial"/>
                <a:sym typeface="Arial"/>
              </a:rPr>
              <a:t> </a:t>
            </a:r>
            <a:r>
              <a:rPr lang="en-US" sz="2400" dirty="0" err="1">
                <a:latin typeface="Arial"/>
                <a:cs typeface="Arial"/>
                <a:sym typeface="Arial"/>
              </a:rPr>
              <a:t>eigi</a:t>
            </a:r>
            <a:r>
              <a:rPr lang="en-US" sz="2400" dirty="0">
                <a:latin typeface="Arial"/>
                <a:cs typeface="Arial"/>
                <a:sym typeface="Arial"/>
              </a:rPr>
              <a:t> við á </a:t>
            </a:r>
            <a:r>
              <a:rPr lang="en-US" sz="2400" dirty="0" err="1">
                <a:latin typeface="Arial"/>
                <a:cs typeface="Arial"/>
                <a:sym typeface="Arial"/>
              </a:rPr>
              <a:t>þínum</a:t>
            </a:r>
            <a:r>
              <a:rPr lang="en-US" sz="2400" dirty="0">
                <a:latin typeface="Arial"/>
                <a:cs typeface="Arial"/>
                <a:sym typeface="Arial"/>
              </a:rPr>
              <a:t> </a:t>
            </a:r>
            <a:r>
              <a:rPr lang="en-US" sz="2400" dirty="0" err="1">
                <a:latin typeface="Arial"/>
                <a:cs typeface="Arial"/>
                <a:sym typeface="Arial"/>
              </a:rPr>
              <a:t>vinnustað</a:t>
            </a:r>
            <a:r>
              <a:rPr lang="en-US" sz="2400" dirty="0">
                <a:latin typeface="Arial"/>
                <a:cs typeface="Arial"/>
                <a:sym typeface="Arial"/>
              </a:rPr>
              <a:t> </a:t>
            </a:r>
            <a:r>
              <a:rPr lang="en-US" sz="2400" dirty="0" err="1">
                <a:latin typeface="Arial"/>
                <a:cs typeface="Arial"/>
                <a:sym typeface="Arial"/>
              </a:rPr>
              <a:t>eða</a:t>
            </a:r>
            <a:r>
              <a:rPr lang="en-US" sz="2400" dirty="0">
                <a:latin typeface="Arial"/>
                <a:cs typeface="Arial"/>
                <a:sym typeface="Arial"/>
              </a:rPr>
              <a:t> í </a:t>
            </a:r>
            <a:r>
              <a:rPr lang="en-US" sz="2400" dirty="0" err="1">
                <a:latin typeface="Arial"/>
                <a:cs typeface="Arial"/>
                <a:sym typeface="Arial"/>
              </a:rPr>
              <a:t>þínu</a:t>
            </a:r>
            <a:r>
              <a:rPr lang="en-US" sz="2400" dirty="0">
                <a:latin typeface="Arial"/>
                <a:cs typeface="Arial"/>
                <a:sym typeface="Arial"/>
              </a:rPr>
              <a:t> </a:t>
            </a:r>
            <a:r>
              <a:rPr lang="en-US" sz="2400" dirty="0" err="1">
                <a:latin typeface="Arial"/>
                <a:cs typeface="Arial"/>
                <a:sym typeface="Arial"/>
              </a:rPr>
              <a:t>starfi</a:t>
            </a:r>
            <a:r>
              <a:rPr lang="en-US" sz="2400" dirty="0">
                <a:latin typeface="Arial"/>
                <a:cs typeface="Arial"/>
                <a:sym typeface="Arial"/>
              </a:rPr>
              <a:t>.</a:t>
            </a:r>
            <a:endParaRPr dirty="0"/>
          </a:p>
          <a:p>
            <a:pPr marL="0" lvl="0" indent="0" algn="l" rtl="0">
              <a:lnSpc>
                <a:spcPct val="100000"/>
              </a:lnSpc>
              <a:spcBef>
                <a:spcPts val="360"/>
              </a:spcBef>
              <a:spcAft>
                <a:spcPts val="0"/>
              </a:spcAft>
              <a:buSzPts val="1800"/>
              <a:buNone/>
            </a:pPr>
            <a:endParaRPr sz="2500" dirty="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dirty="0">
              <a:solidFill>
                <a:srgbClr val="000000"/>
              </a:solidFill>
              <a:highlight>
                <a:schemeClr val="lt1"/>
              </a:highlight>
              <a:latin typeface="Arial"/>
              <a:ea typeface="Arial"/>
              <a:cs typeface="Arial"/>
              <a:sym typeface="Arial"/>
            </a:endParaRPr>
          </a:p>
          <a:p>
            <a:pPr marL="0" lvl="0" indent="0" algn="l" rtl="0">
              <a:lnSpc>
                <a:spcPct val="100000"/>
              </a:lnSpc>
              <a:spcBef>
                <a:spcPts val="360"/>
              </a:spcBef>
              <a:spcAft>
                <a:spcPts val="0"/>
              </a:spcAft>
              <a:buSzPts val="1800"/>
              <a:buNone/>
            </a:pPr>
            <a:endParaRPr sz="2500" dirty="0">
              <a:solidFill>
                <a:srgbClr val="000000"/>
              </a:solidFill>
              <a:highlight>
                <a:schemeClr val="lt1"/>
              </a:highlight>
              <a:latin typeface="Arial"/>
              <a:ea typeface="Arial"/>
              <a:cs typeface="Arial"/>
              <a:sym typeface="Arial"/>
            </a:endParaRPr>
          </a:p>
        </p:txBody>
      </p:sp>
      <p:sp>
        <p:nvSpPr>
          <p:cNvPr id="170" name="Google Shape;170;p16"/>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71" name="Google Shape;171;p16"/>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172" name="Google Shape;172;p16"/>
          <p:cNvPicPr preferRelativeResize="0"/>
          <p:nvPr/>
        </p:nvPicPr>
        <p:blipFill rotWithShape="1">
          <a:blip r:embed="rId4">
            <a:alphaModFix/>
          </a:blip>
          <a:srcRect/>
          <a:stretch/>
        </p:blipFill>
        <p:spPr>
          <a:xfrm>
            <a:off x="7718900" y="6209113"/>
            <a:ext cx="1261242" cy="584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8"/>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b="1" dirty="0">
                <a:solidFill>
                  <a:srgbClr val="0070C0"/>
                </a:solidFill>
              </a:rPr>
              <a:t>Efni </a:t>
            </a:r>
            <a:r>
              <a:rPr lang="en-US" b="1" dirty="0" err="1">
                <a:solidFill>
                  <a:srgbClr val="0070C0"/>
                </a:solidFill>
              </a:rPr>
              <a:t>lotunnar</a:t>
            </a:r>
            <a:r>
              <a:rPr lang="en-US" b="1" dirty="0">
                <a:solidFill>
                  <a:srgbClr val="0070C0"/>
                </a:solidFill>
              </a:rPr>
              <a:t>:</a:t>
            </a:r>
            <a:endParaRPr dirty="0"/>
          </a:p>
        </p:txBody>
      </p:sp>
      <p:sp>
        <p:nvSpPr>
          <p:cNvPr id="178" name="Google Shape;178;p18"/>
          <p:cNvSpPr txBox="1">
            <a:spLocks noGrp="1"/>
          </p:cNvSpPr>
          <p:nvPr>
            <p:ph type="body" idx="1"/>
          </p:nvPr>
        </p:nvSpPr>
        <p:spPr>
          <a:xfrm>
            <a:off x="457200" y="1823275"/>
            <a:ext cx="4506686" cy="4302900"/>
          </a:xfrm>
          <a:prstGeom prst="rect">
            <a:avLst/>
          </a:prstGeom>
          <a:noFill/>
          <a:ln>
            <a:noFill/>
          </a:ln>
        </p:spPr>
        <p:txBody>
          <a:bodyPr spcFirstLastPara="1" wrap="square" lIns="91425" tIns="45700" rIns="91425" bIns="45700" anchor="t" anchorCtr="0">
            <a:noAutofit/>
          </a:bodyPr>
          <a:lstStyle/>
          <a:p>
            <a:pPr marL="477371">
              <a:buSzPct val="88235"/>
            </a:pPr>
            <a:r>
              <a:rPr lang="en-US" sz="2000" dirty="0" err="1">
                <a:latin typeface="Arial"/>
                <a:ea typeface="Arial"/>
                <a:cs typeface="Arial"/>
                <a:sym typeface="Arial"/>
              </a:rPr>
              <a:t>Horfur</a:t>
            </a:r>
            <a:r>
              <a:rPr lang="en-US" sz="2000" dirty="0">
                <a:latin typeface="Arial"/>
                <a:ea typeface="Arial"/>
                <a:cs typeface="Arial"/>
                <a:sym typeface="Arial"/>
              </a:rPr>
              <a:t> á </a:t>
            </a:r>
            <a:r>
              <a:rPr lang="en-US" sz="2000" dirty="0" err="1">
                <a:latin typeface="Arial"/>
                <a:ea typeface="Arial"/>
                <a:cs typeface="Arial"/>
                <a:sym typeface="Arial"/>
              </a:rPr>
              <a:t>atvinnumarkaði</a:t>
            </a:r>
            <a:r>
              <a:rPr lang="en-US" sz="2000" dirty="0">
                <a:latin typeface="Arial"/>
                <a:ea typeface="Arial"/>
                <a:cs typeface="Arial"/>
                <a:sym typeface="Arial"/>
              </a:rPr>
              <a:t> </a:t>
            </a:r>
            <a:r>
              <a:rPr lang="en-US" sz="2000" b="0" i="0" u="none" strike="noStrike" dirty="0" err="1">
                <a:solidFill>
                  <a:schemeClr val="dk1"/>
                </a:solidFill>
                <a:latin typeface="Arial"/>
                <a:ea typeface="Arial"/>
                <a:cs typeface="Arial"/>
                <a:sym typeface="Arial"/>
              </a:rPr>
              <a:t>eftir</a:t>
            </a:r>
            <a:r>
              <a:rPr lang="en-US" sz="2000" b="0" i="0" u="none" strike="noStrike" dirty="0">
                <a:solidFill>
                  <a:schemeClr val="dk1"/>
                </a:solidFill>
                <a:latin typeface="Arial"/>
                <a:ea typeface="Arial"/>
                <a:cs typeface="Arial"/>
                <a:sym typeface="Arial"/>
              </a:rPr>
              <a:t> Covid</a:t>
            </a:r>
            <a:endParaRPr sz="2000" b="0" dirty="0">
              <a:solidFill>
                <a:schemeClr val="dk1"/>
              </a:solidFill>
            </a:endParaRPr>
          </a:p>
          <a:p>
            <a:pPr marL="477371">
              <a:buSzPct val="88235"/>
            </a:pPr>
            <a:r>
              <a:rPr lang="en-US" sz="2000" dirty="0" err="1">
                <a:latin typeface="Arial"/>
                <a:ea typeface="Arial"/>
                <a:cs typeface="Arial"/>
                <a:sym typeface="Arial"/>
              </a:rPr>
              <a:t>Samtvinnun</a:t>
            </a:r>
            <a:r>
              <a:rPr lang="en-US" sz="2000" dirty="0">
                <a:latin typeface="Arial"/>
                <a:ea typeface="Arial"/>
                <a:cs typeface="Arial"/>
                <a:sym typeface="Arial"/>
              </a:rPr>
              <a:t>, </a:t>
            </a:r>
            <a:r>
              <a:rPr lang="en-US" sz="2000" dirty="0" err="1">
                <a:latin typeface="Arial"/>
                <a:ea typeface="Arial"/>
                <a:cs typeface="Arial"/>
                <a:sym typeface="Arial"/>
              </a:rPr>
              <a:t>fjölþætt</a:t>
            </a:r>
            <a:r>
              <a:rPr lang="en-US" sz="2000" dirty="0">
                <a:latin typeface="Arial"/>
                <a:ea typeface="Arial"/>
                <a:cs typeface="Arial"/>
                <a:sym typeface="Arial"/>
              </a:rPr>
              <a:t> </a:t>
            </a:r>
            <a:r>
              <a:rPr lang="en-US" sz="2000" dirty="0" err="1">
                <a:latin typeface="Arial"/>
                <a:ea typeface="Arial"/>
                <a:cs typeface="Arial"/>
                <a:sym typeface="Arial"/>
              </a:rPr>
              <a:t>mismunun</a:t>
            </a:r>
            <a:r>
              <a:rPr lang="en-US" sz="2000" dirty="0">
                <a:latin typeface="Arial"/>
                <a:ea typeface="Arial"/>
                <a:cs typeface="Arial"/>
                <a:sym typeface="Arial"/>
              </a:rPr>
              <a:t> og </a:t>
            </a:r>
            <a:r>
              <a:rPr lang="en-US" sz="2000" dirty="0" err="1">
                <a:latin typeface="Arial"/>
                <a:ea typeface="Arial"/>
                <a:cs typeface="Arial"/>
                <a:sym typeface="Arial"/>
              </a:rPr>
              <a:t>útilokun</a:t>
            </a:r>
            <a:r>
              <a:rPr lang="en-US" sz="2000" dirty="0">
                <a:latin typeface="Arial"/>
                <a:ea typeface="Arial"/>
                <a:cs typeface="Arial"/>
                <a:sym typeface="Arial"/>
              </a:rPr>
              <a:t> á </a:t>
            </a:r>
            <a:r>
              <a:rPr lang="en-US" sz="2000" dirty="0" err="1">
                <a:latin typeface="Arial"/>
                <a:ea typeface="Arial"/>
                <a:cs typeface="Arial"/>
                <a:sym typeface="Arial"/>
              </a:rPr>
              <a:t>vinnustöðum</a:t>
            </a:r>
            <a:endParaRPr sz="2000" dirty="0"/>
          </a:p>
          <a:p>
            <a:pPr marL="477371">
              <a:buSzPct val="88235"/>
            </a:pPr>
            <a:r>
              <a:rPr lang="en-US" sz="2000" dirty="0" err="1">
                <a:latin typeface="Arial"/>
                <a:cs typeface="Arial"/>
              </a:rPr>
              <a:t>Sálfræði</a:t>
            </a:r>
            <a:r>
              <a:rPr lang="en-US" sz="2000" dirty="0">
                <a:latin typeface="Arial"/>
                <a:cs typeface="Arial"/>
              </a:rPr>
              <a:t> </a:t>
            </a:r>
            <a:r>
              <a:rPr lang="en-US" sz="2000" dirty="0" err="1">
                <a:latin typeface="Arial"/>
                <a:cs typeface="Arial"/>
              </a:rPr>
              <a:t>öðrunar</a:t>
            </a:r>
            <a:endParaRPr sz="2000" dirty="0">
              <a:latin typeface="Arial"/>
              <a:cs typeface="Arial"/>
            </a:endParaRPr>
          </a:p>
          <a:p>
            <a:pPr marL="477371">
              <a:buSzPct val="88235"/>
            </a:pPr>
            <a:r>
              <a:rPr lang="en-US" sz="2000" dirty="0" err="1">
                <a:latin typeface="Arial"/>
                <a:cs typeface="Arial"/>
              </a:rPr>
              <a:t>Ómeðvituð</a:t>
            </a:r>
            <a:r>
              <a:rPr lang="en-US" sz="2000" dirty="0">
                <a:latin typeface="Arial"/>
                <a:cs typeface="Arial"/>
              </a:rPr>
              <a:t> </a:t>
            </a:r>
            <a:r>
              <a:rPr lang="en-US" sz="2000" dirty="0" err="1">
                <a:latin typeface="Arial"/>
                <a:cs typeface="Arial"/>
              </a:rPr>
              <a:t>hlutdrægni</a:t>
            </a:r>
            <a:r>
              <a:rPr lang="en-US" sz="2000" dirty="0">
                <a:latin typeface="Arial"/>
                <a:cs typeface="Arial"/>
              </a:rPr>
              <a:t> </a:t>
            </a:r>
            <a:endParaRPr sz="2000" dirty="0">
              <a:latin typeface="Arial"/>
              <a:cs typeface="Arial"/>
            </a:endParaRPr>
          </a:p>
          <a:p>
            <a:pPr marL="477371">
              <a:buSzPct val="88235"/>
            </a:pPr>
            <a:r>
              <a:rPr lang="en-US" sz="2000" dirty="0">
                <a:latin typeface="Arial"/>
                <a:cs typeface="Arial"/>
              </a:rPr>
              <a:t>"</a:t>
            </a:r>
            <a:r>
              <a:rPr lang="en-US" sz="2000" dirty="0" err="1">
                <a:latin typeface="Arial"/>
                <a:cs typeface="Arial"/>
              </a:rPr>
              <a:t>Veðrun</a:t>
            </a:r>
            <a:r>
              <a:rPr lang="en-US" sz="2000" dirty="0">
                <a:latin typeface="Arial"/>
                <a:cs typeface="Arial"/>
              </a:rPr>
              <a:t>” og </a:t>
            </a:r>
            <a:r>
              <a:rPr lang="en-US" sz="2000" dirty="0" err="1">
                <a:latin typeface="Arial"/>
                <a:cs typeface="Arial"/>
              </a:rPr>
              <a:t>öráreiti</a:t>
            </a:r>
            <a:endParaRPr sz="2000" dirty="0">
              <a:latin typeface="Arial"/>
              <a:cs typeface="Arial"/>
            </a:endParaRPr>
          </a:p>
          <a:p>
            <a:pPr marL="477371">
              <a:buSzPct val="88235"/>
            </a:pPr>
            <a:r>
              <a:rPr lang="en-US" sz="2000" b="0" i="0" u="none" strike="noStrike" dirty="0" err="1">
                <a:solidFill>
                  <a:schemeClr val="dk1"/>
                </a:solidFill>
                <a:latin typeface="Arial"/>
                <a:ea typeface="Arial"/>
                <a:cs typeface="Arial"/>
                <a:sym typeface="Arial"/>
              </a:rPr>
              <a:t>Kostir</a:t>
            </a:r>
            <a:r>
              <a:rPr lang="en-US" sz="2000" b="0" i="0" u="none" strike="noStrike" dirty="0">
                <a:solidFill>
                  <a:schemeClr val="dk1"/>
                </a:solidFill>
                <a:latin typeface="Arial"/>
                <a:ea typeface="Arial"/>
                <a:cs typeface="Arial"/>
                <a:sym typeface="Arial"/>
              </a:rPr>
              <a:t> </a:t>
            </a:r>
            <a:r>
              <a:rPr lang="en-US" sz="2000" b="0" i="0" u="none" strike="noStrike" dirty="0" err="1">
                <a:solidFill>
                  <a:schemeClr val="dk1"/>
                </a:solidFill>
                <a:latin typeface="Arial"/>
                <a:ea typeface="Arial"/>
                <a:cs typeface="Arial"/>
                <a:sym typeface="Arial"/>
              </a:rPr>
              <a:t>sveigjanleika</a:t>
            </a:r>
            <a:r>
              <a:rPr lang="en-US" sz="2000" b="0" i="0" u="none" strike="noStrike" dirty="0">
                <a:solidFill>
                  <a:schemeClr val="dk1"/>
                </a:solidFill>
                <a:latin typeface="Arial"/>
                <a:ea typeface="Arial"/>
                <a:cs typeface="Arial"/>
                <a:sym typeface="Arial"/>
              </a:rPr>
              <a:t> </a:t>
            </a:r>
            <a:r>
              <a:rPr lang="en-US" sz="2000" b="0" i="0" u="none" strike="noStrike" dirty="0" err="1">
                <a:solidFill>
                  <a:schemeClr val="dk1"/>
                </a:solidFill>
                <a:latin typeface="Arial"/>
                <a:ea typeface="Arial"/>
                <a:cs typeface="Arial"/>
                <a:sym typeface="Arial"/>
              </a:rPr>
              <a:t>fyrir</a:t>
            </a:r>
            <a:r>
              <a:rPr lang="en-US" sz="2000" b="0" i="0" u="none" strike="noStrike" dirty="0">
                <a:solidFill>
                  <a:schemeClr val="dk1"/>
                </a:solidFill>
                <a:latin typeface="Arial"/>
                <a:ea typeface="Arial"/>
                <a:cs typeface="Arial"/>
                <a:sym typeface="Arial"/>
              </a:rPr>
              <a:t> </a:t>
            </a:r>
            <a:r>
              <a:rPr lang="en-US" sz="2000" b="0" i="0" u="none" strike="noStrike" dirty="0" err="1">
                <a:solidFill>
                  <a:schemeClr val="dk1"/>
                </a:solidFill>
                <a:latin typeface="Arial"/>
                <a:ea typeface="Arial"/>
                <a:cs typeface="Arial"/>
                <a:sym typeface="Arial"/>
              </a:rPr>
              <a:t>starfsfólk</a:t>
            </a:r>
            <a:endParaRPr sz="2000" b="0" dirty="0">
              <a:solidFill>
                <a:schemeClr val="dk1"/>
              </a:solidFill>
            </a:endParaRPr>
          </a:p>
          <a:p>
            <a:pPr marL="477371">
              <a:buSzPct val="88235"/>
            </a:pPr>
            <a:r>
              <a:rPr lang="en-US" sz="2000" b="0" i="0" u="none" strike="noStrike" dirty="0" err="1">
                <a:solidFill>
                  <a:schemeClr val="dk1"/>
                </a:solidFill>
                <a:latin typeface="Arial"/>
                <a:ea typeface="Arial"/>
                <a:cs typeface="Arial"/>
                <a:sym typeface="Arial"/>
              </a:rPr>
              <a:t>Forðast</a:t>
            </a:r>
            <a:r>
              <a:rPr lang="en-US" sz="2000" b="0" i="0" u="none" strike="noStrike" dirty="0">
                <a:solidFill>
                  <a:schemeClr val="dk1"/>
                </a:solidFill>
                <a:latin typeface="Arial"/>
                <a:ea typeface="Arial"/>
                <a:cs typeface="Arial"/>
                <a:sym typeface="Arial"/>
              </a:rPr>
              <a:t> </a:t>
            </a:r>
            <a:r>
              <a:rPr lang="en-US" sz="2000" b="0" i="0" u="none" strike="noStrike" dirty="0" err="1">
                <a:solidFill>
                  <a:schemeClr val="dk1"/>
                </a:solidFill>
                <a:latin typeface="Arial"/>
                <a:ea typeface="Arial"/>
                <a:cs typeface="Arial"/>
                <a:sym typeface="Arial"/>
              </a:rPr>
              <a:t>sveigjanleikagildruna</a:t>
            </a:r>
            <a:r>
              <a:rPr lang="en-US" sz="2000" b="0" i="0" u="none" strike="noStrike" dirty="0">
                <a:solidFill>
                  <a:schemeClr val="dk1"/>
                </a:solidFill>
                <a:latin typeface="Arial"/>
                <a:ea typeface="Arial"/>
                <a:cs typeface="Arial"/>
                <a:sym typeface="Arial"/>
              </a:rPr>
              <a:t> (Fake Flex)</a:t>
            </a:r>
            <a:endParaRPr sz="2000" dirty="0">
              <a:solidFill>
                <a:schemeClr val="dk1"/>
              </a:solidFill>
              <a:latin typeface="Arial"/>
              <a:ea typeface="Arial"/>
              <a:cs typeface="Arial"/>
              <a:sym typeface="Arial"/>
            </a:endParaRPr>
          </a:p>
        </p:txBody>
      </p:sp>
      <p:sp>
        <p:nvSpPr>
          <p:cNvPr id="179" name="Google Shape;179;p18"/>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80" name="Google Shape;180;p18"/>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181" name="Google Shape;181;p18"/>
          <p:cNvPicPr preferRelativeResize="0"/>
          <p:nvPr/>
        </p:nvPicPr>
        <p:blipFill rotWithShape="1">
          <a:blip r:embed="rId4">
            <a:alphaModFix/>
          </a:blip>
          <a:srcRect/>
          <a:stretch/>
        </p:blipFill>
        <p:spPr>
          <a:xfrm>
            <a:off x="7718900" y="6209113"/>
            <a:ext cx="1261242" cy="584750"/>
          </a:xfrm>
          <a:prstGeom prst="rect">
            <a:avLst/>
          </a:prstGeom>
          <a:noFill/>
          <a:ln>
            <a:noFill/>
          </a:ln>
        </p:spPr>
      </p:pic>
      <p:pic>
        <p:nvPicPr>
          <p:cNvPr id="182" name="Google Shape;182;p18" descr="shallow focus photography of books"/>
          <p:cNvPicPr preferRelativeResize="0"/>
          <p:nvPr/>
        </p:nvPicPr>
        <p:blipFill rotWithShape="1">
          <a:blip r:embed="rId5">
            <a:alphaModFix/>
          </a:blip>
          <a:srcRect/>
          <a:stretch/>
        </p:blipFill>
        <p:spPr>
          <a:xfrm>
            <a:off x="5350598" y="1880883"/>
            <a:ext cx="3907702" cy="2817866"/>
          </a:xfrm>
          <a:prstGeom prst="rect">
            <a:avLst/>
          </a:prstGeom>
          <a:solidFill>
            <a:srgbClr val="FFFFFF"/>
          </a:solid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5"/>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b="1" dirty="0" err="1">
                <a:solidFill>
                  <a:srgbClr val="0070C0"/>
                </a:solidFill>
              </a:rPr>
              <a:t>Framundan</a:t>
            </a:r>
            <a:r>
              <a:rPr lang="en-US" b="1" dirty="0">
                <a:solidFill>
                  <a:srgbClr val="0070C0"/>
                </a:solidFill>
              </a:rPr>
              <a:t>:</a:t>
            </a:r>
            <a:endParaRPr dirty="0"/>
          </a:p>
        </p:txBody>
      </p:sp>
      <p:sp>
        <p:nvSpPr>
          <p:cNvPr id="197" name="Google Shape;197;p45"/>
          <p:cNvSpPr txBox="1">
            <a:spLocks noGrp="1"/>
          </p:cNvSpPr>
          <p:nvPr>
            <p:ph type="body" idx="1"/>
          </p:nvPr>
        </p:nvSpPr>
        <p:spPr>
          <a:xfrm>
            <a:off x="457200" y="1823275"/>
            <a:ext cx="4506686" cy="4302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60"/>
              </a:spcBef>
              <a:spcAft>
                <a:spcPts val="0"/>
              </a:spcAft>
              <a:buSzPts val="2118"/>
              <a:buNone/>
            </a:pPr>
            <a:endParaRPr sz="2500" dirty="0">
              <a:solidFill>
                <a:srgbClr val="000000"/>
              </a:solidFill>
              <a:highlight>
                <a:schemeClr val="lt1"/>
              </a:highlight>
              <a:latin typeface="Arial"/>
              <a:ea typeface="Arial"/>
              <a:cs typeface="Arial"/>
              <a:sym typeface="Arial"/>
            </a:endParaRPr>
          </a:p>
          <a:p>
            <a:pPr marL="477371">
              <a:buSzPct val="88235"/>
            </a:pPr>
            <a:r>
              <a:rPr lang="en-US" sz="2400" dirty="0" err="1">
                <a:latin typeface="Arial"/>
                <a:ea typeface="Arial"/>
                <a:cs typeface="Arial"/>
                <a:sym typeface="Arial"/>
              </a:rPr>
              <a:t>Horfur</a:t>
            </a:r>
            <a:r>
              <a:rPr lang="en-US" sz="2400" dirty="0">
                <a:latin typeface="Arial"/>
                <a:ea typeface="Arial"/>
                <a:cs typeface="Arial"/>
                <a:sym typeface="Arial"/>
              </a:rPr>
              <a:t> á </a:t>
            </a:r>
            <a:r>
              <a:rPr lang="en-US" sz="2400" dirty="0" err="1">
                <a:latin typeface="Arial"/>
                <a:ea typeface="Arial"/>
                <a:cs typeface="Arial"/>
                <a:sym typeface="Arial"/>
              </a:rPr>
              <a:t>atvinnumarkaði</a:t>
            </a:r>
            <a:r>
              <a:rPr lang="en-US" sz="2400" dirty="0">
                <a:latin typeface="Arial"/>
                <a:ea typeface="Arial"/>
                <a:cs typeface="Arial"/>
                <a:sym typeface="Arial"/>
              </a:rPr>
              <a:t> </a:t>
            </a:r>
            <a:r>
              <a:rPr lang="en-US" sz="2400" b="0" i="0" u="none" strike="noStrike" dirty="0" err="1">
                <a:solidFill>
                  <a:schemeClr val="dk1"/>
                </a:solidFill>
                <a:latin typeface="Arial"/>
                <a:ea typeface="Arial"/>
                <a:cs typeface="Arial"/>
                <a:sym typeface="Arial"/>
              </a:rPr>
              <a:t>eftir</a:t>
            </a:r>
            <a:r>
              <a:rPr lang="en-US" sz="2400" b="0" i="0" u="none" strike="noStrike" dirty="0">
                <a:solidFill>
                  <a:schemeClr val="dk1"/>
                </a:solidFill>
                <a:latin typeface="Arial"/>
                <a:ea typeface="Arial"/>
                <a:cs typeface="Arial"/>
                <a:sym typeface="Arial"/>
              </a:rPr>
              <a:t> Covid</a:t>
            </a:r>
            <a:endParaRPr lang="en-US" sz="2400" b="0" dirty="0">
              <a:solidFill>
                <a:schemeClr val="dk1"/>
              </a:solidFill>
            </a:endParaRPr>
          </a:p>
        </p:txBody>
      </p:sp>
      <p:sp>
        <p:nvSpPr>
          <p:cNvPr id="198" name="Google Shape;198;p45"/>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99" name="Google Shape;199;p45"/>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200" name="Google Shape;200;p45"/>
          <p:cNvPicPr preferRelativeResize="0"/>
          <p:nvPr/>
        </p:nvPicPr>
        <p:blipFill rotWithShape="1">
          <a:blip r:embed="rId4">
            <a:alphaModFix/>
          </a:blip>
          <a:srcRect/>
          <a:stretch/>
        </p:blipFill>
        <p:spPr>
          <a:xfrm>
            <a:off x="7718900" y="6209113"/>
            <a:ext cx="1261242" cy="584750"/>
          </a:xfrm>
          <a:prstGeom prst="rect">
            <a:avLst/>
          </a:prstGeom>
          <a:noFill/>
          <a:ln>
            <a:noFill/>
          </a:ln>
        </p:spPr>
      </p:pic>
      <p:pic>
        <p:nvPicPr>
          <p:cNvPr id="201" name="Google Shape;201;p45" descr="shallow focus photography of books"/>
          <p:cNvPicPr preferRelativeResize="0"/>
          <p:nvPr/>
        </p:nvPicPr>
        <p:blipFill rotWithShape="1">
          <a:blip r:embed="rId5">
            <a:alphaModFix/>
          </a:blip>
          <a:srcRect/>
          <a:stretch/>
        </p:blipFill>
        <p:spPr>
          <a:xfrm>
            <a:off x="4859235" y="1880883"/>
            <a:ext cx="4399065" cy="2925378"/>
          </a:xfrm>
          <a:prstGeom prst="rect">
            <a:avLst/>
          </a:prstGeom>
          <a:solidFill>
            <a:srgbClr val="FFFFFF"/>
          </a:solid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9"/>
          <p:cNvSpPr txBox="1">
            <a:spLocks noGrp="1"/>
          </p:cNvSpPr>
          <p:nvPr>
            <p:ph type="title"/>
          </p:nvPr>
        </p:nvSpPr>
        <p:spPr>
          <a:xfrm>
            <a:off x="457200" y="274650"/>
            <a:ext cx="76557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50000"/>
              <a:buNone/>
            </a:pPr>
            <a:br>
              <a:rPr lang="en-US" sz="4000" b="1" dirty="0">
                <a:solidFill>
                  <a:srgbClr val="0070C0"/>
                </a:solidFill>
              </a:rPr>
            </a:br>
            <a:r>
              <a:rPr lang="en-US" sz="4000" b="1" dirty="0" err="1">
                <a:solidFill>
                  <a:srgbClr val="0070C0"/>
                </a:solidFill>
              </a:rPr>
              <a:t>Hverjir</a:t>
            </a:r>
            <a:r>
              <a:rPr lang="en-US" sz="4000" b="1" dirty="0">
                <a:solidFill>
                  <a:srgbClr val="0070C0"/>
                </a:solidFill>
              </a:rPr>
              <a:t> </a:t>
            </a:r>
            <a:r>
              <a:rPr lang="en-US" sz="4000" b="1" dirty="0" err="1">
                <a:solidFill>
                  <a:srgbClr val="0070C0"/>
                </a:solidFill>
              </a:rPr>
              <a:t>hafa</a:t>
            </a:r>
            <a:r>
              <a:rPr lang="en-US" sz="4000" b="1" dirty="0">
                <a:solidFill>
                  <a:srgbClr val="0070C0"/>
                </a:solidFill>
              </a:rPr>
              <a:t> </a:t>
            </a:r>
            <a:r>
              <a:rPr lang="en-US" sz="4000" b="1" dirty="0" err="1">
                <a:solidFill>
                  <a:srgbClr val="0070C0"/>
                </a:solidFill>
              </a:rPr>
              <a:t>fundið</a:t>
            </a:r>
            <a:r>
              <a:rPr lang="en-US" sz="4000" b="1" dirty="0">
                <a:solidFill>
                  <a:srgbClr val="0070C0"/>
                </a:solidFill>
              </a:rPr>
              <a:t> </a:t>
            </a:r>
            <a:r>
              <a:rPr lang="en-US" sz="4000" b="1" dirty="0" err="1">
                <a:solidFill>
                  <a:srgbClr val="0070C0"/>
                </a:solidFill>
              </a:rPr>
              <a:t>mest</a:t>
            </a:r>
            <a:r>
              <a:rPr lang="en-US" sz="4000" b="1" dirty="0">
                <a:solidFill>
                  <a:srgbClr val="0070C0"/>
                </a:solidFill>
              </a:rPr>
              <a:t> </a:t>
            </a:r>
            <a:r>
              <a:rPr lang="en-US" sz="4000" b="1" dirty="0" err="1">
                <a:solidFill>
                  <a:srgbClr val="0070C0"/>
                </a:solidFill>
              </a:rPr>
              <a:t>fyrir</a:t>
            </a:r>
            <a:r>
              <a:rPr lang="en-US" sz="4000" b="1" dirty="0">
                <a:solidFill>
                  <a:srgbClr val="0070C0"/>
                </a:solidFill>
              </a:rPr>
              <a:t> Covid-19 á vinnumarkaði?</a:t>
            </a:r>
            <a:br>
              <a:rPr lang="en-US" b="1" dirty="0">
                <a:solidFill>
                  <a:srgbClr val="0070C0"/>
                </a:solidFill>
              </a:rPr>
            </a:br>
            <a:endParaRPr b="1" dirty="0"/>
          </a:p>
        </p:txBody>
      </p:sp>
      <p:sp>
        <p:nvSpPr>
          <p:cNvPr id="207" name="Google Shape;207;p19"/>
          <p:cNvSpPr txBox="1">
            <a:spLocks noGrp="1"/>
          </p:cNvSpPr>
          <p:nvPr>
            <p:ph type="body" idx="1"/>
          </p:nvPr>
        </p:nvSpPr>
        <p:spPr>
          <a:xfrm>
            <a:off x="457200" y="1823275"/>
            <a:ext cx="3693886" cy="4302900"/>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100000"/>
              </a:lnSpc>
              <a:spcBef>
                <a:spcPts val="360"/>
              </a:spcBef>
              <a:spcAft>
                <a:spcPts val="0"/>
              </a:spcAft>
              <a:buSzPct val="115197"/>
              <a:buNone/>
            </a:pPr>
            <a:endParaRPr sz="2500" dirty="0">
              <a:solidFill>
                <a:srgbClr val="000000"/>
              </a:solidFill>
              <a:highlight>
                <a:schemeClr val="lt1"/>
              </a:highlight>
              <a:latin typeface="Arial"/>
              <a:ea typeface="Arial"/>
              <a:cs typeface="Arial"/>
              <a:sym typeface="Arial"/>
            </a:endParaRPr>
          </a:p>
          <a:p>
            <a:pPr marL="457200" lvl="0" indent="-342900" algn="l" rtl="0">
              <a:lnSpc>
                <a:spcPct val="100000"/>
              </a:lnSpc>
              <a:spcBef>
                <a:spcPts val="360"/>
              </a:spcBef>
              <a:spcAft>
                <a:spcPts val="0"/>
              </a:spcAft>
              <a:buClr>
                <a:schemeClr val="dk1"/>
              </a:buClr>
              <a:buSzPct val="119999"/>
              <a:buChar char="•"/>
            </a:pPr>
            <a:r>
              <a:rPr lang="en-US" sz="2400" dirty="0" err="1"/>
              <a:t>Ungt</a:t>
            </a:r>
            <a:r>
              <a:rPr lang="en-US" sz="2400" dirty="0"/>
              <a:t> </a:t>
            </a:r>
            <a:r>
              <a:rPr lang="en-US" sz="2400" dirty="0" err="1"/>
              <a:t>fólk</a:t>
            </a:r>
            <a:r>
              <a:rPr lang="en-US" sz="2400" dirty="0"/>
              <a:t> - 25% </a:t>
            </a:r>
            <a:r>
              <a:rPr lang="en-US" sz="2400" dirty="0" err="1"/>
              <a:t>vinnuveitenda</a:t>
            </a:r>
            <a:r>
              <a:rPr lang="en-US" sz="2400" dirty="0"/>
              <a:t> ætla ekki </a:t>
            </a:r>
            <a:r>
              <a:rPr lang="en-US" sz="2400" dirty="0" err="1"/>
              <a:t>að</a:t>
            </a:r>
            <a:r>
              <a:rPr lang="en-US" sz="2400" dirty="0"/>
              <a:t> </a:t>
            </a:r>
            <a:r>
              <a:rPr lang="en-US" sz="2400" dirty="0" err="1"/>
              <a:t>ráða</a:t>
            </a:r>
            <a:r>
              <a:rPr lang="en-US" sz="2400" dirty="0"/>
              <a:t> </a:t>
            </a:r>
            <a:r>
              <a:rPr lang="en-US" sz="2400" dirty="0" err="1"/>
              <a:t>ungt</a:t>
            </a:r>
            <a:r>
              <a:rPr lang="en-US" sz="2400" dirty="0"/>
              <a:t> </a:t>
            </a:r>
            <a:r>
              <a:rPr lang="en-US" sz="2400" dirty="0" err="1"/>
              <a:t>fólk</a:t>
            </a:r>
            <a:r>
              <a:rPr lang="en-US" sz="2400" dirty="0"/>
              <a:t> </a:t>
            </a:r>
            <a:r>
              <a:rPr lang="en-US" sz="2400" dirty="0" err="1"/>
              <a:t>árið</a:t>
            </a:r>
            <a:r>
              <a:rPr lang="en-US" sz="2400" dirty="0"/>
              <a:t> 2021.</a:t>
            </a:r>
          </a:p>
          <a:p>
            <a:pPr marL="457200" lvl="0" indent="-342900" algn="l" rtl="0">
              <a:lnSpc>
                <a:spcPct val="100000"/>
              </a:lnSpc>
              <a:spcBef>
                <a:spcPts val="360"/>
              </a:spcBef>
              <a:spcAft>
                <a:spcPts val="0"/>
              </a:spcAft>
              <a:buClr>
                <a:schemeClr val="dk1"/>
              </a:buClr>
              <a:buSzPct val="119999"/>
              <a:buChar char="•"/>
            </a:pPr>
            <a:r>
              <a:rPr lang="en-US" sz="2400" dirty="0"/>
              <a:t>19% </a:t>
            </a:r>
            <a:r>
              <a:rPr lang="en-US" sz="2400" dirty="0" err="1"/>
              <a:t>ungs</a:t>
            </a:r>
            <a:r>
              <a:rPr lang="en-US" sz="2400" dirty="0"/>
              <a:t> </a:t>
            </a:r>
            <a:r>
              <a:rPr lang="en-US" sz="2400" dirty="0" err="1"/>
              <a:t>fólks</a:t>
            </a:r>
            <a:r>
              <a:rPr lang="en-US" sz="2400" dirty="0"/>
              <a:t> </a:t>
            </a:r>
            <a:r>
              <a:rPr lang="en-US" sz="2400" dirty="0" err="1"/>
              <a:t>sem</a:t>
            </a:r>
            <a:r>
              <a:rPr lang="en-US" sz="2400" dirty="0"/>
              <a:t> sent var í </a:t>
            </a:r>
            <a:r>
              <a:rPr lang="en-US" sz="2400" dirty="0" err="1"/>
              <a:t>leyfi</a:t>
            </a:r>
            <a:r>
              <a:rPr lang="en-US" sz="2400" dirty="0"/>
              <a:t> í </a:t>
            </a:r>
            <a:r>
              <a:rPr lang="en-US" sz="2400" dirty="0" err="1"/>
              <a:t>byrjun</a:t>
            </a:r>
            <a:r>
              <a:rPr lang="en-US" sz="2400" dirty="0"/>
              <a:t> Covid var </a:t>
            </a:r>
            <a:r>
              <a:rPr lang="en-US" sz="2400" dirty="0" err="1"/>
              <a:t>atvinnulaus</a:t>
            </a:r>
            <a:r>
              <a:rPr lang="en-US" sz="2400" dirty="0"/>
              <a:t> í </a:t>
            </a:r>
            <a:r>
              <a:rPr lang="en-US" sz="2400" dirty="0" err="1"/>
              <a:t>september</a:t>
            </a:r>
            <a:r>
              <a:rPr lang="en-US" sz="2400" dirty="0"/>
              <a:t> 2020.</a:t>
            </a:r>
          </a:p>
          <a:p>
            <a:pPr marL="457200" lvl="0" indent="-342900" algn="l" rtl="0">
              <a:lnSpc>
                <a:spcPct val="100000"/>
              </a:lnSpc>
              <a:spcBef>
                <a:spcPts val="360"/>
              </a:spcBef>
              <a:spcAft>
                <a:spcPts val="0"/>
              </a:spcAft>
              <a:buClr>
                <a:schemeClr val="dk1"/>
              </a:buClr>
              <a:buSzPct val="119999"/>
              <a:buChar char="•"/>
            </a:pPr>
            <a:r>
              <a:rPr lang="en-US" sz="2400" dirty="0" err="1"/>
              <a:t>Tveir</a:t>
            </a:r>
            <a:r>
              <a:rPr lang="en-US" sz="2400" dirty="0"/>
              <a:t> </a:t>
            </a:r>
            <a:r>
              <a:rPr lang="en-US" sz="2400" dirty="0" err="1"/>
              <a:t>þriðju</a:t>
            </a:r>
            <a:r>
              <a:rPr lang="en-US" sz="2400" dirty="0"/>
              <a:t> </a:t>
            </a:r>
            <a:r>
              <a:rPr lang="en-US" sz="2400" dirty="0" err="1"/>
              <a:t>hlutar</a:t>
            </a:r>
            <a:r>
              <a:rPr lang="en-US" sz="2400" dirty="0"/>
              <a:t> þeirri </a:t>
            </a:r>
            <a:r>
              <a:rPr lang="en-US" sz="2400" dirty="0" err="1"/>
              <a:t>sem</a:t>
            </a:r>
            <a:r>
              <a:rPr lang="en-US" sz="2400" dirty="0"/>
              <a:t> </a:t>
            </a:r>
            <a:r>
              <a:rPr lang="en-US" sz="2400" dirty="0" err="1"/>
              <a:t>sagt</a:t>
            </a:r>
            <a:r>
              <a:rPr lang="en-US" sz="2400" dirty="0"/>
              <a:t> var </a:t>
            </a:r>
            <a:r>
              <a:rPr lang="en-US" sz="2400" dirty="0" err="1"/>
              <a:t>upp</a:t>
            </a:r>
            <a:r>
              <a:rPr lang="en-US" sz="2400" dirty="0"/>
              <a:t> var </a:t>
            </a:r>
            <a:r>
              <a:rPr lang="en-US" sz="2400" dirty="0" err="1"/>
              <a:t>undir</a:t>
            </a:r>
            <a:r>
              <a:rPr lang="en-US" sz="2400" dirty="0"/>
              <a:t> 25 </a:t>
            </a:r>
            <a:r>
              <a:rPr lang="en-US" sz="2400" dirty="0" err="1"/>
              <a:t>ára</a:t>
            </a:r>
            <a:r>
              <a:rPr lang="en-US" sz="2400" dirty="0"/>
              <a:t> </a:t>
            </a:r>
            <a:r>
              <a:rPr lang="en-US" sz="2400" dirty="0" err="1"/>
              <a:t>aldri</a:t>
            </a:r>
            <a:r>
              <a:rPr lang="en-US" sz="2400" dirty="0"/>
              <a:t>.</a:t>
            </a:r>
          </a:p>
          <a:p>
            <a:pPr marL="457200" lvl="0" indent="-342900" algn="l" rtl="0">
              <a:lnSpc>
                <a:spcPct val="100000"/>
              </a:lnSpc>
              <a:spcBef>
                <a:spcPts val="360"/>
              </a:spcBef>
              <a:spcAft>
                <a:spcPts val="0"/>
              </a:spcAft>
              <a:buClr>
                <a:schemeClr val="dk1"/>
              </a:buClr>
              <a:buSzPct val="119999"/>
              <a:buChar char="•"/>
            </a:pPr>
            <a:r>
              <a:rPr lang="en-US" sz="2400" dirty="0" err="1"/>
              <a:t>Konur</a:t>
            </a:r>
            <a:r>
              <a:rPr lang="en-US" sz="2400" dirty="0"/>
              <a:t> - 35% </a:t>
            </a:r>
            <a:r>
              <a:rPr lang="en-US" sz="2400" dirty="0" err="1"/>
              <a:t>vinnandi</a:t>
            </a:r>
            <a:r>
              <a:rPr lang="en-US" sz="2400" dirty="0"/>
              <a:t> </a:t>
            </a:r>
            <a:r>
              <a:rPr lang="en-US" sz="2400" dirty="0" err="1"/>
              <a:t>mæðra</a:t>
            </a:r>
            <a:r>
              <a:rPr lang="en-US" sz="2400" dirty="0"/>
              <a:t> </a:t>
            </a:r>
            <a:r>
              <a:rPr lang="en-US" sz="2400" dirty="0" err="1"/>
              <a:t>hafa</a:t>
            </a:r>
            <a:r>
              <a:rPr lang="en-US" sz="2400" dirty="0"/>
              <a:t> </a:t>
            </a:r>
            <a:r>
              <a:rPr lang="en-US" sz="2400" dirty="0" err="1"/>
              <a:t>misst</a:t>
            </a:r>
            <a:r>
              <a:rPr lang="en-US" sz="2400" dirty="0"/>
              <a:t> vinnu </a:t>
            </a:r>
            <a:r>
              <a:rPr lang="en-US" sz="2400" dirty="0" err="1"/>
              <a:t>eða</a:t>
            </a:r>
            <a:r>
              <a:rPr lang="en-US" sz="2400" dirty="0"/>
              <a:t> </a:t>
            </a:r>
            <a:r>
              <a:rPr lang="en-US" sz="2400" dirty="0" err="1"/>
              <a:t>orðið</a:t>
            </a:r>
            <a:r>
              <a:rPr lang="en-US" sz="2400" dirty="0"/>
              <a:t> </a:t>
            </a:r>
            <a:r>
              <a:rPr lang="en-US" sz="2400" dirty="0" err="1"/>
              <a:t>fyrir</a:t>
            </a:r>
            <a:r>
              <a:rPr lang="en-US" sz="2400" dirty="0"/>
              <a:t> </a:t>
            </a:r>
            <a:r>
              <a:rPr lang="en-US" sz="2400" dirty="0" err="1"/>
              <a:t>niðurskurði</a:t>
            </a:r>
            <a:r>
              <a:rPr lang="en-US" sz="2400" dirty="0"/>
              <a:t> </a:t>
            </a:r>
            <a:r>
              <a:rPr lang="en-US" sz="2400" dirty="0" err="1"/>
              <a:t>vegna</a:t>
            </a:r>
            <a:r>
              <a:rPr lang="en-US" sz="2400" dirty="0"/>
              <a:t> </a:t>
            </a:r>
            <a:r>
              <a:rPr lang="en-US" sz="2400" dirty="0" err="1"/>
              <a:t>barneigna</a:t>
            </a:r>
            <a:endParaRPr lang="en-US" sz="2400" dirty="0"/>
          </a:p>
          <a:p>
            <a:pPr marL="457200" lvl="0" indent="-342900" algn="l" rtl="0">
              <a:lnSpc>
                <a:spcPct val="100000"/>
              </a:lnSpc>
              <a:spcBef>
                <a:spcPts val="360"/>
              </a:spcBef>
              <a:spcAft>
                <a:spcPts val="0"/>
              </a:spcAft>
              <a:buClr>
                <a:schemeClr val="dk1"/>
              </a:buClr>
              <a:buSzPct val="119999"/>
              <a:buChar char="•"/>
            </a:pPr>
            <a:r>
              <a:rPr lang="en-US" sz="2400" dirty="0" err="1"/>
              <a:t>Eldri</a:t>
            </a:r>
            <a:r>
              <a:rPr lang="en-US" sz="2400" dirty="0"/>
              <a:t> </a:t>
            </a:r>
            <a:r>
              <a:rPr lang="en-US" sz="2400" dirty="0" err="1"/>
              <a:t>starfsmenn</a:t>
            </a:r>
            <a:r>
              <a:rPr lang="en-US" sz="2400" dirty="0"/>
              <a:t> - 13% </a:t>
            </a:r>
            <a:r>
              <a:rPr lang="en-US" sz="2400" dirty="0" err="1"/>
              <a:t>hafa</a:t>
            </a:r>
            <a:r>
              <a:rPr lang="en-US" sz="2400" dirty="0"/>
              <a:t> </a:t>
            </a:r>
            <a:r>
              <a:rPr lang="en-US" sz="2400" dirty="0" err="1"/>
              <a:t>frestað</a:t>
            </a:r>
            <a:r>
              <a:rPr lang="en-US" sz="2400" dirty="0"/>
              <a:t> </a:t>
            </a:r>
            <a:r>
              <a:rPr lang="en-US" sz="2400" dirty="0" err="1"/>
              <a:t>starfslokum</a:t>
            </a:r>
            <a:r>
              <a:rPr lang="en-US" sz="2400" dirty="0"/>
              <a:t> </a:t>
            </a:r>
            <a:r>
              <a:rPr lang="en-US" sz="2400" dirty="0" err="1"/>
              <a:t>vegna</a:t>
            </a:r>
            <a:r>
              <a:rPr lang="en-US" sz="2400" dirty="0"/>
              <a:t> </a:t>
            </a:r>
            <a:r>
              <a:rPr lang="en-US" sz="2400" dirty="0" err="1"/>
              <a:t>heimsfaraldursins</a:t>
            </a:r>
            <a:r>
              <a:rPr lang="en-US" sz="2400" dirty="0"/>
              <a:t>.</a:t>
            </a:r>
            <a:endParaRPr sz="2500" dirty="0">
              <a:solidFill>
                <a:srgbClr val="000000"/>
              </a:solidFill>
              <a:highlight>
                <a:schemeClr val="lt1"/>
              </a:highlight>
              <a:latin typeface="Arial"/>
              <a:ea typeface="Arial"/>
              <a:cs typeface="Arial"/>
              <a:sym typeface="Arial"/>
            </a:endParaRPr>
          </a:p>
        </p:txBody>
      </p:sp>
      <p:sp>
        <p:nvSpPr>
          <p:cNvPr id="208" name="Google Shape;208;p19"/>
          <p:cNvSpPr/>
          <p:nvPr/>
        </p:nvSpPr>
        <p:spPr>
          <a:xfrm>
            <a:off x="457200" y="1319250"/>
            <a:ext cx="1157400" cy="98400"/>
          </a:xfrm>
          <a:prstGeom prst="rect">
            <a:avLst/>
          </a:prstGeom>
          <a:solidFill>
            <a:srgbClr val="F365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09" name="Google Shape;209;p19"/>
          <p:cNvPicPr preferRelativeResize="0"/>
          <p:nvPr/>
        </p:nvPicPr>
        <p:blipFill rotWithShape="1">
          <a:blip r:embed="rId3">
            <a:alphaModFix/>
          </a:blip>
          <a:srcRect/>
          <a:stretch/>
        </p:blipFill>
        <p:spPr>
          <a:xfrm>
            <a:off x="8181875" y="89649"/>
            <a:ext cx="892426" cy="881527"/>
          </a:xfrm>
          <a:prstGeom prst="rect">
            <a:avLst/>
          </a:prstGeom>
          <a:noFill/>
          <a:ln>
            <a:noFill/>
          </a:ln>
        </p:spPr>
      </p:pic>
      <p:pic>
        <p:nvPicPr>
          <p:cNvPr id="210" name="Google Shape;210;p19"/>
          <p:cNvPicPr preferRelativeResize="0"/>
          <p:nvPr/>
        </p:nvPicPr>
        <p:blipFill rotWithShape="1">
          <a:blip r:embed="rId4">
            <a:alphaModFix/>
          </a:blip>
          <a:srcRect/>
          <a:stretch/>
        </p:blipFill>
        <p:spPr>
          <a:xfrm>
            <a:off x="7718900" y="6209113"/>
            <a:ext cx="1261242" cy="584750"/>
          </a:xfrm>
          <a:prstGeom prst="rect">
            <a:avLst/>
          </a:prstGeom>
          <a:noFill/>
          <a:ln>
            <a:noFill/>
          </a:ln>
        </p:spPr>
      </p:pic>
      <p:pic>
        <p:nvPicPr>
          <p:cNvPr id="211" name="Google Shape;211;p19" descr="A picture containing person, walking, people, crowd&#10;&#10;Description automatically generated"/>
          <p:cNvPicPr preferRelativeResize="0"/>
          <p:nvPr/>
        </p:nvPicPr>
        <p:blipFill rotWithShape="1">
          <a:blip r:embed="rId5">
            <a:alphaModFix/>
          </a:blip>
          <a:srcRect/>
          <a:stretch/>
        </p:blipFill>
        <p:spPr>
          <a:xfrm>
            <a:off x="4572000" y="1911702"/>
            <a:ext cx="3926114" cy="3213821"/>
          </a:xfrm>
          <a:prstGeom prst="rect">
            <a:avLst/>
          </a:prstGeom>
          <a:noFill/>
          <a:ln>
            <a:noFill/>
          </a:ln>
        </p:spPr>
      </p:pic>
      <p:sp>
        <p:nvSpPr>
          <p:cNvPr id="212" name="Google Shape;212;p19"/>
          <p:cNvSpPr txBox="1"/>
          <p:nvPr/>
        </p:nvSpPr>
        <p:spPr>
          <a:xfrm>
            <a:off x="4992916" y="5571997"/>
            <a:ext cx="45720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dirty="0" err="1"/>
              <a:t>Mynd</a:t>
            </a:r>
            <a:r>
              <a:rPr lang="en-US" sz="1400" b="0" i="0" u="none" strike="noStrike" cap="none" dirty="0">
                <a:solidFill>
                  <a:srgbClr val="000000"/>
                </a:solidFill>
                <a:latin typeface="Arial"/>
                <a:ea typeface="Arial"/>
                <a:cs typeface="Arial"/>
                <a:sym typeface="Arial"/>
              </a:rPr>
              <a:t> </a:t>
            </a:r>
            <a:r>
              <a:rPr lang="en-US" sz="1400" b="0" i="0" u="sng" strike="noStrike" cap="none" dirty="0">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Anna </a:t>
            </a:r>
            <a:r>
              <a:rPr lang="en-US" sz="1400" b="0" i="0" u="sng" strike="noStrike" cap="none" dirty="0" err="1">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Dziubinska</a:t>
            </a:r>
            <a:r>
              <a:rPr lang="en-US" sz="1400" b="0" i="0" u="none" strike="noStrike" cap="none" dirty="0">
                <a:solidFill>
                  <a:srgbClr val="000000"/>
                </a:solidFill>
                <a:latin typeface="Arial"/>
                <a:ea typeface="Arial"/>
                <a:cs typeface="Arial"/>
                <a:sym typeface="Arial"/>
              </a:rPr>
              <a:t> </a:t>
            </a:r>
            <a:r>
              <a:rPr lang="en-US" dirty="0"/>
              <a:t>á</a:t>
            </a:r>
            <a:r>
              <a:rPr lang="en-US" sz="1400" b="0" i="0" u="none" strike="noStrike" cap="none" dirty="0">
                <a:solidFill>
                  <a:srgbClr val="000000"/>
                </a:solidFill>
                <a:latin typeface="Arial"/>
                <a:ea typeface="Arial"/>
                <a:cs typeface="Arial"/>
                <a:sym typeface="Arial"/>
              </a:rPr>
              <a:t> </a:t>
            </a:r>
            <a:r>
              <a:rPr lang="en-US" sz="1400" b="0" i="0" u="sng" strike="noStrike" cap="none" dirty="0" err="1">
                <a:solidFill>
                  <a:srgbClr val="000000"/>
                </a:solidFill>
                <a:latin typeface="Arial"/>
                <a:ea typeface="Arial"/>
                <a:cs typeface="Arial"/>
                <a:sym typeface="Arial"/>
                <a:hlinkClick r:id="rId7">
                  <a:extLst>
                    <a:ext uri="{A12FA001-AC4F-418D-AE19-62706E023703}">
                      <ahyp:hlinkClr xmlns:ahyp="http://schemas.microsoft.com/office/drawing/2018/hyperlinkcolor" val="tx"/>
                    </a:ext>
                  </a:extLst>
                </a:hlinkClick>
              </a:rPr>
              <a:t>Unsplash</a:t>
            </a:r>
            <a:r>
              <a:rPr lang="en-US" sz="140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3058</TotalTime>
  <Words>4179</Words>
  <Application>Microsoft Office PowerPoint</Application>
  <PresentationFormat>On-screen Show (4:3)</PresentationFormat>
  <Paragraphs>496</Paragraphs>
  <Slides>48</Slides>
  <Notes>48</Notes>
  <HiddenSlides>0</HiddenSlides>
  <MMClips>2</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48</vt:i4>
      </vt:variant>
    </vt:vector>
  </HeadingPairs>
  <TitlesOfParts>
    <vt:vector size="64" baseType="lpstr">
      <vt:lpstr>Arial</vt:lpstr>
      <vt:lpstr>Calibri</vt:lpstr>
      <vt:lpstr>Roboto</vt:lpstr>
      <vt:lpstr>Proxima Nova</vt:lpstr>
      <vt:lpstr>Symbol</vt:lpstr>
      <vt:lpstr>GTSectra</vt:lpstr>
      <vt:lpstr>Poppins</vt:lpstr>
      <vt:lpstr>Helvetica Neue</vt:lpstr>
      <vt:lpstr>YouTube Sans</vt:lpstr>
      <vt:lpstr>museo-sans</vt:lpstr>
      <vt:lpstr>IBM Plex Serif</vt:lpstr>
      <vt:lpstr>Oxygen</vt:lpstr>
      <vt:lpstr>Arial</vt:lpstr>
      <vt:lpstr>Segoe UI Historic</vt:lpstr>
      <vt:lpstr>Open Sans</vt:lpstr>
      <vt:lpstr>Office Theme</vt:lpstr>
      <vt:lpstr>PowerPoint Presentation</vt:lpstr>
      <vt:lpstr>Velkomin! </vt:lpstr>
      <vt:lpstr>Please drop in chat: </vt:lpstr>
      <vt:lpstr>Jafnréttisstofa </vt:lpstr>
      <vt:lpstr>Verkefnið Fjölbreytni í fyrirrúmi</vt:lpstr>
      <vt:lpstr>Verkefnið Fjölbreytni í fyrirrúmi – upprifjun á síðustu lotu</vt:lpstr>
      <vt:lpstr>Efni lotunnar:</vt:lpstr>
      <vt:lpstr>Framundan:</vt:lpstr>
      <vt:lpstr> Hverjir hafa fundið mest fyrir Covid-19 á vinnumarkaði? </vt:lpstr>
      <vt:lpstr> Hverjir hafa fundið mest fyrir Covid-19 á vinnumarkaði? </vt:lpstr>
      <vt:lpstr>Framundan:</vt:lpstr>
      <vt:lpstr>Samtvinnun – fjölþætt mismunun</vt:lpstr>
      <vt:lpstr>Ungt fólk og innflytjendur verst úti vegna Covid</vt:lpstr>
      <vt:lpstr>Ungt fólk í hættu á atvinnuleysi í framtíðinni </vt:lpstr>
      <vt:lpstr>Framundan:</vt:lpstr>
      <vt:lpstr>Lykil skilgreiningar</vt:lpstr>
      <vt:lpstr>PowerPoint Presentation</vt:lpstr>
      <vt:lpstr>Öðrun</vt:lpstr>
      <vt:lpstr>Öðrun</vt:lpstr>
      <vt:lpstr>Staðalímyndir</vt:lpstr>
      <vt:lpstr>Öðrun</vt:lpstr>
      <vt:lpstr>Sálfræði öðrunar</vt:lpstr>
      <vt:lpstr>Framundan:</vt:lpstr>
      <vt:lpstr>PowerPoint Presentation</vt:lpstr>
      <vt:lpstr>Lykil skilgreiningar</vt:lpstr>
      <vt:lpstr>Öráeiti (Microaggression)</vt:lpstr>
      <vt:lpstr>BREAK</vt:lpstr>
      <vt:lpstr>Sálræn áhrif mismununar</vt:lpstr>
      <vt:lpstr>Sálræn áhrif mismununar</vt:lpstr>
      <vt:lpstr>Að takast á við ómeðvitaða fordóma</vt:lpstr>
      <vt:lpstr>Bandamenn</vt:lpstr>
      <vt:lpstr>Bandamenn</vt:lpstr>
      <vt:lpstr>Hvað er átt við með sveigjanleika? </vt:lpstr>
      <vt:lpstr>Kostir þess að safna upplýsingum um reynslu innan vinnustaðar</vt:lpstr>
      <vt:lpstr>Umræður raundæmi - fjölbreytnispjöld</vt:lpstr>
      <vt:lpstr>Framundan:</vt:lpstr>
      <vt:lpstr>Hvað er sveigjanleikablekking (e. fake flex)?</vt:lpstr>
      <vt:lpstr>Að forðast sveigjanleikablekkinguna?  </vt:lpstr>
      <vt:lpstr>Sveigjanleiki og fríðindi – einhverju við að bæta? Hagsmunamat.</vt:lpstr>
      <vt:lpstr>Rannsóknir á vinnumarkaði eftir Covid-19</vt:lpstr>
      <vt:lpstr>Mentimeter</vt:lpstr>
      <vt:lpstr>Matsblað</vt:lpstr>
      <vt:lpstr> Spurningar?  Takk fyrir þátttökuna!  </vt:lpstr>
      <vt:lpstr>Tilvísanir og heimildir</vt:lpstr>
      <vt:lpstr>Tilvísanir og heimildir</vt:lpstr>
      <vt:lpstr>Ítarefni og gagnlegar vefsíður</vt:lpstr>
      <vt:lpstr>Ítarefni og gagnlegar vefsíður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sid</dc:creator>
  <cp:lastModifiedBy>Hjalti Ómar Ágústsson - JAFNT</cp:lastModifiedBy>
  <cp:revision>16</cp:revision>
  <dcterms:created xsi:type="dcterms:W3CDTF">2021-12-22T09:39:46Z</dcterms:created>
  <dcterms:modified xsi:type="dcterms:W3CDTF">2023-10-10T14:35:12Z</dcterms:modified>
</cp:coreProperties>
</file>